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7" r:id="rId2"/>
    <p:sldId id="268" r:id="rId3"/>
    <p:sldId id="269" r:id="rId4"/>
    <p:sldId id="270" r:id="rId5"/>
    <p:sldId id="271" r:id="rId6"/>
    <p:sldId id="272" r:id="rId7"/>
    <p:sldId id="256" r:id="rId8"/>
    <p:sldId id="257" r:id="rId9"/>
    <p:sldId id="258" r:id="rId10"/>
    <p:sldId id="273" r:id="rId11"/>
    <p:sldId id="259" r:id="rId12"/>
    <p:sldId id="261" r:id="rId13"/>
    <p:sldId id="274" r:id="rId14"/>
    <p:sldId id="260" r:id="rId15"/>
    <p:sldId id="262" r:id="rId16"/>
    <p:sldId id="263" r:id="rId17"/>
    <p:sldId id="277" r:id="rId18"/>
    <p:sldId id="278" r:id="rId19"/>
    <p:sldId id="279" r:id="rId20"/>
    <p:sldId id="264" r:id="rId21"/>
    <p:sldId id="265" r:id="rId22"/>
    <p:sldId id="266" r:id="rId23"/>
    <p:sldId id="280" r:id="rId24"/>
    <p:sldId id="275" r:id="rId25"/>
    <p:sldId id="276" r:id="rId26"/>
  </p:sldIdLst>
  <p:sldSz cx="9144000" cy="6858000" type="screen4x3"/>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Umereni stil 2 – Naglašav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 slajda">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4D926BC-8E78-4CCF-A7B2-8DF8460C404D}" type="datetime1">
              <a:rPr lang="en-US" smtClean="0"/>
              <a:pPr/>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sr-Latn-CS" smtClean="0"/>
              <a:t>Kliknite i uredite naslov mastera</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r-Latn-CS" smtClean="0"/>
              <a:t>Kliknite i uredite stil podnaslova mastera</a:t>
            </a:r>
            <a:endParaRPr lang="en-US" dirty="0"/>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mtClean="0"/>
              <a:t>Kliknite i uredite naslov mastera</a:t>
            </a:r>
            <a:endParaRPr lang="en-US"/>
          </a:p>
        </p:txBody>
      </p:sp>
      <p:sp>
        <p:nvSpPr>
          <p:cNvPr id="3" name="Vertical Text Placeholder 2"/>
          <p:cNvSpPr>
            <a:spLocks noGrp="1"/>
          </p:cNvSpPr>
          <p:nvPr>
            <p:ph type="body" orient="vert" idx="1"/>
          </p:nvPr>
        </p:nvSpPr>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4" name="Date Placeholder 3"/>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n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sr-Latn-CS" smtClean="0"/>
              <a:t>Kliknite i uredite naslov mastera</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4" name="Date Placeholder 3"/>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mtClean="0"/>
              <a:t>Kliknite i uredite naslov mastera</a:t>
            </a:r>
            <a:endParaRPr lang="en-US" dirty="0"/>
          </a:p>
        </p:txBody>
      </p:sp>
      <p:sp>
        <p:nvSpPr>
          <p:cNvPr id="3" name="Content Placeholder 2"/>
          <p:cNvSpPr>
            <a:spLocks noGrp="1"/>
          </p:cNvSpPr>
          <p:nvPr>
            <p:ph idx="1"/>
          </p:nvPr>
        </p:nvSpPr>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4" name="Date Placeholder 3"/>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aglavlje odeljka">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r-Latn-CS" smtClean="0"/>
              <a:t>Kliknite i uredite tekst</a:t>
            </a:r>
          </a:p>
        </p:txBody>
      </p:sp>
      <p:sp>
        <p:nvSpPr>
          <p:cNvPr id="95" name="Title 94"/>
          <p:cNvSpPr>
            <a:spLocks noGrp="1"/>
          </p:cNvSpPr>
          <p:nvPr>
            <p:ph type="title"/>
          </p:nvPr>
        </p:nvSpPr>
        <p:spPr>
          <a:xfrm>
            <a:off x="457200" y="4463568"/>
            <a:ext cx="8305800" cy="1143000"/>
          </a:xfrm>
        </p:spPr>
        <p:txBody>
          <a:bodyPr/>
          <a:lstStyle/>
          <a:p>
            <a:r>
              <a:rPr lang="sr-Latn-CS" smtClean="0"/>
              <a:t>Kliknite i uredite naslov mastera</a:t>
            </a:r>
            <a:endParaRPr lang="en-US"/>
          </a:p>
        </p:txBody>
      </p:sp>
      <p:sp>
        <p:nvSpPr>
          <p:cNvPr id="2" name="Date Placeholder 1"/>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91" name="Footer Placeholder 90"/>
          <p:cNvSpPr>
            <a:spLocks noGrp="1"/>
          </p:cNvSpPr>
          <p:nvPr>
            <p:ph type="ftr" sz="quarter" idx="11"/>
          </p:nvPr>
        </p:nvSpPr>
        <p:spPr/>
        <p:txBody>
          <a:bodyPr/>
          <a:lstStyle/>
          <a:p>
            <a:endParaRPr lang="sr-Latn-CS"/>
          </a:p>
        </p:txBody>
      </p:sp>
      <p:sp>
        <p:nvSpPr>
          <p:cNvPr id="92" name="Slide Number Placeholder 91"/>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mtClean="0"/>
              <a:t>Kliknite i uredite naslov mastera</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5" name="Date Placeholder 4"/>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r-Latn-CS" smtClean="0"/>
              <a:t>Kliknite i uredite naslov mastera</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7" name="Date Placeholder 6"/>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8" name="Footer Placeholder 7"/>
          <p:cNvSpPr>
            <a:spLocks noGrp="1"/>
          </p:cNvSpPr>
          <p:nvPr>
            <p:ph type="ftr" sz="quarter" idx="11"/>
          </p:nvPr>
        </p:nvSpPr>
        <p:spPr/>
        <p:txBody>
          <a:bodyPr/>
          <a:lstStyle/>
          <a:p>
            <a:endParaRPr lang="sr-Latn-CS"/>
          </a:p>
        </p:txBody>
      </p:sp>
      <p:sp>
        <p:nvSpPr>
          <p:cNvPr id="9" name="Slide Number Placeholder 8"/>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mtClean="0"/>
              <a:t>Kliknite i uredite naslov mastera</a:t>
            </a:r>
            <a:endParaRPr lang="en-US"/>
          </a:p>
        </p:txBody>
      </p:sp>
      <p:sp>
        <p:nvSpPr>
          <p:cNvPr id="3" name="Date Placeholder 2"/>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4" name="Footer Placeholder 3"/>
          <p:cNvSpPr>
            <a:spLocks noGrp="1"/>
          </p:cNvSpPr>
          <p:nvPr>
            <p:ph type="ftr" sz="quarter" idx="11"/>
          </p:nvPr>
        </p:nvSpPr>
        <p:spPr/>
        <p:txBody>
          <a:bodyPr/>
          <a:lstStyle/>
          <a:p>
            <a:endParaRPr lang="sr-Latn-CS"/>
          </a:p>
        </p:txBody>
      </p:sp>
      <p:sp>
        <p:nvSpPr>
          <p:cNvPr id="5" name="Slide Number Placeholder 4"/>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3" name="Footer Placeholder 2"/>
          <p:cNvSpPr>
            <a:spLocks noGrp="1"/>
          </p:cNvSpPr>
          <p:nvPr>
            <p:ph type="ftr" sz="quarter" idx="11"/>
          </p:nvPr>
        </p:nvSpPr>
        <p:spPr/>
        <p:txBody>
          <a:bodyPr/>
          <a:lstStyle/>
          <a:p>
            <a:endParaRPr lang="sr-Latn-CS"/>
          </a:p>
        </p:txBody>
      </p:sp>
      <p:sp>
        <p:nvSpPr>
          <p:cNvPr id="4" name="Slide Number Placeholder 3"/>
          <p:cNvSpPr>
            <a:spLocks noGrp="1"/>
          </p:cNvSpPr>
          <p:nvPr>
            <p:ph type="sldNum" sz="quarter" idx="12"/>
          </p:nvPr>
        </p:nvSpPr>
        <p:spPr/>
        <p:txBody>
          <a:bodyPr/>
          <a:lstStyle/>
          <a:p>
            <a:fld id="{34985B26-C260-410B-BF00-580BB1DA11E6}" type="slidenum">
              <a:rPr lang="sr-Latn-CS" smtClean="0"/>
              <a:pPr/>
              <a:t>‹#›</a:t>
            </a:fld>
            <a:endParaRPr lang="sr-Latn-C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Sadržaj sa natpisom">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dirty="0"/>
          </a:p>
        </p:txBody>
      </p:sp>
      <p:sp>
        <p:nvSpPr>
          <p:cNvPr id="5" name="Date Placeholder 4"/>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34985B26-C260-410B-BF00-580BB1DA11E6}" type="slidenum">
              <a:rPr lang="sr-Latn-CS" smtClean="0"/>
              <a:pPr/>
              <a:t>‹#›</a:t>
            </a:fld>
            <a:endParaRPr lang="sr-Latn-C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sr-Latn-CS" smtClean="0"/>
              <a:t>Kliknite i uredite naslov mastera</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CS" smtClean="0"/>
              <a:t>Kliknite i uredite tekst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a natpisom">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r-Latn-CS" smtClean="0"/>
              <a:t>Kliknite na ikonu i dodajte sliku</a:t>
            </a:r>
            <a:endParaRPr lang="en-US"/>
          </a:p>
        </p:txBody>
      </p:sp>
      <p:sp>
        <p:nvSpPr>
          <p:cNvPr id="5" name="Date Placeholder 4"/>
          <p:cNvSpPr>
            <a:spLocks noGrp="1"/>
          </p:cNvSpPr>
          <p:nvPr>
            <p:ph type="dt" sz="half" idx="10"/>
          </p:nvPr>
        </p:nvSpPr>
        <p:spPr/>
        <p:txBody>
          <a:bodyPr/>
          <a:lstStyle/>
          <a:p>
            <a:fld id="{3ED08835-0537-4349-988C-A51B66CD7700}" type="datetimeFigureOut">
              <a:rPr lang="sr-Latn-CS" smtClean="0"/>
              <a:pPr/>
              <a:t>7.3.2017</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34985B26-C260-410B-BF00-580BB1DA11E6}" type="slidenum">
              <a:rPr lang="sr-Latn-CS" smtClean="0"/>
              <a:pPr/>
              <a:t>‹#›</a:t>
            </a:fld>
            <a:endParaRPr lang="sr-Latn-C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sr-Latn-CS" smtClean="0"/>
              <a:t>Kliknite i uredite naslov mastera</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CS" smtClean="0"/>
              <a:t>Kliknite i uredite tekst</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sr-Latn-CS" smtClean="0"/>
              <a:t>Kliknite i uredite naslov mastera</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3ED08835-0537-4349-988C-A51B66CD7700}" type="datetimeFigureOut">
              <a:rPr lang="sr-Latn-CS" smtClean="0"/>
              <a:pPr/>
              <a:t>7.3.2017</a:t>
            </a:fld>
            <a:endParaRPr lang="sr-Latn-C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sr-Latn-C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4985B26-C260-410B-BF00-580BB1DA11E6}" type="slidenum">
              <a:rPr lang="sr-Latn-CS" smtClean="0"/>
              <a:pPr/>
              <a:t>‹#›</a:t>
            </a:fld>
            <a:endParaRPr lang="sr-Latn-C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rs/url?sa=i&amp;rct=j&amp;q=&amp;esrc=s&amp;source=images&amp;cd=&amp;cad=rja&amp;uact=8&amp;ved=0CAcQjRw&amp;url=https://edinburghfestival.list.co.uk/festival/edinburgh-festival-fringe/&amp;ei=wTv2VNSHFobMPcqAgegJ&amp;bvm=bv.87269000,d.bGQ&amp;psig=AFQjCNFVLs7mgSd0_UHcmqgFzze5jvsIDg&amp;ust=1425509693756347" TargetMode="Externa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edinburghjazzfestival.com/" TargetMode="External"/><Relationship Id="rId13" Type="http://schemas.openxmlformats.org/officeDocument/2006/relationships/image" Target="../media/image11.jpeg"/><Relationship Id="rId3" Type="http://schemas.openxmlformats.org/officeDocument/2006/relationships/hyperlink" Target="http://www.edinburghfestivals.co.uk/festivals/art" TargetMode="External"/><Relationship Id="rId7" Type="http://schemas.openxmlformats.org/officeDocument/2006/relationships/image" Target="../media/image8.jpeg"/><Relationship Id="rId12" Type="http://schemas.openxmlformats.org/officeDocument/2006/relationships/hyperlink" Target="http://www.edfringe.com/" TargetMode="External"/><Relationship Id="rId2" Type="http://schemas.openxmlformats.org/officeDocument/2006/relationships/hyperlink" Target="http://www.edinburghfestivals.co.uk/festivals/international-film-festival" TargetMode="External"/><Relationship Id="rId1" Type="http://schemas.openxmlformats.org/officeDocument/2006/relationships/slideLayout" Target="../slideLayouts/slideLayout7.xml"/><Relationship Id="rId6" Type="http://schemas.openxmlformats.org/officeDocument/2006/relationships/hyperlink" Target="http://www.edfilmfest.org.uk/" TargetMode="External"/><Relationship Id="rId11" Type="http://schemas.openxmlformats.org/officeDocument/2006/relationships/image" Target="../media/image10.jpeg"/><Relationship Id="rId5" Type="http://schemas.openxmlformats.org/officeDocument/2006/relationships/hyperlink" Target="http://www.edinburghfestivals.co.uk/festivals/fringe" TargetMode="External"/><Relationship Id="rId10" Type="http://schemas.openxmlformats.org/officeDocument/2006/relationships/hyperlink" Target="http://www.edinburghartfestival.com/" TargetMode="External"/><Relationship Id="rId4" Type="http://schemas.openxmlformats.org/officeDocument/2006/relationships/hyperlink" Target="http://www.edinburghfestivals.co.uk/festivals/jazz-and-blues-festival" TargetMode="External"/><Relationship Id="rId9" Type="http://schemas.openxmlformats.org/officeDocument/2006/relationships/image" Target="../media/image9.jpeg"/></Relationships>
</file>

<file path=ppt/slides/_rels/slide21.xml.rels><?xml version="1.0" encoding="UTF-8" standalone="yes"?>
<Relationships xmlns="http://schemas.openxmlformats.org/package/2006/relationships"><Relationship Id="rId8" Type="http://schemas.openxmlformats.org/officeDocument/2006/relationships/hyperlink" Target="http://www.eif.co.uk/" TargetMode="External"/><Relationship Id="rId13" Type="http://schemas.openxmlformats.org/officeDocument/2006/relationships/image" Target="../media/image15.jpeg"/><Relationship Id="rId3" Type="http://schemas.openxmlformats.org/officeDocument/2006/relationships/hyperlink" Target="http://www.edinburghfestivals.co.uk/festivals/international" TargetMode="External"/><Relationship Id="rId7" Type="http://schemas.openxmlformats.org/officeDocument/2006/relationships/image" Target="../media/image12.jpeg"/><Relationship Id="rId12" Type="http://schemas.openxmlformats.org/officeDocument/2006/relationships/hyperlink" Target="http://www.edinburgh-mela.co.uk/" TargetMode="External"/><Relationship Id="rId2" Type="http://schemas.openxmlformats.org/officeDocument/2006/relationships/hyperlink" Target="http://www.edinburghfestivals.co.uk/festivals/military-tattoo" TargetMode="External"/><Relationship Id="rId1" Type="http://schemas.openxmlformats.org/officeDocument/2006/relationships/slideLayout" Target="../slideLayouts/slideLayout7.xml"/><Relationship Id="rId6" Type="http://schemas.openxmlformats.org/officeDocument/2006/relationships/hyperlink" Target="http://www.edintattoo.co.uk/" TargetMode="External"/><Relationship Id="rId11" Type="http://schemas.openxmlformats.org/officeDocument/2006/relationships/image" Target="../media/image14.jpeg"/><Relationship Id="rId5" Type="http://schemas.openxmlformats.org/officeDocument/2006/relationships/hyperlink" Target="http://www.edinburghfestivals.co.uk/festivals/book" TargetMode="External"/><Relationship Id="rId10" Type="http://schemas.openxmlformats.org/officeDocument/2006/relationships/hyperlink" Target="http://www.edbookfest.co.uk/" TargetMode="External"/><Relationship Id="rId4" Type="http://schemas.openxmlformats.org/officeDocument/2006/relationships/hyperlink" Target="http://www.edinburghfestivals.co.uk/festivals/mela" TargetMode="External"/><Relationship Id="rId9" Type="http://schemas.openxmlformats.org/officeDocument/2006/relationships/image" Target="../media/image13.jpeg"/></Relationships>
</file>

<file path=ppt/slides/_rels/slide22.xml.rels><?xml version="1.0" encoding="UTF-8" standalone="yes"?>
<Relationships xmlns="http://schemas.openxmlformats.org/package/2006/relationships"><Relationship Id="rId8" Type="http://schemas.openxmlformats.org/officeDocument/2006/relationships/hyperlink" Target="http://www.imaginate.org.uk/festival" TargetMode="External"/><Relationship Id="rId13" Type="http://schemas.openxmlformats.org/officeDocument/2006/relationships/image" Target="../media/image19.jpeg"/><Relationship Id="rId3" Type="http://schemas.openxmlformats.org/officeDocument/2006/relationships/hyperlink" Target="http://www.edinburghfestivals.co.uk/festivals/hogmanay" TargetMode="External"/><Relationship Id="rId7" Type="http://schemas.openxmlformats.org/officeDocument/2006/relationships/image" Target="../media/image16.jpeg"/><Relationship Id="rId12" Type="http://schemas.openxmlformats.org/officeDocument/2006/relationships/hyperlink" Target="http://www.edinburghshogmanay.com/" TargetMode="External"/><Relationship Id="rId2" Type="http://schemas.openxmlformats.org/officeDocument/2006/relationships/hyperlink" Target="http://www.edinburghfestivals.co.uk/festivals/storytelling" TargetMode="External"/><Relationship Id="rId1" Type="http://schemas.openxmlformats.org/officeDocument/2006/relationships/slideLayout" Target="../slideLayouts/slideLayout7.xml"/><Relationship Id="rId6" Type="http://schemas.openxmlformats.org/officeDocument/2006/relationships/hyperlink" Target="http://www.sciencefestival.co.uk/" TargetMode="External"/><Relationship Id="rId11" Type="http://schemas.openxmlformats.org/officeDocument/2006/relationships/image" Target="../media/image18.jpeg"/><Relationship Id="rId5" Type="http://schemas.openxmlformats.org/officeDocument/2006/relationships/hyperlink" Target="http://www.edinburghfestivals.co.uk/festivals/international-science-festival" TargetMode="External"/><Relationship Id="rId10" Type="http://schemas.openxmlformats.org/officeDocument/2006/relationships/hyperlink" Target="http://www.tracscotland.org/festivals/scottish-international-storytelling-festival" TargetMode="External"/><Relationship Id="rId4" Type="http://schemas.openxmlformats.org/officeDocument/2006/relationships/hyperlink" Target="http://www.edinburghfestivals.co.uk/festivals/imaginate-festival" TargetMode="External"/><Relationship Id="rId9"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107504" y="2204864"/>
            <a:ext cx="4680520" cy="1597896"/>
          </a:xfrm>
        </p:spPr>
        <p:txBody>
          <a:bodyPr>
            <a:noAutofit/>
          </a:bodyPr>
          <a:lstStyle/>
          <a:p>
            <a:r>
              <a:rPr lang="x-none" sz="2800" dirty="0" smtClean="0">
                <a:solidFill>
                  <a:schemeClr val="bg2"/>
                </a:solidFill>
                <a:latin typeface="Times New Roman" panose="02020603050405020304" pitchFamily="18" charset="0"/>
                <a:cs typeface="Times New Roman" panose="02020603050405020304" pitchFamily="18" charset="0"/>
              </a:rPr>
              <a:t>TURISTIČKE POSETE KULTURNIH DOGAĐAJA: MOTIVACIJA I PONAŠANJE</a:t>
            </a:r>
            <a:endParaRPr lang="sr-Latn-CS" sz="2800" dirty="0">
              <a:solidFill>
                <a:schemeClr val="bg2"/>
              </a:solidFill>
              <a:latin typeface="Times New Roman" panose="02020603050405020304" pitchFamily="18" charset="0"/>
              <a:cs typeface="Times New Roman" panose="02020603050405020304" pitchFamily="18" charset="0"/>
            </a:endParaRPr>
          </a:p>
        </p:txBody>
      </p:sp>
      <p:sp>
        <p:nvSpPr>
          <p:cNvPr id="3" name="Podnaslov 2"/>
          <p:cNvSpPr>
            <a:spLocks noGrp="1"/>
          </p:cNvSpPr>
          <p:nvPr>
            <p:ph type="subTitle" idx="1"/>
          </p:nvPr>
        </p:nvSpPr>
        <p:spPr>
          <a:xfrm>
            <a:off x="228600" y="4005064"/>
            <a:ext cx="4419600" cy="795536"/>
          </a:xfrm>
        </p:spPr>
        <p:txBody>
          <a:bodyPr>
            <a:normAutofit fontScale="77500" lnSpcReduction="20000"/>
          </a:bodyPr>
          <a:lstStyle/>
          <a:p>
            <a:r>
              <a:rPr lang="sr-Latn-CS" dirty="0">
                <a:latin typeface="Times New Roman" panose="02020603050405020304" pitchFamily="18" charset="0"/>
                <a:cs typeface="Times New Roman" panose="02020603050405020304" pitchFamily="18" charset="0"/>
              </a:rPr>
              <a:t>Dr Tatjana </a:t>
            </a:r>
            <a:r>
              <a:rPr lang="sr-Latn-CS" dirty="0" err="1">
                <a:latin typeface="Times New Roman" panose="02020603050405020304" pitchFamily="18" charset="0"/>
                <a:cs typeface="Times New Roman" panose="02020603050405020304" pitchFamily="18" charset="0"/>
              </a:rPr>
              <a:t>Pivac</a:t>
            </a:r>
            <a:endParaRPr lang="sr-Latn-CS" dirty="0">
              <a:latin typeface="Times New Roman" panose="02020603050405020304" pitchFamily="18" charset="0"/>
              <a:cs typeface="Times New Roman" panose="02020603050405020304" pitchFamily="18" charset="0"/>
            </a:endParaRPr>
          </a:p>
          <a:p>
            <a:r>
              <a:rPr lang="sr-Latn-CS" dirty="0">
                <a:latin typeface="Times New Roman" panose="02020603050405020304" pitchFamily="18" charset="0"/>
                <a:cs typeface="Times New Roman" panose="02020603050405020304" pitchFamily="18" charset="0"/>
              </a:rPr>
              <a:t>Departman za geografiju, turizam i hotelijerstvo</a:t>
            </a:r>
          </a:p>
          <a:p>
            <a:endParaRPr lang="sr-Latn-CS" dirty="0"/>
          </a:p>
        </p:txBody>
      </p:sp>
    </p:spTree>
    <p:extLst>
      <p:ext uri="{BB962C8B-B14F-4D97-AF65-F5344CB8AC3E}">
        <p14:creationId xmlns:p14="http://schemas.microsoft.com/office/powerpoint/2010/main" val="592997278"/>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67544" y="548680"/>
            <a:ext cx="8219256" cy="5577483"/>
          </a:xfrm>
        </p:spPr>
        <p:txBody>
          <a:bodyPr>
            <a:normAutofit/>
          </a:bodyPr>
          <a:lstStyle/>
          <a:p>
            <a:pPr marL="274320" lvl="1" indent="-274320"/>
            <a:r>
              <a:rPr lang="sr-Latn-CS" dirty="0" smtClean="0">
                <a:latin typeface="Times New Roman" panose="02020603050405020304" pitchFamily="18" charset="0"/>
                <a:cs typeface="Times New Roman" panose="02020603050405020304" pitchFamily="18" charset="0"/>
              </a:rPr>
              <a:t>I </a:t>
            </a:r>
            <a:r>
              <a:rPr lang="sr-Latn-CS" dirty="0">
                <a:latin typeface="Times New Roman" panose="02020603050405020304" pitchFamily="18" charset="0"/>
                <a:cs typeface="Times New Roman" panose="02020603050405020304" pitchFamily="18" charset="0"/>
              </a:rPr>
              <a:t>mnogi drugi gradovi sebe nazivaju ''</a:t>
            </a:r>
            <a:r>
              <a:rPr lang="sr-Latn-CS" dirty="0" err="1">
                <a:latin typeface="Times New Roman" panose="02020603050405020304" pitchFamily="18" charset="0"/>
                <a:cs typeface="Times New Roman" panose="02020603050405020304" pitchFamily="18" charset="0"/>
              </a:rPr>
              <a:t>eventful</a:t>
            </a:r>
            <a:r>
              <a:rPr lang="sr-Latn-CS" dirty="0">
                <a:latin typeface="Times New Roman" panose="02020603050405020304" pitchFamily="18" charset="0"/>
                <a:cs typeface="Times New Roman" panose="02020603050405020304" pitchFamily="18" charset="0"/>
              </a:rPr>
              <a:t>'' i promovišu se kao gradovi festivala: </a:t>
            </a:r>
            <a:r>
              <a:rPr lang="sr-Latn-CS" dirty="0" err="1">
                <a:latin typeface="Times New Roman" panose="02020603050405020304" pitchFamily="18" charset="0"/>
                <a:cs typeface="Times New Roman" panose="02020603050405020304" pitchFamily="18" charset="0"/>
              </a:rPr>
              <a:t>Adelaide</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Auckland</a:t>
            </a:r>
            <a:r>
              <a:rPr lang="sr-Latn-CS" dirty="0">
                <a:latin typeface="Times New Roman" panose="02020603050405020304" pitchFamily="18" charset="0"/>
                <a:cs typeface="Times New Roman" panose="02020603050405020304" pitchFamily="18" charset="0"/>
              </a:rPr>
              <a:t>, Bremen, </a:t>
            </a:r>
            <a:r>
              <a:rPr lang="sr-Latn-CS" dirty="0" err="1">
                <a:latin typeface="Times New Roman" panose="02020603050405020304" pitchFamily="18" charset="0"/>
                <a:cs typeface="Times New Roman" panose="02020603050405020304" pitchFamily="18" charset="0"/>
              </a:rPr>
              <a:t>Cardiff</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Dubai</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Edinburgh</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Maastricht</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Manchester</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Muskogee</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New</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Orleans</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Puerto</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Vallarta</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Regensburg</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Reykjavik</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Wellington</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and</a:t>
            </a:r>
            <a:r>
              <a:rPr lang="sr-Latn-CS" dirty="0">
                <a:latin typeface="Times New Roman" panose="02020603050405020304" pitchFamily="18" charset="0"/>
                <a:cs typeface="Times New Roman" panose="02020603050405020304" pitchFamily="18" charset="0"/>
              </a:rPr>
              <a:t> York. </a:t>
            </a:r>
            <a:endParaRPr lang="sr-Latn-CS" dirty="0" smtClean="0">
              <a:latin typeface="Times New Roman" panose="02020603050405020304" pitchFamily="18" charset="0"/>
              <a:cs typeface="Times New Roman" panose="02020603050405020304" pitchFamily="18" charset="0"/>
            </a:endParaRPr>
          </a:p>
          <a:p>
            <a:pPr marL="274320" lvl="1" indent="-274320"/>
            <a:endParaRPr lang="sr-Latn-CS" dirty="0">
              <a:latin typeface="Times New Roman" panose="02020603050405020304" pitchFamily="18" charset="0"/>
              <a:cs typeface="Times New Roman" panose="02020603050405020304" pitchFamily="18" charset="0"/>
            </a:endParaRPr>
          </a:p>
          <a:p>
            <a:pPr marL="0" lvl="1" indent="0">
              <a:buNone/>
            </a:pPr>
            <a:endParaRPr lang="sr-Latn-CS" dirty="0" smtClean="0">
              <a:latin typeface="Times New Roman" panose="02020603050405020304" pitchFamily="18" charset="0"/>
              <a:cs typeface="Times New Roman" panose="02020603050405020304" pitchFamily="18" charset="0"/>
            </a:endParaRPr>
          </a:p>
          <a:p>
            <a:pPr marL="0" lvl="1" indent="0" algn="ctr">
              <a:buNone/>
            </a:pPr>
            <a:r>
              <a:rPr lang="sr-Latn-CS" sz="3200" b="1" dirty="0">
                <a:solidFill>
                  <a:schemeClr val="accent2">
                    <a:lumMod val="60000"/>
                    <a:lumOff val="40000"/>
                  </a:schemeClr>
                </a:solidFill>
                <a:latin typeface="Times New Roman" panose="02020603050405020304" pitchFamily="18" charset="0"/>
                <a:cs typeface="Times New Roman" panose="02020603050405020304" pitchFamily="18" charset="0"/>
              </a:rPr>
              <a:t>Slogan ''grad festivala'' postaje popularan izbor za formiranje </a:t>
            </a:r>
            <a:r>
              <a:rPr lang="sr-Latn-CS" sz="3200" b="1" dirty="0" err="1">
                <a:solidFill>
                  <a:schemeClr val="accent2">
                    <a:lumMod val="60000"/>
                    <a:lumOff val="40000"/>
                  </a:schemeClr>
                </a:solidFill>
                <a:latin typeface="Times New Roman" panose="02020603050405020304" pitchFamily="18" charset="0"/>
                <a:cs typeface="Times New Roman" panose="02020603050405020304" pitchFamily="18" charset="0"/>
              </a:rPr>
              <a:t>brenda</a:t>
            </a:r>
            <a:r>
              <a:rPr lang="sr-Latn-CS" sz="3200" b="1" dirty="0">
                <a:solidFill>
                  <a:schemeClr val="accent2">
                    <a:lumMod val="60000"/>
                    <a:lumOff val="40000"/>
                  </a:schemeClr>
                </a:solidFill>
                <a:latin typeface="Times New Roman" panose="02020603050405020304" pitchFamily="18" charset="0"/>
                <a:cs typeface="Times New Roman" panose="02020603050405020304" pitchFamily="18" charset="0"/>
              </a:rPr>
              <a:t> grada.</a:t>
            </a:r>
          </a:p>
          <a:p>
            <a:pPr marL="274320" lvl="1" indent="-274320"/>
            <a:endParaRPr lang="sr-Latn-CS" dirty="0">
              <a:latin typeface="Times New Roman" panose="02020603050405020304" pitchFamily="18" charset="0"/>
              <a:cs typeface="Times New Roman" panose="02020603050405020304" pitchFamily="18" charset="0"/>
            </a:endParaRPr>
          </a:p>
          <a:p>
            <a:endParaRPr lang="sr-Latn-CS" dirty="0">
              <a:latin typeface="Times New Roman" panose="02020603050405020304" pitchFamily="18" charset="0"/>
              <a:cs typeface="Times New Roman" panose="02020603050405020304" pitchFamily="18" charset="0"/>
            </a:endParaRPr>
          </a:p>
          <a:p>
            <a:endParaRPr lang="sr-Latn-CS" dirty="0"/>
          </a:p>
        </p:txBody>
      </p:sp>
    </p:spTree>
    <p:extLst>
      <p:ext uri="{BB962C8B-B14F-4D97-AF65-F5344CB8AC3E}">
        <p14:creationId xmlns:p14="http://schemas.microsoft.com/office/powerpoint/2010/main" val="27526443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95536" y="404664"/>
            <a:ext cx="8291264" cy="5721499"/>
          </a:xfrm>
        </p:spPr>
        <p:txBody>
          <a:bodyPr/>
          <a:lstStyle/>
          <a:p>
            <a:r>
              <a:rPr lang="sr-Latn-CS" dirty="0">
                <a:latin typeface="Times New Roman" panose="02020603050405020304" pitchFamily="18" charset="0"/>
                <a:cs typeface="Times New Roman" panose="02020603050405020304" pitchFamily="18" charset="0"/>
              </a:rPr>
              <a:t>Šta su to '</a:t>
            </a:r>
            <a:r>
              <a:rPr lang="sr-Latn-CS" dirty="0" smtClean="0">
                <a:latin typeface="Times New Roman" panose="02020603050405020304" pitchFamily="18" charset="0"/>
                <a:cs typeface="Times New Roman" panose="02020603050405020304" pitchFamily="18" charset="0"/>
              </a:rPr>
              <a:t>'</a:t>
            </a:r>
            <a:r>
              <a:rPr lang="sr-Latn-CS" dirty="0" err="1" smtClean="0">
                <a:latin typeface="Times New Roman" panose="02020603050405020304" pitchFamily="18" charset="0"/>
                <a:cs typeface="Times New Roman" panose="02020603050405020304" pitchFamily="18" charset="0"/>
              </a:rPr>
              <a:t>eventful</a:t>
            </a:r>
            <a:r>
              <a:rPr lang="sr-Latn-CS" dirty="0" smtClean="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city</a:t>
            </a:r>
            <a:r>
              <a:rPr lang="sr-Latn-CS" dirty="0">
                <a:latin typeface="Times New Roman" panose="02020603050405020304" pitchFamily="18" charset="0"/>
                <a:cs typeface="Times New Roman" panose="02020603050405020304" pitchFamily="18" charset="0"/>
              </a:rPr>
              <a:t>''? </a:t>
            </a:r>
            <a:endParaRPr lang="sr-Latn-CS" dirty="0" smtClean="0">
              <a:latin typeface="Times New Roman" panose="02020603050405020304" pitchFamily="18" charset="0"/>
              <a:cs typeface="Times New Roman" panose="02020603050405020304" pitchFamily="18" charset="0"/>
            </a:endParaRPr>
          </a:p>
          <a:p>
            <a:r>
              <a:rPr lang="sr-Latn-CS" dirty="0" smtClean="0">
                <a:latin typeface="Times New Roman" panose="02020603050405020304" pitchFamily="18" charset="0"/>
                <a:cs typeface="Times New Roman" panose="02020603050405020304" pitchFamily="18" charset="0"/>
              </a:rPr>
              <a:t>Koje </a:t>
            </a:r>
            <a:r>
              <a:rPr lang="sr-Latn-CS" dirty="0">
                <a:latin typeface="Times New Roman" panose="02020603050405020304" pitchFamily="18" charset="0"/>
                <a:cs typeface="Times New Roman" panose="02020603050405020304" pitchFamily="18" charset="0"/>
              </a:rPr>
              <a:t>su </a:t>
            </a:r>
            <a:r>
              <a:rPr lang="sr-Latn-CS" dirty="0" err="1">
                <a:latin typeface="Times New Roman" panose="02020603050405020304" pitchFamily="18" charset="0"/>
                <a:cs typeface="Times New Roman" panose="02020603050405020304" pitchFamily="18" charset="0"/>
              </a:rPr>
              <a:t>prednosi</a:t>
            </a:r>
            <a:r>
              <a:rPr lang="sr-Latn-CS" dirty="0">
                <a:latin typeface="Times New Roman" panose="02020603050405020304" pitchFamily="18" charset="0"/>
                <a:cs typeface="Times New Roman" panose="02020603050405020304" pitchFamily="18" charset="0"/>
              </a:rPr>
              <a:t> biti '</a:t>
            </a:r>
            <a:r>
              <a:rPr lang="sr-Latn-CS" dirty="0" smtClean="0">
                <a:latin typeface="Times New Roman" panose="02020603050405020304" pitchFamily="18" charset="0"/>
                <a:cs typeface="Times New Roman" panose="02020603050405020304" pitchFamily="18" charset="0"/>
              </a:rPr>
              <a:t>'</a:t>
            </a:r>
            <a:r>
              <a:rPr lang="sr-Latn-CS" dirty="0" err="1" smtClean="0">
                <a:latin typeface="Times New Roman" panose="02020603050405020304" pitchFamily="18" charset="0"/>
                <a:cs typeface="Times New Roman" panose="02020603050405020304" pitchFamily="18" charset="0"/>
              </a:rPr>
              <a:t>eventful</a:t>
            </a:r>
            <a:r>
              <a:rPr lang="sr-Latn-CS" dirty="0" smtClean="0">
                <a:latin typeface="Times New Roman" panose="02020603050405020304" pitchFamily="18" charset="0"/>
                <a:cs typeface="Times New Roman" panose="02020603050405020304" pitchFamily="18" charset="0"/>
              </a:rPr>
              <a:t>''?</a:t>
            </a:r>
          </a:p>
          <a:p>
            <a:r>
              <a:rPr lang="sr-Latn-CS" dirty="0" smtClean="0">
                <a:latin typeface="Times New Roman" panose="02020603050405020304" pitchFamily="18" charset="0"/>
                <a:cs typeface="Times New Roman" panose="02020603050405020304" pitchFamily="18" charset="0"/>
              </a:rPr>
              <a:t>Kako </a:t>
            </a:r>
            <a:r>
              <a:rPr lang="sr-Latn-CS" dirty="0">
                <a:latin typeface="Times New Roman" panose="02020603050405020304" pitchFamily="18" charset="0"/>
                <a:cs typeface="Times New Roman" panose="02020603050405020304" pitchFamily="18" charset="0"/>
              </a:rPr>
              <a:t>se '</a:t>
            </a:r>
            <a:r>
              <a:rPr lang="sr-Latn-CS" dirty="0" smtClean="0">
                <a:latin typeface="Times New Roman" panose="02020603050405020304" pitchFamily="18" charset="0"/>
                <a:cs typeface="Times New Roman" panose="02020603050405020304" pitchFamily="18" charset="0"/>
              </a:rPr>
              <a:t>'</a:t>
            </a:r>
            <a:r>
              <a:rPr lang="sr-Latn-CS" dirty="0" err="1" smtClean="0">
                <a:latin typeface="Times New Roman" panose="02020603050405020304" pitchFamily="18" charset="0"/>
                <a:cs typeface="Times New Roman" panose="02020603050405020304" pitchFamily="18" charset="0"/>
              </a:rPr>
              <a:t>eventful</a:t>
            </a:r>
            <a:r>
              <a:rPr lang="sr-Latn-CS" dirty="0" smtClean="0">
                <a:latin typeface="Times New Roman" panose="02020603050405020304" pitchFamily="18" charset="0"/>
                <a:cs typeface="Times New Roman" panose="02020603050405020304" pitchFamily="18" charset="0"/>
              </a:rPr>
              <a:t>'' </a:t>
            </a:r>
            <a:r>
              <a:rPr lang="sr-Latn-CS" dirty="0">
                <a:latin typeface="Times New Roman" panose="02020603050405020304" pitchFamily="18" charset="0"/>
                <a:cs typeface="Times New Roman" panose="02020603050405020304" pitchFamily="18" charset="0"/>
              </a:rPr>
              <a:t>grad razvija? </a:t>
            </a:r>
            <a:endParaRPr lang="sr-Latn-CS" dirty="0" smtClean="0">
              <a:latin typeface="Times New Roman" panose="02020603050405020304" pitchFamily="18" charset="0"/>
              <a:cs typeface="Times New Roman" panose="02020603050405020304" pitchFamily="18" charset="0"/>
            </a:endParaRPr>
          </a:p>
          <a:p>
            <a:r>
              <a:rPr lang="sr-Latn-CS" dirty="0" smtClean="0">
                <a:latin typeface="Times New Roman" panose="02020603050405020304" pitchFamily="18" charset="0"/>
                <a:cs typeface="Times New Roman" panose="02020603050405020304" pitchFamily="18" charset="0"/>
              </a:rPr>
              <a:t>Zašto </a:t>
            </a:r>
            <a:r>
              <a:rPr lang="sr-Latn-CS" dirty="0">
                <a:latin typeface="Times New Roman" panose="02020603050405020304" pitchFamily="18" charset="0"/>
                <a:cs typeface="Times New Roman" panose="02020603050405020304" pitchFamily="18" charset="0"/>
              </a:rPr>
              <a:t>neki gradovi izgledaju više '</a:t>
            </a:r>
            <a:r>
              <a:rPr lang="sr-Latn-CS" dirty="0" smtClean="0">
                <a:latin typeface="Times New Roman" panose="02020603050405020304" pitchFamily="18" charset="0"/>
                <a:cs typeface="Times New Roman" panose="02020603050405020304" pitchFamily="18" charset="0"/>
              </a:rPr>
              <a:t>'</a:t>
            </a:r>
            <a:r>
              <a:rPr lang="sr-Latn-CS" dirty="0" err="1" smtClean="0">
                <a:latin typeface="Times New Roman" panose="02020603050405020304" pitchFamily="18" charset="0"/>
                <a:cs typeface="Times New Roman" panose="02020603050405020304" pitchFamily="18" charset="0"/>
              </a:rPr>
              <a:t>eventful</a:t>
            </a:r>
            <a:r>
              <a:rPr lang="sr-Latn-CS" dirty="0" smtClean="0">
                <a:latin typeface="Times New Roman" panose="02020603050405020304" pitchFamily="18" charset="0"/>
                <a:cs typeface="Times New Roman" panose="02020603050405020304" pitchFamily="18" charset="0"/>
              </a:rPr>
              <a:t>'' </a:t>
            </a:r>
            <a:r>
              <a:rPr lang="sr-Latn-CS" dirty="0">
                <a:latin typeface="Times New Roman" panose="02020603050405020304" pitchFamily="18" charset="0"/>
                <a:cs typeface="Times New Roman" panose="02020603050405020304" pitchFamily="18" charset="0"/>
              </a:rPr>
              <a:t>od drugi? </a:t>
            </a:r>
            <a:endParaRPr lang="sr-Latn-CS" dirty="0" smtClean="0">
              <a:latin typeface="Times New Roman" panose="02020603050405020304" pitchFamily="18" charset="0"/>
              <a:cs typeface="Times New Roman" panose="02020603050405020304" pitchFamily="18" charset="0"/>
            </a:endParaRPr>
          </a:p>
          <a:p>
            <a:r>
              <a:rPr lang="sr-Latn-CS" dirty="0" smtClean="0">
                <a:latin typeface="Times New Roman" panose="02020603050405020304" pitchFamily="18" charset="0"/>
                <a:cs typeface="Times New Roman" panose="02020603050405020304" pitchFamily="18" charset="0"/>
              </a:rPr>
              <a:t>Kakav </a:t>
            </a:r>
            <a:r>
              <a:rPr lang="sr-Latn-CS" dirty="0">
                <a:latin typeface="Times New Roman" panose="02020603050405020304" pitchFamily="18" charset="0"/>
                <a:cs typeface="Times New Roman" panose="02020603050405020304" pitchFamily="18" charset="0"/>
              </a:rPr>
              <a:t>je odnos između razvoja grada i kulturnih događaja? </a:t>
            </a:r>
          </a:p>
          <a:p>
            <a:pPr marL="0" indent="0">
              <a:buNone/>
            </a:pPr>
            <a:endParaRPr lang="sr-Latn-CS" dirty="0" smtClean="0">
              <a:latin typeface="Times New Roman" panose="02020603050405020304" pitchFamily="18" charset="0"/>
              <a:cs typeface="Times New Roman" panose="02020603050405020304" pitchFamily="18" charset="0"/>
            </a:endParaRPr>
          </a:p>
          <a:p>
            <a:pPr marL="0" indent="0">
              <a:buNone/>
            </a:pPr>
            <a:endParaRPr lang="sr-Latn-CS" dirty="0">
              <a:latin typeface="Times New Roman" panose="02020603050405020304" pitchFamily="18" charset="0"/>
              <a:cs typeface="Times New Roman" panose="02020603050405020304" pitchFamily="18" charset="0"/>
            </a:endParaRPr>
          </a:p>
          <a:p>
            <a:pPr marL="0" indent="0">
              <a:buNone/>
            </a:pPr>
            <a:r>
              <a:rPr lang="sr-Latn-CS" dirty="0" smtClean="0">
                <a:latin typeface="Times New Roman" panose="02020603050405020304" pitchFamily="18" charset="0"/>
                <a:cs typeface="Times New Roman" panose="02020603050405020304" pitchFamily="18" charset="0"/>
              </a:rPr>
              <a:t>Gradovi </a:t>
            </a:r>
            <a:r>
              <a:rPr lang="sr-Latn-CS" dirty="0">
                <a:latin typeface="Times New Roman" panose="02020603050405020304" pitchFamily="18" charset="0"/>
                <a:cs typeface="Times New Roman" panose="02020603050405020304" pitchFamily="18" charset="0"/>
              </a:rPr>
              <a:t>koji su uspešno iskoristili kulturne događaje, kao sastavni </a:t>
            </a:r>
            <a:r>
              <a:rPr lang="sr-Latn-CS" dirty="0" smtClean="0">
                <a:latin typeface="Times New Roman" panose="02020603050405020304" pitchFamily="18" charset="0"/>
                <a:cs typeface="Times New Roman" panose="02020603050405020304" pitchFamily="18" charset="0"/>
              </a:rPr>
              <a:t>deo </a:t>
            </a:r>
            <a:r>
              <a:rPr lang="sr-Latn-CS" dirty="0">
                <a:latin typeface="Times New Roman" panose="02020603050405020304" pitchFamily="18" charset="0"/>
                <a:cs typeface="Times New Roman" panose="02020603050405020304" pitchFamily="18" charset="0"/>
              </a:rPr>
              <a:t>šire strategije razvoja, imaju veće kulturne, društvene i ekonomske koristi. </a:t>
            </a:r>
            <a:endParaRPr lang="sr-Latn-CS" dirty="0" smtClean="0">
              <a:latin typeface="Times New Roman" panose="02020603050405020304" pitchFamily="18" charset="0"/>
              <a:cs typeface="Times New Roman" panose="02020603050405020304" pitchFamily="18" charset="0"/>
            </a:endParaRPr>
          </a:p>
          <a:p>
            <a:pPr marL="0" indent="0" algn="ctr">
              <a:buNone/>
            </a:pPr>
            <a:r>
              <a:rPr lang="sr-Latn-CS" b="1" dirty="0" smtClean="0">
                <a:solidFill>
                  <a:schemeClr val="accent2">
                    <a:lumMod val="60000"/>
                    <a:lumOff val="40000"/>
                  </a:schemeClr>
                </a:solidFill>
                <a:latin typeface="Times New Roman" panose="02020603050405020304" pitchFamily="18" charset="0"/>
                <a:cs typeface="Times New Roman" panose="02020603050405020304" pitchFamily="18" charset="0"/>
              </a:rPr>
              <a:t>'’</a:t>
            </a:r>
            <a:r>
              <a:rPr lang="sr-Latn-CS" b="1" dirty="0" err="1" smtClean="0">
                <a:solidFill>
                  <a:schemeClr val="accent2">
                    <a:lumMod val="60000"/>
                    <a:lumOff val="40000"/>
                  </a:schemeClr>
                </a:solidFill>
                <a:latin typeface="Times New Roman" panose="02020603050405020304" pitchFamily="18" charset="0"/>
                <a:cs typeface="Times New Roman" panose="02020603050405020304" pitchFamily="18" charset="0"/>
              </a:rPr>
              <a:t>Evenfulness</a:t>
            </a:r>
            <a:r>
              <a:rPr lang="sr-Latn-CS" b="1" dirty="0">
                <a:solidFill>
                  <a:schemeClr val="accent2">
                    <a:lumMod val="60000"/>
                    <a:lumOff val="40000"/>
                  </a:schemeClr>
                </a:solidFill>
                <a:latin typeface="Times New Roman" panose="02020603050405020304" pitchFamily="18" charset="0"/>
                <a:cs typeface="Times New Roman" panose="02020603050405020304" pitchFamily="18" charset="0"/>
              </a:rPr>
              <a:t>'' ne bi </a:t>
            </a:r>
            <a:r>
              <a:rPr lang="sr-Latn-CS" b="1" dirty="0" smtClean="0">
                <a:solidFill>
                  <a:schemeClr val="accent2">
                    <a:lumMod val="60000"/>
                    <a:lumOff val="40000"/>
                  </a:schemeClr>
                </a:solidFill>
                <a:latin typeface="Times New Roman" panose="02020603050405020304" pitchFamily="18" charset="0"/>
                <a:cs typeface="Times New Roman" panose="02020603050405020304" pitchFamily="18" charset="0"/>
              </a:rPr>
              <a:t>trebalo </a:t>
            </a:r>
            <a:r>
              <a:rPr lang="sr-Latn-CS" b="1" dirty="0">
                <a:solidFill>
                  <a:schemeClr val="accent2">
                    <a:lumMod val="60000"/>
                    <a:lumOff val="40000"/>
                  </a:schemeClr>
                </a:solidFill>
                <a:latin typeface="Times New Roman" panose="02020603050405020304" pitchFamily="18" charset="0"/>
                <a:cs typeface="Times New Roman" panose="02020603050405020304" pitchFamily="18" charset="0"/>
              </a:rPr>
              <a:t>da bude cilj sam po </a:t>
            </a:r>
            <a:r>
              <a:rPr lang="sr-Latn-CS" b="1" dirty="0" smtClean="0">
                <a:solidFill>
                  <a:schemeClr val="accent2">
                    <a:lumMod val="60000"/>
                    <a:lumOff val="40000"/>
                  </a:schemeClr>
                </a:solidFill>
                <a:latin typeface="Times New Roman" panose="02020603050405020304" pitchFamily="18" charset="0"/>
                <a:cs typeface="Times New Roman" panose="02020603050405020304" pitchFamily="18" charset="0"/>
              </a:rPr>
              <a:t>sebi, </a:t>
            </a:r>
            <a:r>
              <a:rPr lang="sr-Latn-CS" b="1" dirty="0">
                <a:solidFill>
                  <a:schemeClr val="accent2">
                    <a:lumMod val="60000"/>
                    <a:lumOff val="40000"/>
                  </a:schemeClr>
                </a:solidFill>
                <a:latin typeface="Times New Roman" panose="02020603050405020304" pitchFamily="18" charset="0"/>
                <a:cs typeface="Times New Roman" panose="02020603050405020304" pitchFamily="18" charset="0"/>
              </a:rPr>
              <a:t>već sredstvo za unapređenje grada koji će ga činiti privlačnijim i podnošljivijim.</a:t>
            </a:r>
          </a:p>
          <a:p>
            <a:endParaRPr lang="sr-Latn-CS" dirty="0"/>
          </a:p>
        </p:txBody>
      </p:sp>
    </p:spTree>
    <p:extLst>
      <p:ext uri="{BB962C8B-B14F-4D97-AF65-F5344CB8AC3E}">
        <p14:creationId xmlns:p14="http://schemas.microsoft.com/office/powerpoint/2010/main" val="83910421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23528" y="404664"/>
            <a:ext cx="8424936" cy="6120680"/>
          </a:xfrm>
        </p:spPr>
        <p:txBody>
          <a:bodyPr>
            <a:normAutofit fontScale="92500" lnSpcReduction="10000"/>
          </a:bodyPr>
          <a:lstStyle/>
          <a:p>
            <a:r>
              <a:rPr lang="sr-Latn-CS" sz="3200" b="1" dirty="0">
                <a:solidFill>
                  <a:schemeClr val="accent2">
                    <a:lumMod val="60000"/>
                    <a:lumOff val="40000"/>
                  </a:schemeClr>
                </a:solidFill>
                <a:latin typeface="Times New Roman" panose="02020603050405020304" pitchFamily="18" charset="0"/>
                <a:cs typeface="Times New Roman" panose="02020603050405020304" pitchFamily="18" charset="0"/>
              </a:rPr>
              <a:t>Šta predstavlja događaj? </a:t>
            </a:r>
            <a:endParaRPr lang="sr-Latn-CS" sz="3200" b="1" dirty="0" smtClean="0">
              <a:solidFill>
                <a:schemeClr val="accent2">
                  <a:lumMod val="60000"/>
                  <a:lumOff val="40000"/>
                </a:schemeClr>
              </a:solidFill>
              <a:latin typeface="Times New Roman" panose="02020603050405020304" pitchFamily="18" charset="0"/>
              <a:cs typeface="Times New Roman" panose="02020603050405020304" pitchFamily="18" charset="0"/>
            </a:endParaRPr>
          </a:p>
          <a:p>
            <a:r>
              <a:rPr lang="sr-Latn-CS" dirty="0" smtClean="0">
                <a:latin typeface="Times New Roman" panose="02020603050405020304" pitchFamily="18" charset="0"/>
                <a:cs typeface="Times New Roman" panose="02020603050405020304" pitchFamily="18" charset="0"/>
              </a:rPr>
              <a:t>Definicija </a:t>
            </a:r>
            <a:r>
              <a:rPr lang="sr-Latn-CS" dirty="0">
                <a:latin typeface="Times New Roman" panose="02020603050405020304" pitchFamily="18" charset="0"/>
                <a:cs typeface="Times New Roman" panose="02020603050405020304" pitchFamily="18" charset="0"/>
              </a:rPr>
              <a:t>događaja se najčešće odnosi na pojave koje su značajne, zanimljive, uzbudljive ili neobične.</a:t>
            </a:r>
          </a:p>
          <a:p>
            <a:r>
              <a:rPr lang="sr-Latn-CS" dirty="0">
                <a:latin typeface="Times New Roman" panose="02020603050405020304" pitchFamily="18" charset="0"/>
                <a:cs typeface="Times New Roman" panose="02020603050405020304" pitchFamily="18" charset="0"/>
              </a:rPr>
              <a:t>Ključni aspekti kulturnih događaja: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obuhvataju </a:t>
            </a:r>
            <a:r>
              <a:rPr lang="sr-Latn-CS" dirty="0">
                <a:latin typeface="Times New Roman" panose="02020603050405020304" pitchFamily="18" charset="0"/>
                <a:cs typeface="Times New Roman" panose="02020603050405020304" pitchFamily="18" charset="0"/>
              </a:rPr>
              <a:t>niz aktivnosti,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ograničenog </a:t>
            </a:r>
            <a:r>
              <a:rPr lang="sr-Latn-CS" dirty="0">
                <a:latin typeface="Times New Roman" panose="02020603050405020304" pitchFamily="18" charset="0"/>
                <a:cs typeface="Times New Roman" panose="02020603050405020304" pitchFamily="18" charset="0"/>
              </a:rPr>
              <a:t>trajanja,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koje </a:t>
            </a:r>
            <a:r>
              <a:rPr lang="sr-Latn-CS" dirty="0">
                <a:latin typeface="Times New Roman" panose="02020603050405020304" pitchFamily="18" charset="0"/>
                <a:cs typeface="Times New Roman" panose="02020603050405020304" pitchFamily="18" charset="0"/>
              </a:rPr>
              <a:t>se ponavljaju. </a:t>
            </a:r>
            <a:endParaRPr lang="sr-Latn-CS" dirty="0" smtClean="0">
              <a:latin typeface="Times New Roman" panose="02020603050405020304" pitchFamily="18" charset="0"/>
              <a:cs typeface="Times New Roman" panose="02020603050405020304" pitchFamily="18" charset="0"/>
            </a:endParaRPr>
          </a:p>
          <a:p>
            <a:pPr marL="365760" lvl="1" indent="0">
              <a:buNone/>
            </a:pPr>
            <a:endParaRPr lang="sr-Latn-CS" dirty="0">
              <a:latin typeface="Times New Roman" panose="02020603050405020304" pitchFamily="18" charset="0"/>
              <a:cs typeface="Times New Roman" panose="02020603050405020304" pitchFamily="18" charset="0"/>
            </a:endParaRPr>
          </a:p>
          <a:p>
            <a:pPr marL="365760" lvl="1" indent="0">
              <a:buNone/>
            </a:pPr>
            <a:r>
              <a:rPr lang="sr-Latn-CS" sz="2600" b="1" dirty="0" smtClean="0">
                <a:solidFill>
                  <a:schemeClr val="accent2">
                    <a:lumMod val="60000"/>
                    <a:lumOff val="40000"/>
                  </a:schemeClr>
                </a:solidFill>
                <a:latin typeface="Times New Roman" panose="02020603050405020304" pitchFamily="18" charset="0"/>
                <a:cs typeface="Times New Roman" panose="02020603050405020304" pitchFamily="18" charset="0"/>
              </a:rPr>
              <a:t>Kulturni </a:t>
            </a:r>
            <a:r>
              <a:rPr lang="sr-Latn-CS" sz="2600" b="1" dirty="0">
                <a:solidFill>
                  <a:schemeClr val="accent2">
                    <a:lumMod val="60000"/>
                    <a:lumOff val="40000"/>
                  </a:schemeClr>
                </a:solidFill>
                <a:latin typeface="Times New Roman" panose="02020603050405020304" pitchFamily="18" charset="0"/>
                <a:cs typeface="Times New Roman" panose="02020603050405020304" pitchFamily="18" charset="0"/>
              </a:rPr>
              <a:t>događaji imaju sledeće karakteristike</a:t>
            </a:r>
            <a:r>
              <a:rPr lang="sr-Latn-CS" dirty="0">
                <a:latin typeface="Times New Roman" panose="02020603050405020304" pitchFamily="18" charset="0"/>
                <a:cs typeface="Times New Roman" panose="02020603050405020304" pitchFamily="18" charset="0"/>
              </a:rPr>
              <a:t>:</a:t>
            </a:r>
          </a:p>
          <a:p>
            <a:pPr lvl="0"/>
            <a:r>
              <a:rPr lang="sr-Latn-CS" dirty="0">
                <a:latin typeface="Times New Roman" panose="02020603050405020304" pitchFamily="18" charset="0"/>
                <a:cs typeface="Times New Roman" panose="02020603050405020304" pitchFamily="18" charset="0"/>
              </a:rPr>
              <a:t>Kulturni sadržaj (muzika, književnost, film, slika, hrana, moda)</a:t>
            </a:r>
          </a:p>
          <a:p>
            <a:pPr lvl="0"/>
            <a:r>
              <a:rPr lang="sr-Latn-CS" dirty="0">
                <a:latin typeface="Times New Roman" panose="02020603050405020304" pitchFamily="18" charset="0"/>
                <a:cs typeface="Times New Roman" panose="02020603050405020304" pitchFamily="18" charset="0"/>
              </a:rPr>
              <a:t>Vreme i mesto (odvijaju se na specifičnim lokacijama u određeno vreme, za razliku od nekih drugih </a:t>
            </a:r>
            <a:r>
              <a:rPr lang="sr-Latn-CS" dirty="0" smtClean="0">
                <a:latin typeface="Times New Roman" panose="02020603050405020304" pitchFamily="18" charset="0"/>
                <a:cs typeface="Times New Roman" panose="02020603050405020304" pitchFamily="18" charset="0"/>
              </a:rPr>
              <a:t>događaja, </a:t>
            </a:r>
            <a:r>
              <a:rPr lang="sr-Latn-CS" dirty="0">
                <a:latin typeface="Times New Roman" panose="02020603050405020304" pitchFamily="18" charset="0"/>
                <a:cs typeface="Times New Roman" panose="02020603050405020304" pitchFamily="18" charset="0"/>
              </a:rPr>
              <a:t>oni imaju tačno utvrđeno vreme početka i kraja)</a:t>
            </a:r>
          </a:p>
          <a:p>
            <a:pPr lvl="0"/>
            <a:r>
              <a:rPr lang="sr-Latn-CS" dirty="0">
                <a:latin typeface="Times New Roman" panose="02020603050405020304" pitchFamily="18" charset="0"/>
                <a:cs typeface="Times New Roman" panose="02020603050405020304" pitchFamily="18" charset="0"/>
              </a:rPr>
              <a:t>Publika </a:t>
            </a:r>
          </a:p>
          <a:p>
            <a:r>
              <a:rPr lang="sr-Latn-CS" dirty="0" err="1">
                <a:latin typeface="Times New Roman" panose="02020603050405020304" pitchFamily="18" charset="0"/>
                <a:cs typeface="Times New Roman" panose="02020603050405020304" pitchFamily="18" charset="0"/>
              </a:rPr>
              <a:t>Stejkholderi</a:t>
            </a:r>
            <a:r>
              <a:rPr lang="sr-Latn-CS" dirty="0">
                <a:latin typeface="Times New Roman" panose="02020603050405020304" pitchFamily="18" charset="0"/>
                <a:cs typeface="Times New Roman" panose="02020603050405020304" pitchFamily="18" charset="0"/>
              </a:rPr>
              <a:t> (zainteresovane strane: </a:t>
            </a:r>
            <a:r>
              <a:rPr lang="sr-Latn-CS" dirty="0" smtClean="0">
                <a:latin typeface="Times New Roman" panose="02020603050405020304" pitchFamily="18" charset="0"/>
                <a:cs typeface="Times New Roman" panose="02020603050405020304" pitchFamily="18" charset="0"/>
              </a:rPr>
              <a:t>pojedinci</a:t>
            </a:r>
            <a:r>
              <a:rPr lang="sr-Latn-CS" dirty="0">
                <a:latin typeface="Times New Roman" panose="02020603050405020304" pitchFamily="18" charset="0"/>
                <a:cs typeface="Times New Roman" panose="02020603050405020304" pitchFamily="18" charset="0"/>
              </a:rPr>
              <a:t>, grupe koji imaju direktan interes, </a:t>
            </a:r>
            <a:r>
              <a:rPr lang="sr-Latn-CS" dirty="0" smtClean="0">
                <a:latin typeface="Times New Roman" panose="02020603050405020304" pitchFamily="18" charset="0"/>
                <a:cs typeface="Times New Roman" panose="02020603050405020304" pitchFamily="18" charset="0"/>
              </a:rPr>
              <a:t>učestvuju </a:t>
            </a:r>
            <a:r>
              <a:rPr lang="sr-Latn-CS" dirty="0">
                <a:latin typeface="Times New Roman" panose="02020603050405020304" pitchFamily="18" charset="0"/>
                <a:cs typeface="Times New Roman" panose="02020603050405020304" pitchFamily="18" charset="0"/>
              </a:rPr>
              <a:t>ili ulažu, vezani su kulturno, finansijski ili politički za događaj)</a:t>
            </a:r>
          </a:p>
        </p:txBody>
      </p:sp>
    </p:spTree>
    <p:extLst>
      <p:ext uri="{BB962C8B-B14F-4D97-AF65-F5344CB8AC3E}">
        <p14:creationId xmlns:p14="http://schemas.microsoft.com/office/powerpoint/2010/main" val="1119797170"/>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p:txBody>
          <a:bodyPr/>
          <a:lstStyle/>
          <a:p>
            <a:pPr marL="0" indent="0" algn="ctr">
              <a:buNone/>
            </a:pPr>
            <a:r>
              <a:rPr lang="sr-Latn-CS" sz="4000" dirty="0">
                <a:solidFill>
                  <a:schemeClr val="accent2">
                    <a:lumMod val="40000"/>
                    <a:lumOff val="60000"/>
                  </a:schemeClr>
                </a:solidFill>
                <a:latin typeface="Times New Roman" panose="02020603050405020304" pitchFamily="18" charset="0"/>
                <a:cs typeface="Times New Roman" panose="02020603050405020304" pitchFamily="18" charset="0"/>
              </a:rPr>
              <a:t>Kulturni događaji su postali sastavni deo urbanog razvoja. Događaji čine grad modernijim i </a:t>
            </a:r>
            <a:r>
              <a:rPr lang="sr-Latn-CS" sz="4000" dirty="0" err="1">
                <a:solidFill>
                  <a:schemeClr val="accent2">
                    <a:lumMod val="40000"/>
                    <a:lumOff val="60000"/>
                  </a:schemeClr>
                </a:solidFill>
                <a:latin typeface="Times New Roman" panose="02020603050405020304" pitchFamily="18" charset="0"/>
                <a:cs typeface="Times New Roman" panose="02020603050405020304" pitchFamily="18" charset="0"/>
              </a:rPr>
              <a:t>cool</a:t>
            </a:r>
            <a:r>
              <a:rPr lang="sr-Latn-CS" sz="4000" dirty="0">
                <a:solidFill>
                  <a:schemeClr val="accent2">
                    <a:lumMod val="40000"/>
                    <a:lumOff val="60000"/>
                  </a:schemeClr>
                </a:solidFill>
                <a:latin typeface="Times New Roman" panose="02020603050405020304" pitchFamily="18" charset="0"/>
                <a:cs typeface="Times New Roman" panose="02020603050405020304" pitchFamily="18" charset="0"/>
              </a:rPr>
              <a:t> mestom u kojem ljudi žele da budu.</a:t>
            </a:r>
          </a:p>
          <a:p>
            <a:endParaRPr lang="sr-Latn-CS" dirty="0"/>
          </a:p>
        </p:txBody>
      </p:sp>
    </p:spTree>
    <p:extLst>
      <p:ext uri="{BB962C8B-B14F-4D97-AF65-F5344CB8AC3E}">
        <p14:creationId xmlns:p14="http://schemas.microsoft.com/office/powerpoint/2010/main" val="2455523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23528" y="548680"/>
            <a:ext cx="8363272" cy="5904656"/>
          </a:xfrm>
        </p:spPr>
        <p:txBody>
          <a:bodyPr>
            <a:normAutofit/>
          </a:bodyPr>
          <a:lstStyle/>
          <a:p>
            <a:r>
              <a:rPr lang="sr-Latn-CS" sz="3200" b="1" dirty="0">
                <a:solidFill>
                  <a:schemeClr val="accent2">
                    <a:lumMod val="40000"/>
                    <a:lumOff val="60000"/>
                  </a:schemeClr>
                </a:solidFill>
                <a:latin typeface="Times New Roman" panose="02020603050405020304" pitchFamily="18" charset="0"/>
                <a:cs typeface="Times New Roman" panose="02020603050405020304" pitchFamily="18" charset="0"/>
              </a:rPr>
              <a:t>Prednosti događaja </a:t>
            </a:r>
            <a:r>
              <a:rPr lang="sr-Latn-CS" sz="3200" dirty="0">
                <a:latin typeface="Times New Roman" panose="02020603050405020304" pitchFamily="18" charset="0"/>
                <a:cs typeface="Times New Roman" panose="02020603050405020304" pitchFamily="18" charset="0"/>
              </a:rPr>
              <a:t>u odnosu na izgrađeno nasleđe:</a:t>
            </a:r>
          </a:p>
          <a:p>
            <a:pPr lvl="1"/>
            <a:r>
              <a:rPr lang="sr-Latn-CS" sz="3200" dirty="0">
                <a:latin typeface="Times New Roman" panose="02020603050405020304" pitchFamily="18" charset="0"/>
                <a:cs typeface="Times New Roman" panose="02020603050405020304" pitchFamily="18" charset="0"/>
              </a:rPr>
              <a:t>Događaji su fleksibilniji od određene fiksne, fizičke </a:t>
            </a:r>
            <a:r>
              <a:rPr lang="sr-Latn-CS" sz="3200" dirty="0" smtClean="0">
                <a:latin typeface="Times New Roman" panose="02020603050405020304" pitchFamily="18" charset="0"/>
                <a:cs typeface="Times New Roman" panose="02020603050405020304" pitchFamily="18" charset="0"/>
              </a:rPr>
              <a:t>infrastrukture</a:t>
            </a:r>
          </a:p>
          <a:p>
            <a:pPr lvl="1"/>
            <a:r>
              <a:rPr lang="sr-Latn-CS" sz="3200" dirty="0" smtClean="0">
                <a:latin typeface="Times New Roman" panose="02020603050405020304" pitchFamily="18" charset="0"/>
                <a:cs typeface="Times New Roman" panose="02020603050405020304" pitchFamily="18" charset="0"/>
              </a:rPr>
              <a:t>Događaj </a:t>
            </a:r>
            <a:r>
              <a:rPr lang="sr-Latn-CS" sz="3200" dirty="0">
                <a:latin typeface="Times New Roman" panose="02020603050405020304" pitchFamily="18" charset="0"/>
                <a:cs typeface="Times New Roman" panose="02020603050405020304" pitchFamily="18" charset="0"/>
              </a:rPr>
              <a:t>može da pomogne da se napravi razlika u fizičkom okruženju, da se izbegne </a:t>
            </a:r>
            <a:r>
              <a:rPr lang="sr-Latn-CS" sz="3200" dirty="0" err="1">
                <a:latin typeface="Times New Roman" panose="02020603050405020304" pitchFamily="18" charset="0"/>
                <a:cs typeface="Times New Roman" panose="02020603050405020304" pitchFamily="18" charset="0"/>
              </a:rPr>
              <a:t>serijska</a:t>
            </a:r>
            <a:r>
              <a:rPr lang="sr-Latn-CS" sz="3200" dirty="0">
                <a:latin typeface="Times New Roman" panose="02020603050405020304" pitchFamily="18" charset="0"/>
                <a:cs typeface="Times New Roman" panose="02020603050405020304" pitchFamily="18" charset="0"/>
              </a:rPr>
              <a:t> </a:t>
            </a:r>
            <a:r>
              <a:rPr lang="sr-Latn-CS" sz="3200" dirty="0" smtClean="0">
                <a:latin typeface="Times New Roman" panose="02020603050405020304" pitchFamily="18" charset="0"/>
                <a:cs typeface="Times New Roman" panose="02020603050405020304" pitchFamily="18" charset="0"/>
              </a:rPr>
              <a:t>reprodukcija</a:t>
            </a:r>
          </a:p>
          <a:p>
            <a:pPr lvl="1"/>
            <a:r>
              <a:rPr lang="sr-Latn-CS" sz="3200" dirty="0" smtClean="0">
                <a:latin typeface="Times New Roman" panose="02020603050405020304" pitchFamily="18" charset="0"/>
                <a:cs typeface="Times New Roman" panose="02020603050405020304" pitchFamily="18" charset="0"/>
              </a:rPr>
              <a:t>Događaji </a:t>
            </a:r>
            <a:r>
              <a:rPr lang="sr-Latn-CS" sz="3200" dirty="0">
                <a:latin typeface="Times New Roman" panose="02020603050405020304" pitchFamily="18" charset="0"/>
                <a:cs typeface="Times New Roman" panose="02020603050405020304" pitchFamily="18" charset="0"/>
              </a:rPr>
              <a:t>imaju veću mogućnost da ponude spektakl i dobru </a:t>
            </a:r>
            <a:r>
              <a:rPr lang="sr-Latn-CS" sz="3200" dirty="0" smtClean="0">
                <a:latin typeface="Times New Roman" panose="02020603050405020304" pitchFamily="18" charset="0"/>
                <a:cs typeface="Times New Roman" panose="02020603050405020304" pitchFamily="18" charset="0"/>
              </a:rPr>
              <a:t>atmosferu</a:t>
            </a:r>
          </a:p>
          <a:p>
            <a:pPr lvl="1"/>
            <a:r>
              <a:rPr lang="sr-Latn-CS" sz="3200" dirty="0" smtClean="0">
                <a:latin typeface="Times New Roman" panose="02020603050405020304" pitchFamily="18" charset="0"/>
                <a:cs typeface="Times New Roman" panose="02020603050405020304" pitchFamily="18" charset="0"/>
              </a:rPr>
              <a:t>Događaj </a:t>
            </a:r>
            <a:r>
              <a:rPr lang="sr-Latn-CS" sz="3200" dirty="0">
                <a:latin typeface="Times New Roman" panose="02020603050405020304" pitchFamily="18" charset="0"/>
                <a:cs typeface="Times New Roman" panose="02020603050405020304" pitchFamily="18" charset="0"/>
              </a:rPr>
              <a:t>može da košta manje, a da ostvari veći uticaj za kraće vreme</a:t>
            </a:r>
          </a:p>
          <a:p>
            <a:pPr marL="0" indent="0">
              <a:buNone/>
            </a:pPr>
            <a:endParaRPr lang="sr-Latn-CS" sz="3200" dirty="0">
              <a:latin typeface="Times New Roman" panose="02020603050405020304" pitchFamily="18" charset="0"/>
              <a:cs typeface="Times New Roman" panose="02020603050405020304" pitchFamily="18" charset="0"/>
            </a:endParaRPr>
          </a:p>
          <a:p>
            <a:endParaRPr lang="sr-Latn-CS" dirty="0"/>
          </a:p>
        </p:txBody>
      </p:sp>
    </p:spTree>
    <p:extLst>
      <p:ext uri="{BB962C8B-B14F-4D97-AF65-F5344CB8AC3E}">
        <p14:creationId xmlns:p14="http://schemas.microsoft.com/office/powerpoint/2010/main" val="335098372"/>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942805338"/>
              </p:ext>
            </p:extLst>
          </p:nvPr>
        </p:nvGraphicFramePr>
        <p:xfrm>
          <a:off x="323528" y="220763"/>
          <a:ext cx="8424935" cy="6503469"/>
        </p:xfrm>
        <a:graphic>
          <a:graphicData uri="http://schemas.openxmlformats.org/drawingml/2006/table">
            <a:tbl>
              <a:tblPr firstRow="1" firstCol="1" bandRow="1">
                <a:tableStyleId>{5C22544A-7EE6-4342-B048-85BDC9FD1C3A}</a:tableStyleId>
              </a:tblPr>
              <a:tblGrid>
                <a:gridCol w="4212011"/>
                <a:gridCol w="4212924"/>
              </a:tblGrid>
              <a:tr h="790202">
                <a:tc>
                  <a:txBody>
                    <a:bodyPr/>
                    <a:lstStyle/>
                    <a:p>
                      <a:pPr>
                        <a:lnSpc>
                          <a:spcPct val="115000"/>
                        </a:lnSpc>
                        <a:spcAft>
                          <a:spcPts val="0"/>
                        </a:spcAft>
                      </a:pPr>
                      <a:r>
                        <a:rPr lang="sr-Latn-CS" sz="2800" dirty="0">
                          <a:effectLst/>
                          <a:latin typeface="Times New Roman" panose="02020603050405020304" pitchFamily="18" charset="0"/>
                          <a:cs typeface="Times New Roman" panose="02020603050405020304" pitchFamily="18" charset="0"/>
                        </a:rPr>
                        <a:t>GRAD SA DOGAĐAJIMA</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a:effectLst/>
                          <a:latin typeface="Times New Roman" panose="02020603050405020304" pitchFamily="18" charset="0"/>
                          <a:cs typeface="Times New Roman" panose="02020603050405020304" pitchFamily="18" charset="0"/>
                        </a:rPr>
                        <a:t>EVENTFUL GRAD (GRAD PUN DOGAĐAJA)</a:t>
                      </a:r>
                      <a:endParaRPr lang="sr-Latn-CS" sz="2800">
                        <a:effectLst/>
                        <a:latin typeface="Times New Roman" panose="02020603050405020304" pitchFamily="18" charset="0"/>
                        <a:ea typeface="Calibri"/>
                        <a:cs typeface="Times New Roman" panose="02020603050405020304" pitchFamily="18" charset="0"/>
                      </a:endParaRPr>
                    </a:p>
                  </a:txBody>
                  <a:tcPr marL="68580" marR="68580" marT="0" marB="0"/>
                </a:tc>
              </a:tr>
              <a:tr h="718755">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Sektorski</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Holistički</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r>
              <a:tr h="718755">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Taktički</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Strategijski</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r>
              <a:tr h="718755">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Reaktivan</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dirty="0" err="1" smtClean="0">
                          <a:effectLst/>
                          <a:latin typeface="Times New Roman" panose="02020603050405020304" pitchFamily="18" charset="0"/>
                          <a:cs typeface="Times New Roman" panose="02020603050405020304" pitchFamily="18" charset="0"/>
                        </a:rPr>
                        <a:t>Proaktivni</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r>
              <a:tr h="718755">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Konkurentan</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Saradnički</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r>
              <a:tr h="718755">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Udovoljavanje </a:t>
                      </a:r>
                      <a:r>
                        <a:rPr lang="sr-Latn-CS" sz="2800" dirty="0">
                          <a:effectLst/>
                          <a:latin typeface="Times New Roman" panose="02020603050405020304" pitchFamily="18" charset="0"/>
                          <a:cs typeface="Times New Roman" panose="02020603050405020304" pitchFamily="18" charset="0"/>
                        </a:rPr>
                        <a:t>publici</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dirty="0">
                          <a:effectLst/>
                          <a:latin typeface="Times New Roman" panose="02020603050405020304" pitchFamily="18" charset="0"/>
                          <a:cs typeface="Times New Roman" panose="02020603050405020304" pitchFamily="18" charset="0"/>
                        </a:rPr>
                        <a:t>Provocira javnost</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r>
              <a:tr h="718755">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Vodi </a:t>
                      </a:r>
                      <a:r>
                        <a:rPr lang="sr-Latn-CS" sz="2800" dirty="0">
                          <a:effectLst/>
                          <a:latin typeface="Times New Roman" panose="02020603050405020304" pitchFamily="18" charset="0"/>
                          <a:cs typeface="Times New Roman" panose="02020603050405020304" pitchFamily="18" charset="0"/>
                        </a:rPr>
                        <a:t>tržište</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dirty="0">
                          <a:effectLst/>
                          <a:latin typeface="Times New Roman" panose="02020603050405020304" pitchFamily="18" charset="0"/>
                          <a:cs typeface="Times New Roman" panose="02020603050405020304" pitchFamily="18" charset="0"/>
                        </a:rPr>
                        <a:t>Tržišni lider</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r>
              <a:tr h="718755">
                <a:tc>
                  <a:txBody>
                    <a:bodyPr/>
                    <a:lstStyle/>
                    <a:p>
                      <a:pPr>
                        <a:lnSpc>
                          <a:spcPct val="115000"/>
                        </a:lnSpc>
                        <a:spcAft>
                          <a:spcPts val="0"/>
                        </a:spcAft>
                      </a:pPr>
                      <a:r>
                        <a:rPr lang="sr-Latn-CS" sz="2800" dirty="0" smtClean="0">
                          <a:effectLst/>
                          <a:latin typeface="Times New Roman" panose="02020603050405020304" pitchFamily="18" charset="0"/>
                          <a:cs typeface="Times New Roman" panose="02020603050405020304" pitchFamily="18" charset="0"/>
                        </a:rPr>
                        <a:t>Mesto </a:t>
                      </a:r>
                      <a:r>
                        <a:rPr lang="sr-Latn-CS" sz="2800" dirty="0">
                          <a:effectLst/>
                          <a:latin typeface="Times New Roman" panose="02020603050405020304" pitchFamily="18" charset="0"/>
                          <a:cs typeface="Times New Roman" panose="02020603050405020304" pitchFamily="18" charset="0"/>
                        </a:rPr>
                        <a:t>marketinga</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nSpc>
                          <a:spcPct val="115000"/>
                        </a:lnSpc>
                        <a:spcAft>
                          <a:spcPts val="0"/>
                        </a:spcAft>
                      </a:pPr>
                      <a:r>
                        <a:rPr lang="sr-Latn-CS" sz="2800" dirty="0">
                          <a:effectLst/>
                          <a:latin typeface="Times New Roman" panose="02020603050405020304" pitchFamily="18" charset="0"/>
                          <a:cs typeface="Times New Roman" panose="02020603050405020304" pitchFamily="18" charset="0"/>
                        </a:rPr>
                        <a:t>Mesto izrade</a:t>
                      </a:r>
                      <a:endParaRPr lang="sr-Latn-CS" sz="2800" dirty="0">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3" name="Rectangle 3"/>
          <p:cNvSpPr>
            <a:spLocks noChangeArrowheads="1"/>
          </p:cNvSpPr>
          <p:nvPr/>
        </p:nvSpPr>
        <p:spPr bwMode="auto">
          <a:xfrm>
            <a:off x="1647825" y="29956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x-none" altLang="x-none"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455492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95536" y="188641"/>
            <a:ext cx="8352928" cy="5162750"/>
          </a:xfrm>
        </p:spPr>
        <p:txBody>
          <a:bodyPr>
            <a:normAutofit lnSpcReduction="10000"/>
          </a:bodyPr>
          <a:lstStyle/>
          <a:p>
            <a:r>
              <a:rPr lang="sr-Latn-CS" sz="3200" dirty="0">
                <a:latin typeface="Times New Roman" panose="02020603050405020304" pitchFamily="18" charset="0"/>
                <a:cs typeface="Times New Roman" panose="02020603050405020304" pitchFamily="18" charset="0"/>
              </a:rPr>
              <a:t>Strategija događaja </a:t>
            </a:r>
            <a:r>
              <a:rPr lang="sr-Latn-CS" sz="3200" dirty="0" smtClean="0">
                <a:latin typeface="Times New Roman" panose="02020603050405020304" pitchFamily="18" charset="0"/>
                <a:cs typeface="Times New Roman" panose="02020603050405020304" pitchFamily="18" charset="0"/>
              </a:rPr>
              <a:t>- </a:t>
            </a:r>
            <a:r>
              <a:rPr lang="sr-Latn-CS" sz="3200" dirty="0" err="1" smtClean="0">
                <a:latin typeface="Times New Roman" panose="02020603050405020304" pitchFamily="18" charset="0"/>
                <a:cs typeface="Times New Roman" panose="02020603050405020304" pitchFamily="18" charset="0"/>
              </a:rPr>
              <a:t>Edinburg</a:t>
            </a:r>
            <a:r>
              <a:rPr lang="sr-Latn-CS" sz="3200" dirty="0" smtClean="0">
                <a:latin typeface="Times New Roman" panose="02020603050405020304" pitchFamily="18" charset="0"/>
                <a:cs typeface="Times New Roman" panose="02020603050405020304" pitchFamily="18" charset="0"/>
              </a:rPr>
              <a:t> </a:t>
            </a:r>
          </a:p>
          <a:p>
            <a:r>
              <a:rPr lang="sr-Latn-CS" sz="3200" dirty="0" smtClean="0">
                <a:latin typeface="Times New Roman" panose="02020603050405020304" pitchFamily="18" charset="0"/>
                <a:cs typeface="Times New Roman" panose="02020603050405020304" pitchFamily="18" charset="0"/>
              </a:rPr>
              <a:t>grad</a:t>
            </a:r>
            <a:r>
              <a:rPr lang="sr-Latn-CS" sz="3200" dirty="0">
                <a:latin typeface="Times New Roman" panose="02020603050405020304" pitchFamily="18" charset="0"/>
                <a:cs typeface="Times New Roman" panose="02020603050405020304" pitchFamily="18" charset="0"/>
              </a:rPr>
              <a:t>, vlada i privatni sektor uložili mnogo u stvaranje, održavanje i razvoj širokog spektra festivala. </a:t>
            </a:r>
            <a:endParaRPr lang="sr-Latn-CS" sz="3200" dirty="0" smtClean="0">
              <a:latin typeface="Times New Roman" panose="02020603050405020304" pitchFamily="18" charset="0"/>
              <a:cs typeface="Times New Roman" panose="02020603050405020304" pitchFamily="18" charset="0"/>
            </a:endParaRPr>
          </a:p>
          <a:p>
            <a:r>
              <a:rPr lang="sr-Latn-CS" b="1" dirty="0" smtClean="0">
                <a:solidFill>
                  <a:schemeClr val="accent2">
                    <a:lumMod val="40000"/>
                    <a:lumOff val="60000"/>
                  </a:schemeClr>
                </a:solidFill>
                <a:latin typeface="Times New Roman" panose="02020603050405020304" pitchFamily="18" charset="0"/>
                <a:cs typeface="Times New Roman" panose="02020603050405020304" pitchFamily="18" charset="0"/>
              </a:rPr>
              <a:t>Strategija </a:t>
            </a:r>
            <a:r>
              <a:rPr lang="sr-Latn-CS" b="1" dirty="0">
                <a:solidFill>
                  <a:schemeClr val="accent2">
                    <a:lumMod val="40000"/>
                    <a:lumOff val="60000"/>
                  </a:schemeClr>
                </a:solidFill>
                <a:latin typeface="Times New Roman" panose="02020603050405020304" pitchFamily="18" charset="0"/>
                <a:cs typeface="Times New Roman" panose="02020603050405020304" pitchFamily="18" charset="0"/>
              </a:rPr>
              <a:t>uključuje</a:t>
            </a:r>
            <a:r>
              <a:rPr lang="sr-Latn-CS" dirty="0">
                <a:latin typeface="Times New Roman" panose="02020603050405020304" pitchFamily="18" charset="0"/>
                <a:cs typeface="Times New Roman" panose="02020603050405020304" pitchFamily="18" charset="0"/>
              </a:rPr>
              <a:t>:</a:t>
            </a:r>
          </a:p>
          <a:p>
            <a:pPr lvl="1"/>
            <a:r>
              <a:rPr lang="sr-Latn-CS" sz="2400" dirty="0">
                <a:latin typeface="Times New Roman" panose="02020603050405020304" pitchFamily="18" charset="0"/>
                <a:cs typeface="Times New Roman" panose="02020603050405020304" pitchFamily="18" charset="0"/>
              </a:rPr>
              <a:t>Poboljšanje kvaliteta života u </a:t>
            </a:r>
            <a:r>
              <a:rPr lang="sr-Latn-CS" sz="2400" dirty="0" smtClean="0">
                <a:latin typeface="Times New Roman" panose="02020603050405020304" pitchFamily="18" charset="0"/>
                <a:cs typeface="Times New Roman" panose="02020603050405020304" pitchFamily="18" charset="0"/>
              </a:rPr>
              <a:t>gradu</a:t>
            </a:r>
          </a:p>
          <a:p>
            <a:pPr lvl="1"/>
            <a:r>
              <a:rPr lang="sr-Latn-CS" sz="2400" dirty="0" smtClean="0">
                <a:latin typeface="Times New Roman" panose="02020603050405020304" pitchFamily="18" charset="0"/>
                <a:cs typeface="Times New Roman" panose="02020603050405020304" pitchFamily="18" charset="0"/>
              </a:rPr>
              <a:t>Kreativna aktivnost</a:t>
            </a:r>
          </a:p>
          <a:p>
            <a:pPr lvl="1"/>
            <a:r>
              <a:rPr lang="sr-Latn-CS" sz="2400" dirty="0" smtClean="0">
                <a:latin typeface="Times New Roman" panose="02020603050405020304" pitchFamily="18" charset="0"/>
                <a:cs typeface="Times New Roman" panose="02020603050405020304" pitchFamily="18" charset="0"/>
              </a:rPr>
              <a:t>Porast publike</a:t>
            </a:r>
          </a:p>
          <a:p>
            <a:pPr lvl="1"/>
            <a:r>
              <a:rPr lang="sr-Latn-CS" sz="2400" dirty="0" smtClean="0">
                <a:latin typeface="Times New Roman" panose="02020603050405020304" pitchFamily="18" charset="0"/>
                <a:cs typeface="Times New Roman" panose="02020603050405020304" pitchFamily="18" charset="0"/>
              </a:rPr>
              <a:t>Stvaranje partnerstva</a:t>
            </a:r>
          </a:p>
          <a:p>
            <a:pPr lvl="1"/>
            <a:r>
              <a:rPr lang="sr-Latn-CS" sz="2400" dirty="0" smtClean="0">
                <a:latin typeface="Times New Roman" panose="02020603050405020304" pitchFamily="18" charset="0"/>
                <a:cs typeface="Times New Roman" panose="02020603050405020304" pitchFamily="18" charset="0"/>
              </a:rPr>
              <a:t>Rekreativne </a:t>
            </a:r>
            <a:r>
              <a:rPr lang="sr-Latn-CS" sz="2400" dirty="0">
                <a:latin typeface="Times New Roman" panose="02020603050405020304" pitchFamily="18" charset="0"/>
                <a:cs typeface="Times New Roman" panose="02020603050405020304" pitchFamily="18" charset="0"/>
              </a:rPr>
              <a:t>i obrazovne </a:t>
            </a:r>
            <a:r>
              <a:rPr lang="sr-Latn-CS" sz="2400" dirty="0" smtClean="0">
                <a:latin typeface="Times New Roman" panose="02020603050405020304" pitchFamily="18" charset="0"/>
                <a:cs typeface="Times New Roman" panose="02020603050405020304" pitchFamily="18" charset="0"/>
              </a:rPr>
              <a:t>mogućnosti</a:t>
            </a:r>
          </a:p>
          <a:p>
            <a:pPr lvl="1"/>
            <a:r>
              <a:rPr lang="sr-Latn-CS" sz="2400" dirty="0" smtClean="0">
                <a:latin typeface="Times New Roman" panose="02020603050405020304" pitchFamily="18" charset="0"/>
                <a:cs typeface="Times New Roman" panose="02020603050405020304" pitchFamily="18" charset="0"/>
              </a:rPr>
              <a:t>Ekonomske </a:t>
            </a:r>
            <a:r>
              <a:rPr lang="sr-Latn-CS" sz="2400" dirty="0">
                <a:latin typeface="Times New Roman" panose="02020603050405020304" pitchFamily="18" charset="0"/>
                <a:cs typeface="Times New Roman" panose="02020603050405020304" pitchFamily="18" charset="0"/>
              </a:rPr>
              <a:t>i društvene koristi…</a:t>
            </a:r>
          </a:p>
          <a:p>
            <a:endParaRPr lang="sr-Latn-CS" dirty="0"/>
          </a:p>
        </p:txBody>
      </p:sp>
      <p:pic>
        <p:nvPicPr>
          <p:cNvPr id="4" name="Picture 2" descr="heade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4894747"/>
            <a:ext cx="7124750" cy="191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684486"/>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dinburgh-Fringe-Festiv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76672"/>
            <a:ext cx="4924425" cy="333375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Edinburgh Festivals’ Cavalca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3794754"/>
            <a:ext cx="4173287" cy="2748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895540"/>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xQTEhUUExQWFRUVFR4ZGBgYGRwXGBcYHRscFxccFxcYHCggHBwlGx4YITEiJSkrLi4wHB8zODMsNygtLisBCgoKDg0OGxAQGiwkICYyLCwsLCwsLCwsLCwsLywsLCwsLCwsLCwsLCwsLCwsLCwsLCwsLCwsLCwsLCwsLCwtLP/AABEIAKMBNgMBIgACEQEDEQH/xAAcAAABBQEBAQAAAAAAAAAAAAAEAAIDBQYBBwj/xABCEAACAQMDAgQEAwUFBwMFAAABAhEAAyEEEjEFQRMiUWEGcYGRMkKhI1KxwfAHFDNi0SRygpLC4fEVQ7IWNFOi0v/EABoBAAMBAQEBAAAAAAAAAAAAAAABAgMEBQb/xAAxEQACAgEDAQYGAQMFAAAAAAAAAQIRIQMSMUEEIjJRsfATYXGBodHBM5HhIyRCcoL/2gAMAwEAAhEDEQA/ANv8BfE/98sDeR49sDfGA4OFuKOwaCCPysGHpOpDV88dE1d/S6hblhWcrnyqzAbsMrhQTsaIPyVhkV7voNf4ttbmx7e4TsuDa6/MT/55q4uxSXUNa5XJoc3KZcv1ZJOxmm7aHW9RVq4DzQA2ajdaleK5ApAQLbmpCAKURTWagY2aReomqMtQIIDU40HvqQXKQzjGmEU+uGmBHtpjCp6a60ADE00mpWt0wrQIjmlNIiuRTA4a4aftpbKAKT4s+IBotObxXexYIi8AsZI3HssA/wAO9eVaLrXU3ueJavsbjE+QldpHP4GlY9u1e3vZBEEAg8giQfmDg1gfiT4Zs6UePYYrc3qVttd2gLMMFkiQTE7iRAIHpUTvlFwUXhl/0z4ka4RKoAG2vBMhh5WIPEA5j071pprxJeoC14mx1N2437Rgf2aZ4TOfUt3x6V6f8M9VF3TW4beybbbyQD6BjjMiDjnNLTm23ZWrGMUqLxjQXV7O+xdT9620fOJH6xRJNdWtWYo8c6ZcPjJH5jBJGPOCmR6ZFM6uz2ybQzcuECfUyd5PtwfsO9O1dvw3cHAtOwk9irHP/wCtT6Tc7NqL2HuZC/urMgEdick/9q5zUk0WmW1b2A5iST3Pcn65qQfPEY/71MEXliNoyT7DnNYjqXUHvlhkKW8qjAjnzAegiSSRPApLI+DUDUKx8uR6+/eqvrejTYxk7i0DsWByfpH0x71L8PWgi7IM85kc8RxjBNE6vTqWJfG1GMzECJ59JileaCsWQfCtvwtTAErd0quDiV2kKwB5jeHwPb0qTqth1vbubQXcAOADg7vVp/QfOhLGo22rN4sF8G4yt+81u4A4UKeSWDgekziCaI12quvp1uYAumCAP8K2wx28xgHzHu3HArToT1CnXeoIJHpAnFKodBeOwACWGD6fpXagZ6j/AGf6YKNRdAg3LiqffYsk/dz9q1L3KxP9mvWrd3ShAYvW2Y3VPMu5YOvqhmJ7RFa03K2isEyeSRrlRzXOa7FUSc3VIl2mFaZQAWt2nb6EU1MpoAkt3PWnEVAxpyvSA61QXGogkUJfoAZupytUM0g1ABamumh1uVIHpgSA100xadNIY01G9SmmMKYgciuVMUpoSgDkUhXWplAHaxX9o+mtBEZlG65dUHjzBBImc4McEDJmcRperdZs6Zd159g7HaxBOTAIETg4mqTpmhuarUDWahSiIP8AZ7LcgH89wdiRwD8zECplnBccZZ5j1qzaQrsYI7SzNnjkDYOTlQKq7l+9ZceLuJHmG78Q7yp5B9uRWx618PJY1kI4bylkVubfscySJENiBHNVXxPpDctg/mTgiM+sAZj5+grBunRpttWej/BHxSuttZIF5R5hxuHG9f5jsfmK1Fusn8J/BVjRsLqtce4UjzsNq7vxbVAEHtJnvWrU11K+pznk3xZa8TqF1SrLbW5uII272xx6ruBae+PepLjT3/r5fOr3+0G1F+0/71sj/lJP/UKy+s6ilpS7fQdyewH8faueSzRqmc6+r/3dlTM4YYB2zJj3IxFUJ1It6cLA8RjI9AOSWPouM9yK0GkveLZFyPxdvSf6/rFUuv0aPcvALBFptvYzbAf6SFP396SG8ll065c3K11SCbahQRHEmT7nmOwIFE6ywHHnHcAT6k4/XNR6u48ad90ptDPAzu2wCfQZ+9TamDtmRJxHYfypvAkB9NtB7t/TEgh7ZUExIcDEx3AZzHtTPhfUFrRtv/7bADHPdR7kZP2rluz4F606gkbpIHO04YZ5MFufah7CNcd2Sbau5YsDPJ/Ch7mMbu3b1DQmLWBmuOLaeIZ3MN0KhPIJ7t3jtJpVYgC2oVQABj0j5n1rlAGn6F/Z5d02oS+urC7TLKlvJB/Eklo2nvI98Gt+WpzVE4NapUS3ZItynC7Qe6ui5TEGrcroaaDFynrcoAK3VIDQgepFuUASs1MNyml6pfijqg09nee7BQcR+8ef8oNJgX++orj01Lk57HimOaYHCa5NMJpu6gCUGpFaoFenhqAC0NOJoVLlPNygCTdSZ6gLU3dQBKXrm+qfrjq4XTMGP943KduCLYE3STMgRCT6uvrR6mkATurjGo1NImmAD1bpaagILgkJcDxH4tuQp/yzBI7xRjNXaaRQBgfjCwv97LFYJtrJG0EjHcn1HPt6UD0XReNqbSmAqvvyQxOzzYYSDMRzxNSf2p2Ct6zdjcChG2eSGM49dp/n2zD0I+DqrJmEZgB6AsNse3OJ7Vztd83Tez7HpwNLdURNdUV1HOZ3+0C1Nm0/7twj6MpP8VFeT6i4L2+48qLcbVPzzg8k4+dez/F2n36O5/l2t/ysCf0mvJNb08XLigSCQ2eBvKts+ZmKxnyaR4JtPZXeXsM22BuBE7mjcc/p9SJojUaiL9lysKDk/vBmhvptkU3omoTbbAWD4XmPZjI2wPlzxyPSndb3G3tAHOWmIgGAB/XeoGDoLqresDy+GFVU/ExUyXM93aQeIGIGKMS+oAJMF4g+k9yOwHc+3yruqKi9b1BMB7CsTOASCpn9B9IobS9ODk3Lki2MwxiczL+gnhPv7HIDnuC+2xAfCX8TGQbh9B6J/H+PdXrQiwuBxI9uyf6/+afqtWqoQBuJBAXg+kv6D2/oZrU60zIaW73Pyr7Wx3Pv9vWmgYY+tVT+1UvjFtcbe8sTwfbnM47qqI3zwkj1Pc+5pUAfUTCmOK7umqb4d+Il1V7Uom0pZKhGEy4O4MfQjcpgjtHrWpmHuKhNGahPShGcbtsjcRIE5gcmPTIpgcmnKaXhmgPiTqY0ume5+cjbb4zcP4efTLH2FAizU1IDQ3Qr5vaazdOWe2pbEeaPNgcZmitRdS2pd2CqOSaQ3g4zxzj+oH61jPjjq+RZWZRtzeWRO0FM8ck4qu6t8XN4TrtYu94OhBICqCpRSJnJXgfzqo1nUHdWY5uMfN+UBmMET2if09qiUsUUker6LUrcUOhDKZgjvBIP6g1M1YT4e602md7V+FCIVVczvW4d0tMZLNkDsK9CKA8fQ+tUpWJoEIphWiXt1HtpiBxUimuFaktrQA5aRohVFMdKBkJNNY11hTGoEDoJdnP+4siMA+Y/8TfcKhqQNXGNRk0ATC5UqtNBg0F1vqrae2HW2bhLBYnaADJJJ7cR8zQ3QIuyKU1kbXxVqWIA0qEniLhM/ZK7d+LWtqTdW2GHIR9yqP8APcgKD7Lu+fapU0+BuLRQfGPVGNxkvpw7C1t2eRYCmWZgSWABMCBMZrL9N6q13VoNQ5W01zaGQIpUkjbJg44k1a9R6WvULz399wK/4eNq4A8pOYkTAH170z4f0NrTXGuEJduW22hLg8qZlXHoxgwT396yTW41d7cHrwWuX7y20Z3MKoJJ9hWJ/wDrHUi4P2Fo2o8w3sHn1BIj6R9ag1/xO11Qr2CRIP4hEgyDEdj/AArZyMUgTqvWNRqLjNua0hG1bW8quyTPiAYd2HI4AgfOj1FzY9p4/wAO4HJ9pGP40bZukvuG92JBICsWXBBAgeYZ7f8Aehdb+B1kD1DCGEGYg8HAmss9TTHQ4ri3cFnwwnh3YDTPkKeUT3JmcQBjnmir+qSWViRgj154AA5Y9hTr960VDli7XLaAqgBbcokwfWdvygyRiQ9No1s+e7BciQM+X5fzY5P6UAP0egLQWWBPkt8wfVvVv0HbuSL1PXQxWQFQ5Myo957n07+gxNR67rDKDkhXwIw7ASNqfur6n/wc3f1RYjAx+FRwv/8AR9z/ANqYBWs1XljhT2/M/u3oPb+NC2bDXT6AfYD2ojS9P/NcnPA5Jo646rgiTyLY4Hu7cAfP7GkMZp9MFHlAP+YzB+UZ+tKn6Xpt7VZVA6juTstA8Qk5Y+9Kihbke1/E+q2aO+wYqfCIBHIZvIpH1IrE/wBm15bD37rvFpURGkAQz3AqEmRAGZ9jVp8f9SYW1sKpm5DFuwCsCAPfcO/69sLp9PvLl7mwTBCrLNA9TgRMSKuTyRE9L618cWbRcDzMl1V9mXylyCYyJZcTkD6ZU/GBOpF/w18MPjynxNkbSA5x3mCAO096q7WmsJnaN3ILksfb+ootNQhUqQZBkMONv7pUmP0NJyZSia7pHx3ZfYLvkJDs7ESiQSUUMv4jtgTGYPcgGr/tC19vUW9JtIO4NcgMCVkIAGg4OW+x96zt3R2H/KVb95JX5SOD9qF/ulxZI8wn8XBIkAEx8xRuFtPXPhO1s0VkDuCw9gzMwj2zVR/aHrFWzaRyAGubjxwoPb0lhWV6D8VPp32HcyNko3PETbP0UEZgAwPW2+MimqXT3LVyQQ4Hbsp8wIlTkYImnfdBrJntLqLW9nkfs7beHGQbphEPpgkt81FdS2g8VWna1q+ohSSD4bAE9wATJJ4iup062HKb3Xau45mcj2z8qnOisu6Au0upII8oM5MAcd8E1luSNNrYPf1AuKW5ICBv94Kqnn3n716F8F643NMoZpe35SIgqB+AHETsg/WsAOjHa6q5kCcmRzMER7Vp/wCze95b69wyEjj8pBx9KuDyS1g2zU0VGblNFytSCZxQ8xTvErgoESpeik1yuKtOFugBpNRNU7LUTigZCwqJqfdMCSYA7nA+9DeIT+FSfc+VfuRJ+gIoJHiqf4s1wSyEAD3HcBUmDjzMTGQAO/yHerhdOT+Jj8l8o/Q7j949qwvWdYL2qIXy27J8JIA2kksLrD53FC/8A9amTwVFZOLrr7Wyot2UDPtI3uXIAnMDiOxke1DaglSAbFs453XH/wCw+lMW/DSR+ZeODKsDiPYUWmt8NtzLukQRuVY4g5PHNZbnaNKVMj0usvQRbtWR6+ZgePQ0K926rMxtWySJuBpIjEcHIxPtn1orT9SS5eciFJAAXeGMgQTj6VNdT9o0nDW5+xIionKpIuEbiyv0d9/ElrQAMDYfE2mfKCrOYWDGAYI+9G6i1dAYqmnLK20obdwEDaWkneR6SB6g0Fa6whTwmCsVG0k3QAV4mCPT35ogWC1oi2xBAUq6EMTG4GJMSdwFbOWDJRyCPrroP/29g4BBW27CD7hqFfWE3AABuIO5FlVgjjvtHqfoPYvRdWZFi7G4g5LbHJXEtaRlB+cg471Wf+oAkskbizE7ePU5PYcSaV2OqLGzbtKW3lSwA3EgYHZUX+A+pNUXVdUgLQDM8E4Qdt8d/wDKP/Il/WAZmSe459SEngf5jn09xrWmNzLeVJ4H8vU0AQAm40AEnux5P+g9qtNFogvBBbgkjA+XvXbhW0AoHPAHf5nsP6zRXRul3NSd4YLbVo3RIBHItp6/5m+lLkG0h+lB2hpBJJmZHGPWB9BVevRy1q8QJKNJ82YmO4z+Y81bWbUeIkZVj/rRXQRuvPb7XrRH1iB/FjQBZaDqs2LR2n8AGNsSvlMDdjNKs/oFDBlb8pwOAB8vXmlV7jPYbH4m1QOo8rA7VVZwR5Qzn/5R9Kz2heLYIyTJOO59poXVaFsbxbXzGDBEke4HvXUxbB2gE+UA5k+pPoOfpUMtYQ/VauJAB3dxmB2HlHJPYU2xp3DKWUOGBY7ZJtjOX28DBwfQ+kUd0ywyFGEbnJjcJxjc7ehJPz4GJNFaLqwVCtxkbxnIwoEKSFJbzCARInkeuKOBrkBdhwCcd/bkEDmla1wEZDbQIg7jzNJdMztsDAEmV4I2ngg/LNRa7RXAoY3IM4wMZ2zP9c0hllcv6e7bCuQcyPyuhJ5WRI/hVfcF7TON8bPy3MgOfR4wjQSJ/jSPSHYfiRo9fIfocj+FNbU3bSlSWCsIK3ALlth6GZEfIinyIKv6ldt25w2wrBwZaY/mcelT9DhvC4JQbQfWCRJ9zE1RWrfmAMFfygQQs+hPmj2k1oehf3dl2xDgkjld2SPLBHHGPSpawUnkMu2IFxpMnaPlDE/6fatN8K2QttngB7jDcR3gQP4msfb1INzUIG2i0oI5zEhwSSe5AHoZrbfD9oiwv1n2IwR+lVDkUuC0auEV1SaC6P1dNRc1CLH7C7skGd3lEnjHn3r3/DWpmFgU9RUGj1q3L9+yObGyffepb9MferMWQBLEADknAHzJoAgUVMKltZ/Ahb3PkX7kSfmoIoq30+fxuf8AdXyD7g7j949qLArLrAGOW/dAlvqBwPcwKj8K43YIPfzN9h5R92rT6fQqF2qoUewgfpUqdMWlYUZQdOzJBY+rZI+XZfoBSOnM8Vs00igRFMXSoYYQZyCOKW4dGQOlPuP415Detm0diEbkfbmS2xbxUnjmGCyeZJ7V758Ta+1pNO+ouqStsCQOTJgc+/evA7l5muPcuAK7MzMAAAJa3dC+pgs31JqZOxpDblv8Qnjafs23/qp9/Q27ror+UfvtBjBnJ4Bj2qA6gb3ILFQp/KYMOp8piDiup1a2WUnedrD8pMj+AqV0H5hdrpVqxdUoyOGB8wK+UzxI9cYo+8w3qfVWH8DVXqtXpg/iJacQWkbSuCBBEiBmefWn3dapFq4m5lBP4cH8JEOhMj5iRjk1GrFPgvTdFJd6dba6FKvLMRIgKBOSJ7Bc49KtV1BC27NsjxGGwDgbRDEz/wAP8aC1WsIdWRJcnySIKmO5mB6xznFD2mNss+79qZhh2mRCg4xx6D3JgWyQM6Ay1sk4uEPtGSuTyfcUBqXM7AhUdliOOCx7x6cD3q00Ru79rDLZ3EAL8yFAn5c0aVQuluRvIyfzGJJn90en6UcAUun0gUF7hlu8/hX5nufYVadKQM3cysiREZIMDtxUeo0ALtJwgUgdo3bGMfMrVjogA4HA2kfaCP4mgAfwlF9NwkB4+jCP51JodQdL41oYHimO5x5TA94Fc6wpBkYIAP1B/wBKn6ov+1KyAt4tsMABJyBwB7g00TJWQ2LnnJIPnWc8kgkGf0NM0r+HdtP+7cg/I4/hNO1TQVMqSrQQDu27seYjEyOATHeKg6jbww9RNAwrqKpbv3CXPmY+VUkgTIksVGOME0qN64vi6ezdAzwf+IBv0INKiwIOqtJtj2ZjMfmMiP1oaQAs5heBHLeX7wTUfUNQP7yqQJCKMiBwW/nV7cu23UMFRXQcIgyeMkEDaPljn2MuVOjWOk5RckVd07o3E7WPmVCFhswkty2AYxk/Ku3Ahur+O2Mhhu3eYCAIBiSQBGZ9RRti5O3HLkn5+Yj+VD2mnVBhHl3H2mWI/jVsxCbGqLX9xAVlSCBwIlcDt8sx6mgOtXdyqm7ML/Hv9KC+JtU6uX4UtDekgDaMHjDHPpVjpdbKbHdCjkEQgB+YJiD71DaizWEHNYH/AN7VVUnEAZzntgDmjbWrkDaZH6H71Sl1VzOdhhfUEd+INAdS17BlW0zKC0mJPpOTnmfSrUbM7ouOqosqQoQyZIAH3HB+1dGkbwlcLNsgEbZ32u7Ff3hM45+eBVRoLr3brK7EgK0DHPC5j1IrUaDVm0lm265LFMxgcg4nuQPv6U5R24BOypsam3b3uRuLLtlT+MswJn3kVpPhr4wTT6creVy/iu2BzvYHvHEsfktZ7rGmB1JCwoYCc7QWgwSe3bPtVbdbd5SplCwZsTMwAWjK80lgD0Pqnx9Z8NxZDG4QwUkAAGQFJn2Jb6e9ZX4U+Il0l3cwLKyQVUgseCDk+o/U1FbsWwXYKh3AxtWBOANog95nMe1RX9xQoFBLCMKBg8xgRiixUXOi68w11y/a8iX71sNjc3hlgvEESRn+s+tWtOAQSCzD8zZI+XZf+ECvErOxdrkEFPDdtuZ2PaZoHyDYr3lXAEmqTE0SW6mVgKrrmpnioxeJqqJst/79HFF6bVTyaoFY0XYJ9KGkFsuNZc8jQ0HY0Gc8cj5V4xpfiq6mmtae2zqbbsxb8RaTKDLAgLJH29K0Hx51C5Y1Gnbc+w2rilFMBt6lM49dhz+77159qngMRkHj0gkAx+uaxfJqlgJ6l1y7q3S3duNcSyd/mwC0wuDOIkk9hHY0ATveBPm826OVKgfMTA+We4ptppIUHEST7AAwGB9QAfYkd6LVQANn+I+0ANiWgIIP2xz6TSQ2c1eqUYbZiYlgGHlJESfkMj0ohLqXAWtsrrGSsY7+YDjH2rM6rpTsyXGe2gZRm64tljEGFPm/Sm9H0nhpeHi2zlWDWrklTJBMrkGKHKHCefeASlzRd6lkW3cJYE+G0D3gwMGTNUnTbTId0lWIMDuCRuBJA8vH9RT1KXLmQm4ZNxBBIkSGX8JuR3An1mtDfCW9pNoEKCLaSGuMduWInkBYg+/piNTwtF6auSKM6y46raWGZSxJiJLc+4UDEc+vpS6PohcW4WM3V7YnmAI7cY+lWCWfCY+ZQUVnzgE/uQOcev8AOsrpb7Wbvil/NJx+9P4gx9P6xE1UU5cEvHJd9YtobX7IsXWNwDblJjzf13JrP9N1v7e07Y2uATxg+Uz8poy91l2BAOwEkwuMn2/kaDEkSAS/sJn3rTbJLLsUpQdUqLu91ayLxLSUI2nO0kHawjmMgHIo+/q1fYybUVcrt4g4Msck+5rCgTO9sfOSfWiDa3KGWEUEhV5I7yZpUI1etu7wDIPIx7j/AMVJqkZ9ErhmG39mygwCo3ATHPyOM1T9EH7JxOZn+vtWg6MN2m1Nv0O8fof+k0hFPaRfCx+IrP8Ay5/lU9/IB9o+9C6VNrLvIEGIPMHHAyOe9E2B5IPKmPqMUwL34Yh9PsbOxyI9+f4NFKhPh27Fy4nG4Bx/Bv4rSpBdGk03wbZlrt1jdvRnw8bcflDGGPAzHFZvVdFvBjsR9/5UiHIzPBK4xjcZkxMVrNPrNl4gtA2yZMAeYD+dW9vXA5An+fp/XvT2q7L3yquh5Pa1DI+24LibT5gQJBxgqxHP0okxbuKzbtriNy4IMDkHBEek81qPi7pI1J8a2Rutja4KzvH5Zj0yJg4PtWOvqGtlmBRwwJBUCQTtwQZkQJDRSbdhGKcW+oevThcLy37It5sDzwfWfkZ96LuXrDQnhIQMAFQY+Xp9KG09z9ko+f8AE1XalPzqTuHb1ryNectTVauqwj6PsWhDT0FKrvLJOo6U23OPK5Gw9ozI+Yj+HrTbOpuAgW9Q6Et/hrbJLeaPxwBn5mitBr0KECVJIJafNI9dwM4kQaZ1DqltgUtoFJU7nI3NtjMkCY9/f6V6EZ7oqMlufzWDx9XQjGbknS6ef0DFt3lB8fVW7jECLe2WU7lbLqpgwCImM80FqCzXrM4jM8keY5PYce9F6Syh0ytahi1wjcQUJCkxklv3ZkE/TgMI/bW55wCvMZLc+n/atYRUcJJfRUcuo02qB9an+2oymSGByT+USflx2oTVXgxvgfvbgffxAJH0kfWiiZ1IbP5//iRVeyYukZJ2j7sTj7VZmGWrNxoVHgBREsRkgM0Yx5iTFP1GluJtkrM/vM33BxUfTbyi2oDAnacSJjg49jUyl7mZMDEkcn5feolKmK0RJlGckhphRA42gE/UzXuXStUuptJeQyrqCMgx6gxiQZB9wa8PAgx6Of4fet9pepAdN0tkNBcMYkgsRdeQYzGMjvNN6iirKjDe0kehafQsT2+1HDo/vVJ/Zpq7l3TuLrSbdzauQTt2giYH4cmO/PpWzFWp2rQpQ2ujG/EuvTRodwBY2yyAsBvYMq7RJn8wJ9ADWe6j8Zpetm1ZS8hcgbm2gbZ82VckSJFTf2xajY+m/wAy3F987BwMn7H6RXmV3UFgC8gZCp3Y8eaPQ9vSeaTbeASRb3+oFrdkXvMttRatgCcZUTnswJJ9qB1jBwYwCoAP17fYx96HBMQZxG1cAKsTA9sz3z9BUpbJg8DOOTB/6tp+nvUFoWktS5RYmP8AlBXuPTApvVFC3lZDEKjggzkPIPyzP/mlav7GhMsxA9RMMGLEekzGJiMdm3NPO0k9iWYn1IeSf5enFNciYPd0fijxXVSVQneSzFoJ4yFUzOIJx9h2si00eHbiSDtU7mwQCRvKmCZ4571Yaq7aa1I3L4aNA2E+OwZmM7TAMELkHAHpTdTpNl6yFZG3hhhixBwBKnJEkYAP8ap7q5wEXHyyCaLUWVLFyV2qr9lLEscCeFEGfniptT1A71fxUlpIMzGMbDOWmBj1NZP4iM3ZkGFAwIExOBGM1cWdJpgbTWm3sbqAoGVpHcBXEtmJnAz9JcE+S4Ta4Lm3qbF5Ga6XW8cXApgMRieIkjE+wrK9eLuwMLtRQoKgCQDiQO+aubpVrrbUIBU4jGM7iF5IHr8zQ17pv+zm45VD+ReWecEx2ESZPpU6VrrhlavexWUZxAB60bpLoMqRKsMjiRzz2oV0qbp4l/8AdBJ+Q710PCOZck9nSKzkgQBJAGTHtP8AOmtrkZgirsAnzOZJPGQMDvgd+9X3T7dvwVgL4hYgtteQJ2wWnZG32nIquHQTcFy4ofeHUW1G2GJjGTuJJxgVink12MN6VEn3GP6+tXfw7/jFTgXE2n0JGI+cE0De03hAErtLDaqtIcEHJCQWIEEHHeukctZuh1t3MlA08gqyhlBI9e8cAxQ2ChZU6yyVdh6fy/o1b6XaWuT+aGH/ABL/AKzTOqabxb9yT4YkZAOd8kbAfk3PED1p1y14TFmzbtKA24ZAIaAfDAByAJ7zmjchrSkQ6lXt7GBALLgz2nIMcHjFKmabSpdLFg7gN5RJbaD54KqCRggSfSO1cqXOjT4F5tG11V2wA1287K22ICgLjKALzJxkmgLXxhatxy2QDkCBwOB6x96y6a9HIOoF0jsFIYA9yVJUnv696f1Pqej8IrbBBbEbGBA4JkiCQJPPatGmZRlFLKs23T/iC0bxKlpdcgCTiZP7okdzjFVPVdZad/2Vi+21oMvaRWkQRvhie3lHMUBqNKPDVh+z2g5GCe0R+aTBjPr6VJ0fpF8Ib4R3WcMcmeCVQdswTEVElLbjLNIuDn5IHvncWFu14W04SZJ7znufSo7C7uQyn5Yn6g49j+tWHVdNDNaJUGVcnKjK8QomRwPlUa6O4wAUO/p5SZ+sTXla8ZfEaSyfRdk1IrRTbSX9im6qPD2EAkb4Md5APPvBq20GuR03b3t7SSoQE7D+E+W2Mg9wMc4zRb9EMbr9ptlsh22lSYXPG7cakazauNaXTCAqvIESpLbt8sZESecTA9q7uzxnHTt4fz6nldrlCes0mmucPCx5gOuf8PLM4W6YT2aThY3ZBK9ieJmhLDM10PEA7ctwoMCW2zHerjpnRF8YhmLi0x3kHzuhBPPsdsrIicQYqj6v1I2r12xbJ8MeR92GeGmBk7dv4ZkzAmt0m21H8/M4pV3ZTfPl5IJfSqJIaXTdvO5oMzGzHB9G7TVfZ07MpgBpZRAM8SYOPcUd8O3btzeiqbk7UYoBKh5C7wYGIYbuPvl93p9rTtbtXblzxth3OFBQEsSsiST2B29jwSaajPKJl8NtNYQBd6ao8qW9rTtU+KzEmST5WtriJyY+tOv9MvqV3CAx2iHD5A7w0gH1OKvdD046ksjPcS3bCsHKkGeWChj+Emc9gOJODV6MjIWRjeu2xO0KGRjkfg7kCD34HrU1Lr6t+tg46T6v8fox6G4AC34SI57iQQY/N7HnNaXQ6snTpaiHsK2IIcB3ZoM+5bsOw7U0dP1I23PDthHZRtIUHeN5EWwsAk4z6juTT+ifDpcXbjI9p5grv74YMoXygEHI7cepMuDmtqLg46Ur5RuvhDq1jRKQbhI8LzqomXX8JX3glef3a0+v+PNJbFkhjc8YSNm07OP8Tcw2nPHOD6V5L1FfDtRcuckQ0KGBHmCmcMDB9DQ/w5prDC6Tc8RkLG00qqgOxJJCM0kH1MDOOK0badJULYpd5uy//tK+J7WovWfDINu2rEPtbAbaW3YkZSBj15rLpY22t0hjc3AH90mV8+MEnt64MVM2gt3bTWz5XLhVuAjaC0lZjG0eUxg4PpUtnQafTt/tj+KDJBtucNgDjjAYz3rNSk1Zb0YJ1+gO9o3OCybiQAJgEAc7iACABH+tcKICwa5t5BgcGIgEkDBgyJqx6Zf09xlteG433CFvjcABBK/iJUkExuAXtxVp1HS6bT2VDG25Vi1xlCm4IyGgDzBQCIII9u1J6iUtrf4DZHovtZktMApBCnaoBmDHJIgEcHOfY/Scw8wdwQQLayCxCDIJAxgDJEQasX0SWXRrplgseGTcl3Wdsh1EHzbtuQeCYqzt6TTbkAtqod2aQytcXyszYUEAQMDIHYAxWqTM2orDTKQW7NxStxotknEACdoI85ym3mBg8cUw20e3b2Ddct7CfDJJDGN0dmEcgAjn0q0vdPsacf4jXCxZdhyptuQucAgxB3AiIjvVRZ6Uh1Vx1PhhxKwN0fvAg5gmDIz86cXPa0TKOnuT/JiuvWiLpkycZiOw7dqE6SwW/aJiPEWZ45iTW26x8Gl2DLeHcNIJG4RJBHYkkis3d+G79txDJIIIMkEEZBgrPPer2tIy3JvBotKx8RmCogB2hlUMyqR3JPmGAJPqKDLF7F24yi45IX1KHBgZ7zExgD0NaPpmpTx2s+CH3MbgATcY2QPwiSBPHYntUnVNVZe2TbTw2QmFKbYksM4EjmJ4rn0U3FSOrW1EsV6dffzPN7ukuTDCD6befqDTtPauW3U+dSQQDBEyII7GM8VpnE5P9f1zUBvHcv8AvYrfccvAL1DWIgZRZBXdIy0b427gs8x2yKvPhKz4mjFzf5kvN5WAKxC7VWeWL52j9O+f+I9Jc/vdxEDPubeoUFztbzYC5gGR9Kl0+tbT2m016y6+IdwGbdyZXaykiBBX6VLVR8zWE05J8I1Gl0l/VbYfb4LMGUr+0CkA5Y/iMMgA7dpjAo+FWttats4Z3YrjKhWPk3beSIaR70AOuNo7j2rlt7b/AI95ui47HAw7BlbcFImBGYzTOofHe90bYGj8Xl2nuB5gcnvMCDUKL5NZTXn5+f2Ln4W06hm1LqrEIyW0uNLM6QSWY/NgME987Zqx6X1cJbuKLfhlhAVD4rcHEr+LaASYmI74qo6/r7NgWgUi3ecXLmwnc4bLyxyAJIEcgDAkmndV+L9EVVE8QqmE2KVKgCMTHy5/1O0Y0jPV1VOTaX0+gG2h1L3He3yT2vW1YIfwgjfIwBg0qDX4hY833YZwfMR+7JBJ4nv3rlYpS+R3LtcksL8EW0MPwj50DfCqw3SIMkge0fzqVFITdNVC+ZyTxNdTkeOkazQ6xdgO5SAAAI4gd88x9s+87TQfE1pLVtGBVlsqZIi3JAkDMk/SvOL9sLp2dfyxOexwP1x9a31o6QW7aNf05a2qgzdt/iAgyN3MzRXlguDrkg6h1qxqNp2/tVlSG7pyces//I0b0rqTBSu7A4+VZfqz7upWwNu1kUSpwZDjsc9vsKt9MNt3bWdUW5WX9vU7j6g+3IrFai+LGpvhrbCVHmU+J5SSFMYyfTt71srS5H9fOsH8Y9Nb+8XHSUMo24GBGzZkezKM/wCY0ppNZHCTi7Rd6XqyE7dt0SuGgqcEASSxPfJkCBEGsx1G3b8cWydjH8LxKsCTt8RRkN7ieeKswwNkXLjMwC7SFIBEwfxgAfM4A98mqnWdKt/3WVDNqCwLZadh4lT7RLDE8e+Ka3XZv3tu2scmw+BLIRHKEMTKMyiNzzMZAJAmAT7+1Qa3q9hNZqRqLS3PCtqUkE+fagbyyAe0ZBzisNoNZqEUjT3CFAkhY59gJJMfpNFdP0Za3qL/AIpR0llAUMHJEtuE4XODEZFbOVKmYq28e6Ly7rdRf1BNq20FXBFplEBSouEloDbTtXODMyTJJfR7t19QRYa5utNDG4yhUaD+UA7jyOI9xzWR6MZv2w+VAZmPcTy2cTMfetF8P6XwtQ/MO8oWEeIp7qSMxMVHd3U+R75Vd4/x5BXxB1xtzLeuurFgJ2bkXblWmfX0BgDvUvTr+5CQ+87jkEEgHAyvqB6DFD/FDC5oQYgjVMpjus3E/iAftQnw1aFtriq+8MqGcmGlpHzz+taxio6iZjqLctz6Duv6LxEdTcYBHVgDLAkqQcTjnnjt6QB0JERGU3I3nkDaGAUh1LcAbTkziRirfqNyF1J/dCkfNds/zqhOsYL45jZKwm4ZEDeMQZlR6c/Kp1VmjTRdK+qLzT61rt3wkIVbjBQzbri2wqFgUDNglgCR3ByIgmfqGtd71s3VBNu4fwIf2q25G4gcKN/qPxe1R6rXMbxKKLahlbYihUEDaR7Z24+s80zVMb9srkbNRfUtwIIO3+P6VG1qOebNI6kZypO1Xuiz6t10lPDNhQqEEEXS27zCfKLY9x+KpNT1Nb1u2u3buui3IYPs8oO0kAZORtAMicjE1OqA8YKTtBsru8wguhaYLHaNxEROJPvTdM15EeyLqrevQbZMflBhSSCo3CYk4JXjNYzpzTZ0acKg1XuvfQoeovqLNxGe6XDkZMEGAI3BieBAz2BGK1V3qV9fDvKystvYzWztQAt5DtgSwgmfT0MGsx07TaltZbslR4lgguGYQoRgS0j6cSTiJre6zraXJSUckjeDA8U4XJAExzkwO5rW2q3MzjBTvb+eSg1/xDdv6kWBbCKrG5NqWJVFZhlgCRPrA5EZyFpviNi771QPatNudJUsJUAEElAfcf8AnQazTm3pdUzoi3QrbGREVgPKCoKCSn+YzzMzmqj4E0L3rd1QofZFw+cqpDKR4fhjDMSpkEADaM8VaujJ4nT4J/hrqE6TDEtbcqQ0nBAYGczmR/U0BqLrb4IAkSMQeck96M6foX0use1dUImptm5ajs6+aBA5A3AiP3faoutRvWMDM9vTt2rToc75KvrepupbZrZZQwVXYQDEllAbkSR25irnSdRW/bm2pVLcLn8xj5zMd6F1HhNZuC6yqDbwePMCSs9i38iKE04S3be3bLjZeJO8BpBACGU7FRP1PNYRiqv5v1NpN8fJegbqQfQR9/5UDbG5j7Y/1/r2p1rWTy6E8YYH70unWiV3HA7mqISZovhLUbZUYBE4ESQZzA5z3nA9qq/jjSNdvacbSoYXADidwG7sTjHseaD/AL6+nKukbwYzleCGx3wTS1vUSL2lu3yoUFtwQNABUCdpLdvT7UJ4K2vkP67pf7w2xoMx5vLuUSSdpImDKzntWc0HRbbG+LjkbMLB5I5J5wMUf/6wLl0bNzk+VQqE7jn17kUN1gpauW1JDFATcYGZuNzme2Bj0pN92lyVCNyt8APXOqG7sVmZiiBYKqoXHC7SZHz96sF6bZvaO0LKzqC2SNxe4zEgKRMckAQBxPc0uoaVfD0qMCGW07sVSSu9ibQucEAgA54oy3cvXr+la2sNYt2Q7KIVAkfiJwCBu55nFG+1bwVGCi65x/FmVupcssVZWtuuGVlhgecq3B4pVuuvdOXX3HIvqLyOc3H/APb7DzGcGIAgCW9RXK0StXRm5Sg3FMo9KNwUHuwH0JE1VERcuAcBmA+QOKVKq6mS4NJ0m2GtkMAQwEgieGBFWF0b9MwYAjft+S7gIHpilSrn1/Gjp7P4Wc0PTrSauzsQLNm42ONwDKDHHFWVz/FHzpUq0j4UZz8TNFY7VRfFZi7ajE23n6MsfxP3rlKjV8DHpeNGJbXXBaMMR+0PGIhoEehwOKtdW02rV05uM9uWPfcrbpHGYFKlWCWf7nbpt+hXaa4bd27sMSon/kmrLqn7NFVPKFUbfYwTM8zOa5SqkdXY/DL7+od8NCNDuAhrlza57soQkA+okkxR99iBpVH4TdOOYhSPLP4cekUqVYNf7he+rPHUV8X/AM/oC6iI0eoj8utkex8VT/M/el8LXS1hiYnxmyAF/Kp/KBmSc0qVepHxGE3gH1WGeP8A8wH0nj9BVNr7C7bICgAqGMCJO58kjvgV2lUS8RcfCWlm2DrrykeUAPHbcQgn7E/Ku2j+01FkgG2i3nVSA3mQkKxJySI7nufUyqVT2jw/cy7B4l/1XoD27hL6TjzCySAAB5nDNgCIJZse9CdPuHyCTC9QCgeiwcfL2rlKuaHiXvqejJ91++he6hyNXctAnw8DbJiNrNt/3ZA8vHtWYsIBeuRiEYj6KSM/MD7V2lXdrxSeF5nFozk1lmv6w5exqNxLBUfaCSQNroFMcSATnnNVnwZq3Q+EpAt3EQuIB3HxIySJ4YilSrl4uvNHfrq5Rvy/Zr+tadTeVYG20Q6AYCsynccevocVmPiAfhP9ZmaVKtvM4XyivdYCx+aZ9cZEH8pBVTIjIq8Zz4dsSTlzkzkuQTn2A+1KlXHqvuv6nf2ZK7+SMffsq2tS2R5d0QMckk5Gea0H/s3fm386VKqn/TRGn/WkZO3cJJkk+UckntnmjutLNi2TkhB/EilSrZdPfmZx4ZJ0r9nYRk8rXHuKzDDFV2QA3IGTxE95gVL0e0v/AKhbQgFctBG6SJMknJzSpU2v9OT99TK38SK6Y9SfqlsLq3UTDiWBJO4wTkn61D8QXTb/ALsiEqi6YOFGBvLElo7mfWlSqnwvr/A1/wAvp/JSm+zyWYk4zJnv3FKlSqjJH//Z">
            <a:hlinkClick r:id="rId2"/>
          </p:cNvPr>
          <p:cNvSpPr>
            <a:spLocks noChangeAspect="1" noChangeArrowheads="1"/>
          </p:cNvSpPr>
          <p:nvPr/>
        </p:nvSpPr>
        <p:spPr bwMode="auto">
          <a:xfrm>
            <a:off x="53975" y="-1485900"/>
            <a:ext cx="5886450" cy="30956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r-Latn-CS"/>
          </a:p>
        </p:txBody>
      </p:sp>
      <p:pic>
        <p:nvPicPr>
          <p:cNvPr id="8196" name="Picture 4" descr="Fringe street perform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476672"/>
            <a:ext cx="5886450" cy="3095625"/>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upload.wikimedia.org/wikipedia/commons/0/05/Edinburgh_Tattoo_2010_(494627233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49054" y="3789040"/>
            <a:ext cx="4227686" cy="2804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1495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dinburgh International Book Festival 2012 highligh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8640"/>
            <a:ext cx="4680520" cy="3514177"/>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Participants take part in the Edinburgh Festivals Cavalcade, in Holyrood Park on August 9, 2009 in Edinburgh, Scotland. Thousands of performers from the Fringe and Edinburgh Military Tattoo, along with community floats and motorcyclist, took part in the parade to start the festival sea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3078676"/>
            <a:ext cx="5220072" cy="3550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28678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95536" y="1052736"/>
            <a:ext cx="8291264" cy="5073427"/>
          </a:xfrm>
        </p:spPr>
        <p:txBody>
          <a:bodyPr/>
          <a:lstStyle/>
          <a:p>
            <a:r>
              <a:rPr lang="x-none" dirty="0">
                <a:latin typeface="Times New Roman" panose="02020603050405020304" pitchFamily="18" charset="0"/>
                <a:cs typeface="Times New Roman" panose="02020603050405020304" pitchFamily="18" charset="0"/>
              </a:rPr>
              <a:t>kulturne manifestacije i posebni događaji </a:t>
            </a:r>
            <a:r>
              <a:rPr lang="x-none" dirty="0" smtClean="0">
                <a:latin typeface="Times New Roman" panose="02020603050405020304" pitchFamily="18" charset="0"/>
                <a:cs typeface="Times New Roman" panose="02020603050405020304" pitchFamily="18" charset="0"/>
              </a:rPr>
              <a:t>- </a:t>
            </a:r>
            <a:r>
              <a:rPr lang="x-none" dirty="0">
                <a:latin typeface="Times New Roman" panose="02020603050405020304" pitchFamily="18" charset="0"/>
                <a:cs typeface="Times New Roman" panose="02020603050405020304" pitchFamily="18" charset="0"/>
              </a:rPr>
              <a:t>jedan od sektora koji beleže najbrži rast i razvoj u turističkoj privredi. </a:t>
            </a:r>
            <a:endParaRPr lang="x-none" dirty="0" smtClean="0">
              <a:latin typeface="Times New Roman" panose="02020603050405020304" pitchFamily="18" charset="0"/>
              <a:cs typeface="Times New Roman" panose="02020603050405020304" pitchFamily="18" charset="0"/>
            </a:endParaRPr>
          </a:p>
          <a:p>
            <a:r>
              <a:rPr lang="x-none" dirty="0" smtClean="0">
                <a:latin typeface="Times New Roman" panose="02020603050405020304" pitchFamily="18" charset="0"/>
                <a:cs typeface="Times New Roman" panose="02020603050405020304" pitchFamily="18" charset="0"/>
              </a:rPr>
              <a:t>Turističke </a:t>
            </a:r>
            <a:r>
              <a:rPr lang="x-none" dirty="0">
                <a:latin typeface="Times New Roman" panose="02020603050405020304" pitchFamily="18" charset="0"/>
                <a:cs typeface="Times New Roman" panose="02020603050405020304" pitchFamily="18" charset="0"/>
              </a:rPr>
              <a:t>organizacije </a:t>
            </a:r>
            <a:r>
              <a:rPr lang="x-none" dirty="0" smtClean="0">
                <a:latin typeface="Times New Roman" panose="02020603050405020304" pitchFamily="18" charset="0"/>
                <a:cs typeface="Times New Roman" panose="02020603050405020304" pitchFamily="18" charset="0"/>
              </a:rPr>
              <a:t>kreiraju </a:t>
            </a:r>
            <a:r>
              <a:rPr lang="x-none" dirty="0">
                <a:latin typeface="Times New Roman" panose="02020603050405020304" pitchFamily="18" charset="0"/>
                <a:cs typeface="Times New Roman" panose="02020603050405020304" pitchFamily="18" charset="0"/>
              </a:rPr>
              <a:t>Organizacije festivala i posebnih događaja kao deo marketinške i razvojne strategije </a:t>
            </a:r>
            <a:r>
              <a:rPr lang="x-none" dirty="0" err="1" smtClean="0">
                <a:latin typeface="Times New Roman" panose="02020603050405020304" pitchFamily="18" charset="0"/>
                <a:cs typeface="Times New Roman" panose="02020603050405020304" pitchFamily="18" charset="0"/>
              </a:rPr>
              <a:t>destinacije</a:t>
            </a:r>
            <a:endParaRPr lang="x-none" dirty="0">
              <a:latin typeface="Times New Roman" panose="02020603050405020304" pitchFamily="18" charset="0"/>
              <a:cs typeface="Times New Roman" panose="02020603050405020304" pitchFamily="18" charset="0"/>
            </a:endParaRPr>
          </a:p>
          <a:p>
            <a:r>
              <a:rPr lang="x-none" dirty="0" smtClean="0">
                <a:latin typeface="Times New Roman" panose="02020603050405020304" pitchFamily="18" charset="0"/>
                <a:cs typeface="Times New Roman" panose="02020603050405020304" pitchFamily="18" charset="0"/>
              </a:rPr>
              <a:t>istraživanje </a:t>
            </a:r>
            <a:r>
              <a:rPr lang="x-none" dirty="0">
                <a:latin typeface="Times New Roman" panose="02020603050405020304" pitchFamily="18" charset="0"/>
                <a:cs typeface="Times New Roman" panose="02020603050405020304" pitchFamily="18" charset="0"/>
              </a:rPr>
              <a:t>potreba, motiva i koristi potencijalnih posetilaca </a:t>
            </a:r>
            <a:r>
              <a:rPr lang="x-none" dirty="0" smtClean="0">
                <a:latin typeface="Times New Roman" panose="02020603050405020304" pitchFamily="18" charset="0"/>
                <a:cs typeface="Times New Roman" panose="02020603050405020304" pitchFamily="18" charset="0"/>
              </a:rPr>
              <a:t>→ kreiranje </a:t>
            </a:r>
            <a:r>
              <a:rPr lang="x-none" dirty="0">
                <a:latin typeface="Times New Roman" panose="02020603050405020304" pitchFamily="18" charset="0"/>
                <a:cs typeface="Times New Roman" panose="02020603050405020304" pitchFamily="18" charset="0"/>
              </a:rPr>
              <a:t>događaja koji će ispuniti njihova očekivanja, kao i zahteve organizatora i sponzora. </a:t>
            </a:r>
            <a:endParaRPr lang="x-none" dirty="0" smtClean="0">
              <a:latin typeface="Times New Roman" panose="02020603050405020304" pitchFamily="18" charset="0"/>
              <a:cs typeface="Times New Roman" panose="02020603050405020304" pitchFamily="18" charset="0"/>
            </a:endParaRPr>
          </a:p>
          <a:p>
            <a:r>
              <a:rPr lang="x-none" dirty="0" smtClean="0">
                <a:latin typeface="Times New Roman" panose="02020603050405020304" pitchFamily="18" charset="0"/>
                <a:cs typeface="Times New Roman" panose="02020603050405020304" pitchFamily="18" charset="0"/>
              </a:rPr>
              <a:t>Pretpostavka - najveći  </a:t>
            </a:r>
            <a:r>
              <a:rPr lang="x-none" dirty="0">
                <a:latin typeface="Times New Roman" panose="02020603050405020304" pitchFamily="18" charset="0"/>
                <a:cs typeface="Times New Roman" panose="02020603050405020304" pitchFamily="18" charset="0"/>
              </a:rPr>
              <a:t>kvalitet ponude kulturnih događaja u destinacijama koje su najbolje opremljene za smeštaj gostiju. </a:t>
            </a:r>
            <a:endParaRPr lang="sr-Latn-C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4889488"/>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51520" y="322629"/>
            <a:ext cx="3528392" cy="75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2" tooltip="Edinburgh International Film Festival"/>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2" tooltip="Edinburgh International Film Festival"/>
              </a:rPr>
              <a:t> International Film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JUNE 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5</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-2</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4"/>
          <p:cNvSpPr>
            <a:spLocks noChangeArrowheads="1"/>
          </p:cNvSpPr>
          <p:nvPr/>
        </p:nvSpPr>
        <p:spPr bwMode="auto">
          <a:xfrm>
            <a:off x="4716016" y="312748"/>
            <a:ext cx="4283968" cy="75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3" tooltip="Edinburgh Art Festival"/>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3" tooltip="Edinburgh Art Festival"/>
              </a:rPr>
              <a:t> Art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JUL </a:t>
            </a:r>
            <a:r>
              <a:rPr lang="sr-Latn-CS" altLang="x-none" sz="1200" dirty="0" smtClean="0">
                <a:latin typeface="Arial" pitchFamily="34" charset="0"/>
                <a:ea typeface="Times New Roman" pitchFamily="18" charset="0"/>
                <a:cs typeface="Times New Roman" pitchFamily="18" charset="0"/>
              </a:rPr>
              <a:t>28</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-AUG </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28</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6"/>
          <p:cNvSpPr>
            <a:spLocks noChangeArrowheads="1"/>
          </p:cNvSpPr>
          <p:nvPr/>
        </p:nvSpPr>
        <p:spPr bwMode="auto">
          <a:xfrm>
            <a:off x="611560" y="3581760"/>
            <a:ext cx="3635896" cy="75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4" tooltip="Edinburgh Jazz &amp; Blues Festival "/>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4" tooltip="Edinburgh Jazz &amp; Blues Festival "/>
              </a:rPr>
              <a:t> Jazz &amp; Blues Festival </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JULY 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5</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-2</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4</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8"/>
          <p:cNvSpPr>
            <a:spLocks noChangeArrowheads="1"/>
          </p:cNvSpPr>
          <p:nvPr/>
        </p:nvSpPr>
        <p:spPr bwMode="auto">
          <a:xfrm>
            <a:off x="4707632" y="3834362"/>
            <a:ext cx="3779912" cy="75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5" tooltip="Edinburgh Festival Fringe"/>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5" tooltip="Edinburgh Festival Fringe"/>
              </a:rPr>
              <a:t> Festival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5" tooltip="Edinburgh Festival Fringe"/>
              </a:rPr>
              <a:t>Fringe</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AUG </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5</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29</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2" name="Picture 2" descr="Film festival log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0623" y="1322315"/>
            <a:ext cx="3540162" cy="195146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jf logo2014 festival logo">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560" y="4735421"/>
            <a:ext cx="3981571" cy="1280294"/>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Art festival logo">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5200" y="1322315"/>
            <a:ext cx="4312048" cy="19808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ringe(2) festival logo">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16016" y="4556998"/>
            <a:ext cx="4211910" cy="1637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3216042"/>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95536" y="375910"/>
            <a:ext cx="2987824" cy="75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2" tooltip="Royal Edinburgh Military Tattoo"/>
              </a:rPr>
              <a:t>Royal</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2" tooltip="Royal Edinburgh Military Tattoo"/>
              </a:rPr>
              <a:t>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2" tooltip="Royal Edinburgh Military Tattoo"/>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2" tooltip="Royal Edinburgh Military Tattoo"/>
              </a:rPr>
              <a:t>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2" tooltip="Royal Edinburgh Military Tattoo"/>
              </a:rPr>
              <a:t>Military</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2" tooltip="Royal Edinburgh Military Tattoo"/>
              </a:rPr>
              <a:t>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2" tooltip="Royal Edinburgh Military Tattoo"/>
              </a:rPr>
              <a:t>Tattoo</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AUG 5-27</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4"/>
          <p:cNvSpPr>
            <a:spLocks noChangeArrowheads="1"/>
          </p:cNvSpPr>
          <p:nvPr/>
        </p:nvSpPr>
        <p:spPr bwMode="auto">
          <a:xfrm>
            <a:off x="5004048" y="652909"/>
            <a:ext cx="3383360" cy="4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3" tooltip="Edinburgh International Festival"/>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3" tooltip="Edinburgh International Festival"/>
              </a:rPr>
              <a:t> International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AUG </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5</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29</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6"/>
          <p:cNvSpPr>
            <a:spLocks noChangeArrowheads="1"/>
          </p:cNvSpPr>
          <p:nvPr/>
        </p:nvSpPr>
        <p:spPr bwMode="auto">
          <a:xfrm>
            <a:off x="767484" y="3717032"/>
            <a:ext cx="2699792" cy="4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4" tooltip="Edinburgh Mela Festival"/>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4" tooltip="Edinburgh Mela Festival"/>
              </a:rPr>
              <a:t>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4" tooltip="Edinburgh Mela Festival"/>
              </a:rPr>
              <a:t>Mela</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4" tooltip="Edinburgh Mela Festival"/>
              </a:rPr>
              <a:t>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AUG 2</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7-</a:t>
            </a:r>
            <a:r>
              <a:rPr lang="sr-Latn-CS" altLang="x-none" sz="1200" dirty="0" smtClean="0">
                <a:latin typeface="Arial" pitchFamily="34" charset="0"/>
                <a:ea typeface="Times New Roman" pitchFamily="18" charset="0"/>
                <a:cs typeface="Times New Roman" pitchFamily="18" charset="0"/>
              </a:rPr>
              <a:t>28</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8"/>
          <p:cNvSpPr>
            <a:spLocks noChangeArrowheads="1"/>
          </p:cNvSpPr>
          <p:nvPr/>
        </p:nvSpPr>
        <p:spPr bwMode="auto">
          <a:xfrm>
            <a:off x="4328320" y="3354919"/>
            <a:ext cx="3995936" cy="75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5" tooltip="Edinburgh International Book Festival"/>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5" tooltip="Edinburgh International Book Festival"/>
              </a:rPr>
              <a:t> International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5" tooltip="Edinburgh International Book Festival"/>
              </a:rPr>
              <a:t>Book</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5" tooltip="Edinburgh International Book Festival"/>
              </a:rPr>
              <a:t>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AUG </a:t>
            </a:r>
            <a:r>
              <a:rPr lang="x-none" altLang="x-none" sz="1200" smtClean="0">
                <a:latin typeface="Arial" pitchFamily="34" charset="0"/>
                <a:ea typeface="Times New Roman" pitchFamily="18" charset="0"/>
                <a:cs typeface="Times New Roman" pitchFamily="18" charset="0"/>
              </a:rPr>
              <a:t>1</a:t>
            </a:r>
            <a:r>
              <a:rPr lang="sr-Latn-CS" altLang="x-none" sz="1200" dirty="0" smtClean="0">
                <a:latin typeface="Arial" pitchFamily="34" charset="0"/>
                <a:ea typeface="Times New Roman" pitchFamily="18" charset="0"/>
                <a:cs typeface="Times New Roman" pitchFamily="18" charset="0"/>
              </a:rPr>
              <a:t>3</a:t>
            </a:r>
            <a:r>
              <a:rPr lang="x-none" altLang="x-none" sz="1200" smtClean="0">
                <a:latin typeface="Arial" pitchFamily="34" charset="0"/>
                <a:ea typeface="Times New Roman" pitchFamily="18" charset="0"/>
                <a:cs typeface="Times New Roman" pitchFamily="18" charset="0"/>
              </a:rPr>
              <a:t>-</a:t>
            </a:r>
            <a:r>
              <a:rPr lang="sr-Latn-CS" altLang="x-none" sz="1200" dirty="0" smtClean="0">
                <a:latin typeface="Arial" pitchFamily="34" charset="0"/>
                <a:ea typeface="Times New Roman" pitchFamily="18" charset="0"/>
                <a:cs typeface="Times New Roman" pitchFamily="18" charset="0"/>
              </a:rPr>
              <a:t>29</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6" name="Picture 2" descr="Tattoo festival log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843" y="1151294"/>
            <a:ext cx="4244547" cy="173981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Eif festival logo">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8403" y="1151294"/>
            <a:ext cx="3707116" cy="1938704"/>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Book(2) festival logo">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60888" y="3917365"/>
            <a:ext cx="4469679" cy="1926859"/>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Mela festival logo">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485" y="4411311"/>
            <a:ext cx="4220835" cy="1416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213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67544" y="980728"/>
            <a:ext cx="27718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2" tooltip="International Storytelling Festival"/>
              </a:rPr>
              <a:t>International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2" tooltip="International Storytelling Festival"/>
              </a:rPr>
              <a:t>Storytelling</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2" tooltip="International Storytelling Festival"/>
              </a:rPr>
              <a:t>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OCT 2</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1</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30</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4"/>
          <p:cNvSpPr>
            <a:spLocks noChangeArrowheads="1"/>
          </p:cNvSpPr>
          <p:nvPr/>
        </p:nvSpPr>
        <p:spPr bwMode="auto">
          <a:xfrm>
            <a:off x="4860032" y="742201"/>
            <a:ext cx="3491880" cy="4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3" tooltip="Edinburgh's Hogmanay "/>
              </a:rPr>
              <a:t>Edinburgh's</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3" tooltip="Edinburgh's Hogmanay "/>
              </a:rPr>
              <a:t>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3" tooltip="Edinburgh's Hogmanay "/>
              </a:rPr>
              <a:t>Hogmanay</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3" tooltip="Edinburgh's Hogmanay "/>
              </a:rPr>
              <a:t> </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DEC 30, 2015–JAN 1, 2016</a:t>
            </a: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6"/>
          <p:cNvSpPr>
            <a:spLocks noChangeArrowheads="1"/>
          </p:cNvSpPr>
          <p:nvPr/>
        </p:nvSpPr>
        <p:spPr bwMode="auto">
          <a:xfrm>
            <a:off x="732384" y="4077072"/>
            <a:ext cx="2483768" cy="75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4" tooltip="Imaginate Festival"/>
              </a:rPr>
              <a:t>Imaginate</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4" tooltip="Imaginate Festival"/>
              </a:rPr>
              <a:t>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MAY </a:t>
            </a:r>
            <a:r>
              <a:rPr lang="sr-Latn-CS" altLang="x-none" sz="1200" dirty="0" smtClean="0">
                <a:latin typeface="Arial" pitchFamily="34" charset="0"/>
                <a:ea typeface="Times New Roman" pitchFamily="18" charset="0"/>
                <a:cs typeface="Times New Roman" pitchFamily="18" charset="0"/>
              </a:rPr>
              <a:t>28</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JUNE 5</a:t>
            </a:r>
            <a:r>
              <a:rPr kumimoji="0" lang="x-none" altLang="x-none"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201</a:t>
            </a: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8"/>
          <p:cNvSpPr>
            <a:spLocks noChangeArrowheads="1"/>
          </p:cNvSpPr>
          <p:nvPr/>
        </p:nvSpPr>
        <p:spPr bwMode="auto">
          <a:xfrm>
            <a:off x="4499992" y="3674942"/>
            <a:ext cx="3536143" cy="772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5" tooltip="Edinburgh International Science Festival"/>
              </a:rPr>
              <a:t>Edinburgh</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5" tooltip="Edinburgh International Science Festival"/>
              </a:rPr>
              <a:t> International </a:t>
            </a:r>
            <a:r>
              <a:rPr kumimoji="0" lang="x-none" altLang="x-none" sz="1300" b="1" i="0" u="none" strike="noStrike" cap="none" normalizeH="0" baseline="0" dirty="0" err="1" smtClean="0">
                <a:ln>
                  <a:noFill/>
                </a:ln>
                <a:solidFill>
                  <a:srgbClr val="0000FF"/>
                </a:solidFill>
                <a:effectLst/>
                <a:latin typeface="Arial" pitchFamily="34" charset="0"/>
                <a:ea typeface="Times New Roman" pitchFamily="18" charset="0"/>
                <a:cs typeface="Times New Roman" pitchFamily="18" charset="0"/>
                <a:hlinkClick r:id="rId5" tooltip="Edinburgh International Science Festival"/>
              </a:rPr>
              <a:t>Science</a:t>
            </a:r>
            <a:r>
              <a:rPr kumimoji="0" lang="x-none" altLang="x-none" sz="1300" b="1" i="0" u="none" strike="noStrike" cap="none" normalizeH="0" baseline="0" dirty="0" smtClean="0">
                <a:ln>
                  <a:noFill/>
                </a:ln>
                <a:solidFill>
                  <a:srgbClr val="0000FF"/>
                </a:solidFill>
                <a:effectLst/>
                <a:latin typeface="Arial" pitchFamily="34" charset="0"/>
                <a:ea typeface="Times New Roman" pitchFamily="18" charset="0"/>
                <a:cs typeface="Times New Roman" pitchFamily="18" charset="0"/>
                <a:hlinkClick r:id="rId5" tooltip="Edinburgh International Science Festival"/>
              </a:rPr>
              <a:t> Festival</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r-Latn-CS" altLang="x-none"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MAR 26- APR 10, 2016</a:t>
            </a:r>
            <a:endParaRPr kumimoji="0" lang="x-none" altLang="x-non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8" name="Picture 2" descr="Science festival log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20" y="4436376"/>
            <a:ext cx="4896544" cy="233580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inate festival logo">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4037" y="4685175"/>
            <a:ext cx="3038814" cy="136370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Sisf2014logo festival logo">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092" y="1916863"/>
            <a:ext cx="4601398" cy="100808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ogmanay festival logo">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60032" y="1657836"/>
            <a:ext cx="4095856" cy="1794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758123"/>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51520" y="0"/>
            <a:ext cx="8496944" cy="1844824"/>
          </a:xfrm>
        </p:spPr>
        <p:txBody>
          <a:bodyPr>
            <a:noAutofit/>
          </a:bodyPr>
          <a:lstStyle/>
          <a:p>
            <a:pPr algn="ctr"/>
            <a:r>
              <a:rPr lang="sr-Latn-CS" dirty="0" smtClean="0">
                <a:solidFill>
                  <a:schemeClr val="accent2">
                    <a:lumMod val="40000"/>
                    <a:lumOff val="60000"/>
                  </a:schemeClr>
                </a:solidFill>
                <a:latin typeface="Times New Roman" panose="02020603050405020304" pitchFamily="18" charset="0"/>
                <a:cs typeface="Times New Roman" panose="02020603050405020304" pitchFamily="18" charset="0"/>
              </a:rPr>
              <a:t>STUDIJA SLUČAJA-EVENTFULL GRAD U RAZVOJU</a:t>
            </a:r>
            <a:br>
              <a:rPr lang="sr-Latn-CS" dirty="0" smtClean="0">
                <a:solidFill>
                  <a:schemeClr val="accent2">
                    <a:lumMod val="40000"/>
                    <a:lumOff val="60000"/>
                  </a:schemeClr>
                </a:solidFill>
                <a:latin typeface="Times New Roman" panose="02020603050405020304" pitchFamily="18" charset="0"/>
                <a:cs typeface="Times New Roman" panose="02020603050405020304" pitchFamily="18" charset="0"/>
              </a:rPr>
            </a:br>
            <a:r>
              <a:rPr lang="sr-Latn-CS" dirty="0" smtClean="0">
                <a:solidFill>
                  <a:schemeClr val="accent2">
                    <a:lumMod val="40000"/>
                    <a:lumOff val="60000"/>
                  </a:schemeClr>
                </a:solidFill>
                <a:latin typeface="Times New Roman" panose="02020603050405020304" pitchFamily="18" charset="0"/>
                <a:cs typeface="Times New Roman" panose="02020603050405020304" pitchFamily="18" charset="0"/>
              </a:rPr>
              <a:t>DEN BOŠ, HOLANDIJA</a:t>
            </a:r>
            <a:endParaRPr lang="sr-Latn-CS" dirty="0">
              <a:solidFill>
                <a:schemeClr val="accent2">
                  <a:lumMod val="40000"/>
                  <a:lumOff val="60000"/>
                </a:schemeClr>
              </a:solidFill>
              <a:latin typeface="Times New Roman" panose="02020603050405020304" pitchFamily="18" charset="0"/>
              <a:cs typeface="Times New Roman" panose="02020603050405020304" pitchFamily="18" charset="0"/>
            </a:endParaRPr>
          </a:p>
        </p:txBody>
      </p:sp>
      <p:sp>
        <p:nvSpPr>
          <p:cNvPr id="3" name="Čuvar mesta za sadržaj 2"/>
          <p:cNvSpPr>
            <a:spLocks noGrp="1"/>
          </p:cNvSpPr>
          <p:nvPr>
            <p:ph idx="1"/>
          </p:nvPr>
        </p:nvSpPr>
        <p:spPr>
          <a:xfrm>
            <a:off x="539552" y="1844824"/>
            <a:ext cx="8147248" cy="4281339"/>
          </a:xfrm>
        </p:spPr>
        <p:txBody>
          <a:bodyPr>
            <a:normAutofit fontScale="92500" lnSpcReduction="10000"/>
          </a:bodyPr>
          <a:lstStyle/>
          <a:p>
            <a:endParaRPr lang="sr-Latn-CS" dirty="0"/>
          </a:p>
          <a:p>
            <a:r>
              <a:rPr lang="x-none" dirty="0" err="1" smtClean="0">
                <a:latin typeface="Times New Roman" panose="02020603050405020304" pitchFamily="18" charset="0"/>
                <a:cs typeface="Times New Roman" panose="02020603050405020304" pitchFamily="18" charset="0"/>
              </a:rPr>
              <a:t>Hertogenbosch</a:t>
            </a:r>
            <a:r>
              <a:rPr lang="x-none" dirty="0">
                <a:latin typeface="Times New Roman" panose="02020603050405020304" pitchFamily="18" charset="0"/>
                <a:cs typeface="Times New Roman" panose="02020603050405020304" pitchFamily="18" charset="0"/>
              </a:rPr>
              <a:t>, ili Den Bosch </a:t>
            </a:r>
            <a:r>
              <a:rPr lang="sr-Latn-CS" dirty="0" smtClean="0">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140,000 </a:t>
            </a:r>
            <a:r>
              <a:rPr lang="x-none" dirty="0">
                <a:latin typeface="Times New Roman" panose="02020603050405020304" pitchFamily="18" charset="0"/>
                <a:cs typeface="Times New Roman" panose="02020603050405020304" pitchFamily="18" charset="0"/>
              </a:rPr>
              <a:t>stanovnika</a:t>
            </a:r>
            <a:r>
              <a:rPr lang="x-none" dirty="0" smtClean="0">
                <a:latin typeface="Times New Roman" panose="02020603050405020304" pitchFamily="18" charset="0"/>
                <a:cs typeface="Times New Roman" panose="02020603050405020304" pitchFamily="18" charset="0"/>
              </a:rPr>
              <a:t>)</a:t>
            </a:r>
            <a:endParaRPr lang="sr-Latn-CS" dirty="0">
              <a:latin typeface="Times New Roman" panose="02020603050405020304" pitchFamily="18" charset="0"/>
              <a:cs typeface="Times New Roman" panose="02020603050405020304" pitchFamily="18" charset="0"/>
            </a:endParaRPr>
          </a:p>
          <a:p>
            <a:r>
              <a:rPr lang="x-none" dirty="0" smtClean="0">
                <a:latin typeface="Times New Roman" panose="02020603050405020304" pitchFamily="18" charset="0"/>
                <a:cs typeface="Times New Roman" panose="02020603050405020304" pitchFamily="18" charset="0"/>
              </a:rPr>
              <a:t>Grad </a:t>
            </a:r>
            <a:r>
              <a:rPr lang="x-none" dirty="0">
                <a:latin typeface="Times New Roman" panose="02020603050405020304" pitchFamily="18" charset="0"/>
                <a:cs typeface="Times New Roman" panose="02020603050405020304" pitchFamily="18" charset="0"/>
              </a:rPr>
              <a:t>je došao na ideju da iskoristi </a:t>
            </a:r>
            <a:r>
              <a:rPr lang="x-none" dirty="0" err="1" smtClean="0">
                <a:latin typeface="Times New Roman" panose="02020603050405020304" pitchFamily="18" charset="0"/>
                <a:cs typeface="Times New Roman" panose="02020603050405020304" pitchFamily="18" charset="0"/>
              </a:rPr>
              <a:t>Hieronimusa</a:t>
            </a:r>
            <a:r>
              <a:rPr lang="x-none" dirty="0" smtClean="0">
                <a:latin typeface="Times New Roman" panose="02020603050405020304" pitchFamily="18" charset="0"/>
                <a:cs typeface="Times New Roman" panose="02020603050405020304" pitchFamily="18" charset="0"/>
              </a:rPr>
              <a:t> </a:t>
            </a:r>
            <a:r>
              <a:rPr lang="x-none" dirty="0">
                <a:latin typeface="Times New Roman" panose="02020603050405020304" pitchFamily="18" charset="0"/>
                <a:cs typeface="Times New Roman" panose="02020603050405020304" pitchFamily="18" charset="0"/>
              </a:rPr>
              <a:t>Boša, koji je rođen u </a:t>
            </a:r>
            <a:r>
              <a:rPr lang="x-none">
                <a:latin typeface="Times New Roman" panose="02020603050405020304" pitchFamily="18" charset="0"/>
                <a:cs typeface="Times New Roman" panose="02020603050405020304" pitchFamily="18" charset="0"/>
              </a:rPr>
              <a:t>gradu </a:t>
            </a:r>
            <a:r>
              <a:rPr lang="x-none" smtClean="0">
                <a:latin typeface="Times New Roman" panose="02020603050405020304" pitchFamily="18" charset="0"/>
                <a:cs typeface="Times New Roman" panose="02020603050405020304" pitchFamily="18" charset="0"/>
              </a:rPr>
              <a:t>pre </a:t>
            </a:r>
            <a:r>
              <a:rPr lang="x-none">
                <a:latin typeface="Times New Roman" panose="02020603050405020304" pitchFamily="18" charset="0"/>
                <a:cs typeface="Times New Roman" panose="02020603050405020304" pitchFamily="18" charset="0"/>
              </a:rPr>
              <a:t>500 </a:t>
            </a:r>
            <a:r>
              <a:rPr lang="x-none" smtClean="0">
                <a:latin typeface="Times New Roman" panose="02020603050405020304" pitchFamily="18" charset="0"/>
                <a:cs typeface="Times New Roman" panose="02020603050405020304" pitchFamily="18" charset="0"/>
              </a:rPr>
              <a:t>godina</a:t>
            </a:r>
            <a:r>
              <a:rPr lang="sr-Latn-CS" dirty="0" smtClean="0">
                <a:latin typeface="Times New Roman" panose="02020603050405020304" pitchFamily="18" charset="0"/>
                <a:cs typeface="Times New Roman" panose="02020603050405020304" pitchFamily="18" charset="0"/>
              </a:rPr>
              <a:t> (1516)</a:t>
            </a:r>
            <a:r>
              <a:rPr lang="x-none" smtClean="0">
                <a:latin typeface="Times New Roman" panose="02020603050405020304" pitchFamily="18" charset="0"/>
                <a:cs typeface="Times New Roman" panose="02020603050405020304" pitchFamily="18" charset="0"/>
              </a:rPr>
              <a:t>. </a:t>
            </a:r>
            <a:endParaRPr lang="x-none" dirty="0" smtClean="0">
              <a:latin typeface="Times New Roman" panose="02020603050405020304" pitchFamily="18" charset="0"/>
              <a:cs typeface="Times New Roman" panose="02020603050405020304" pitchFamily="18" charset="0"/>
            </a:endParaRPr>
          </a:p>
          <a:p>
            <a:r>
              <a:rPr lang="x-none" dirty="0" smtClean="0">
                <a:latin typeface="Times New Roman" panose="02020603050405020304" pitchFamily="18" charset="0"/>
                <a:cs typeface="Times New Roman" panose="02020603050405020304" pitchFamily="18" charset="0"/>
              </a:rPr>
              <a:t>Kreativno </a:t>
            </a:r>
            <a:r>
              <a:rPr lang="x-none" dirty="0">
                <a:latin typeface="Times New Roman" panose="02020603050405020304" pitchFamily="18" charset="0"/>
                <a:cs typeface="Times New Roman" panose="02020603050405020304" pitchFamily="18" charset="0"/>
              </a:rPr>
              <a:t>rešenje – napravili su višegodišnji program događaja koncentrisani oko slikara. </a:t>
            </a:r>
            <a:endParaRPr lang="x-none" dirty="0" smtClean="0">
              <a:latin typeface="Times New Roman" panose="02020603050405020304" pitchFamily="18" charset="0"/>
              <a:cs typeface="Times New Roman" panose="02020603050405020304" pitchFamily="18" charset="0"/>
            </a:endParaRPr>
          </a:p>
          <a:p>
            <a:r>
              <a:rPr lang="x-none" dirty="0" smtClean="0">
                <a:latin typeface="Times New Roman" panose="02020603050405020304" pitchFamily="18" charset="0"/>
                <a:cs typeface="Times New Roman" panose="02020603050405020304" pitchFamily="18" charset="0"/>
              </a:rPr>
              <a:t>Centralni </a:t>
            </a:r>
            <a:r>
              <a:rPr lang="x-none" dirty="0">
                <a:latin typeface="Times New Roman" panose="02020603050405020304" pitchFamily="18" charset="0"/>
                <a:cs typeface="Times New Roman" panose="02020603050405020304" pitchFamily="18" charset="0"/>
              </a:rPr>
              <a:t>deo ovog programa je glavna izložba njegovog </a:t>
            </a:r>
            <a:r>
              <a:rPr lang="x-none">
                <a:latin typeface="Times New Roman" panose="02020603050405020304" pitchFamily="18" charset="0"/>
                <a:cs typeface="Times New Roman" panose="02020603050405020304" pitchFamily="18" charset="0"/>
              </a:rPr>
              <a:t>rada </a:t>
            </a:r>
            <a:r>
              <a:rPr lang="x-none" smtClean="0">
                <a:latin typeface="Times New Roman" panose="02020603050405020304" pitchFamily="18" charset="0"/>
                <a:cs typeface="Times New Roman" panose="02020603050405020304" pitchFamily="18" charset="0"/>
              </a:rPr>
              <a:t>koj</a:t>
            </a:r>
            <a:r>
              <a:rPr lang="en-US" dirty="0" smtClean="0">
                <a:latin typeface="Times New Roman" panose="02020603050405020304" pitchFamily="18" charset="0"/>
                <a:cs typeface="Times New Roman" panose="02020603050405020304" pitchFamily="18" charset="0"/>
              </a:rPr>
              <a:t>a</a:t>
            </a:r>
            <a:r>
              <a:rPr lang="x-none" smtClean="0">
                <a:latin typeface="Times New Roman" panose="02020603050405020304" pitchFamily="18" charset="0"/>
                <a:cs typeface="Times New Roman" panose="02020603050405020304" pitchFamily="18" charset="0"/>
              </a:rPr>
              <a:t> </a:t>
            </a:r>
            <a:r>
              <a:rPr lang="x-none">
                <a:latin typeface="Times New Roman" panose="02020603050405020304" pitchFamily="18" charset="0"/>
                <a:cs typeface="Times New Roman" panose="02020603050405020304" pitchFamily="18" charset="0"/>
              </a:rPr>
              <a:t>se </a:t>
            </a:r>
            <a:r>
              <a:rPr lang="x-none" smtClean="0">
                <a:latin typeface="Times New Roman" panose="02020603050405020304" pitchFamily="18" charset="0"/>
                <a:cs typeface="Times New Roman" panose="02020603050405020304" pitchFamily="18" charset="0"/>
              </a:rPr>
              <a:t>održa</a:t>
            </a:r>
            <a:r>
              <a:rPr lang="sr-Latn-CS" dirty="0" smtClean="0">
                <a:latin typeface="Times New Roman" panose="02020603050405020304" pitchFamily="18" charset="0"/>
                <a:cs typeface="Times New Roman" panose="02020603050405020304" pitchFamily="18" charset="0"/>
              </a:rPr>
              <a:t>la</a:t>
            </a:r>
            <a:r>
              <a:rPr lang="x-none" smtClean="0">
                <a:latin typeface="Times New Roman" panose="02020603050405020304" pitchFamily="18" charset="0"/>
                <a:cs typeface="Times New Roman" panose="02020603050405020304" pitchFamily="18" charset="0"/>
              </a:rPr>
              <a:t>  </a:t>
            </a:r>
            <a:r>
              <a:rPr lang="x-none" dirty="0">
                <a:latin typeface="Times New Roman" panose="02020603050405020304" pitchFamily="18" charset="0"/>
                <a:cs typeface="Times New Roman" panose="02020603050405020304" pitchFamily="18" charset="0"/>
              </a:rPr>
              <a:t>2016., na 500-tu godišnjicu njegove smrti. </a:t>
            </a:r>
            <a:endParaRPr lang="x-none" dirty="0" smtClean="0">
              <a:latin typeface="Times New Roman" panose="02020603050405020304" pitchFamily="18" charset="0"/>
              <a:cs typeface="Times New Roman" panose="02020603050405020304" pitchFamily="18" charset="0"/>
            </a:endParaRPr>
          </a:p>
          <a:p>
            <a:r>
              <a:rPr lang="x-none" dirty="0" smtClean="0">
                <a:latin typeface="Times New Roman" panose="02020603050405020304" pitchFamily="18" charset="0"/>
                <a:cs typeface="Times New Roman" panose="02020603050405020304" pitchFamily="18" charset="0"/>
              </a:rPr>
              <a:t>mreža </a:t>
            </a:r>
            <a:r>
              <a:rPr lang="x-none" dirty="0">
                <a:latin typeface="Times New Roman" panose="02020603050405020304" pitchFamily="18" charset="0"/>
                <a:cs typeface="Times New Roman" panose="02020603050405020304" pitchFamily="18" charset="0"/>
              </a:rPr>
              <a:t>"Boš gradova", koji sadrži sve gradove sa delima Boša.</a:t>
            </a:r>
            <a:endParaRPr lang="sr-Latn-CS" dirty="0">
              <a:latin typeface="Times New Roman" panose="02020603050405020304" pitchFamily="18" charset="0"/>
              <a:cs typeface="Times New Roman" panose="02020603050405020304" pitchFamily="18" charset="0"/>
            </a:endParaRPr>
          </a:p>
          <a:p>
            <a:r>
              <a:rPr lang="x-none" dirty="0">
                <a:latin typeface="Times New Roman" panose="02020603050405020304" pitchFamily="18" charset="0"/>
                <a:cs typeface="Times New Roman" panose="02020603050405020304" pitchFamily="18" charset="0"/>
              </a:rPr>
              <a:t>Procenjuje se </a:t>
            </a:r>
            <a:r>
              <a:rPr lang="x-none">
                <a:latin typeface="Times New Roman" panose="02020603050405020304" pitchFamily="18" charset="0"/>
                <a:cs typeface="Times New Roman" panose="02020603050405020304" pitchFamily="18" charset="0"/>
              </a:rPr>
              <a:t>da </a:t>
            </a:r>
            <a:r>
              <a:rPr lang="sr-Latn-CS" dirty="0" smtClean="0">
                <a:latin typeface="Times New Roman" panose="02020603050405020304" pitchFamily="18" charset="0"/>
                <a:cs typeface="Times New Roman" panose="02020603050405020304" pitchFamily="18" charset="0"/>
              </a:rPr>
              <a:t>je grad posetilo </a:t>
            </a:r>
            <a:r>
              <a:rPr lang="x-none" smtClean="0">
                <a:latin typeface="Times New Roman" panose="02020603050405020304" pitchFamily="18" charset="0"/>
                <a:cs typeface="Times New Roman" panose="02020603050405020304" pitchFamily="18" charset="0"/>
              </a:rPr>
              <a:t>400 </a:t>
            </a:r>
            <a:r>
              <a:rPr lang="x-none" dirty="0">
                <a:latin typeface="Times New Roman" panose="02020603050405020304" pitchFamily="18" charset="0"/>
                <a:cs typeface="Times New Roman" panose="02020603050405020304" pitchFamily="18" charset="0"/>
              </a:rPr>
              <a:t>000 </a:t>
            </a:r>
            <a:r>
              <a:rPr lang="x-none" dirty="0" smtClean="0">
                <a:latin typeface="Times New Roman" panose="02020603050405020304" pitchFamily="18" charset="0"/>
                <a:cs typeface="Times New Roman" panose="02020603050405020304" pitchFamily="18" charset="0"/>
              </a:rPr>
              <a:t>posetilaca</a:t>
            </a:r>
            <a:endParaRPr lang="sr-Latn-CS" dirty="0">
              <a:latin typeface="Times New Roman" panose="02020603050405020304" pitchFamily="18" charset="0"/>
              <a:cs typeface="Times New Roman" panose="02020603050405020304" pitchFamily="18" charset="0"/>
            </a:endParaRPr>
          </a:p>
          <a:p>
            <a:r>
              <a:rPr lang="x-none" dirty="0">
                <a:latin typeface="Times New Roman" panose="02020603050405020304" pitchFamily="18" charset="0"/>
                <a:cs typeface="Times New Roman" panose="02020603050405020304" pitchFamily="18" charset="0"/>
              </a:rPr>
              <a:t>Na ovaj način, mali holandski grad je iskoristio veliki događaj koji će ga staviti na kartu sveta.</a:t>
            </a:r>
            <a:endParaRPr lang="sr-Latn-CS" dirty="0">
              <a:latin typeface="Times New Roman" panose="02020603050405020304" pitchFamily="18" charset="0"/>
              <a:cs typeface="Times New Roman" panose="02020603050405020304" pitchFamily="18" charset="0"/>
            </a:endParaRPr>
          </a:p>
          <a:p>
            <a:endParaRPr lang="sr-Latn-CS" dirty="0"/>
          </a:p>
        </p:txBody>
      </p:sp>
    </p:spTree>
    <p:extLst>
      <p:ext uri="{BB962C8B-B14F-4D97-AF65-F5344CB8AC3E}">
        <p14:creationId xmlns:p14="http://schemas.microsoft.com/office/powerpoint/2010/main" val="2917247434"/>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r-Latn-CS" sz="4800" dirty="0" smtClean="0">
                <a:solidFill>
                  <a:schemeClr val="accent2">
                    <a:lumMod val="40000"/>
                    <a:lumOff val="60000"/>
                  </a:schemeClr>
                </a:solidFill>
                <a:latin typeface="Times New Roman" panose="02020603050405020304" pitchFamily="18" charset="0"/>
                <a:cs typeface="Times New Roman" panose="02020603050405020304" pitchFamily="18" charset="0"/>
              </a:rPr>
              <a:t>KREATIVNI GRAD</a:t>
            </a:r>
            <a:endParaRPr lang="sr-Latn-CS" sz="4800" dirty="0">
              <a:solidFill>
                <a:schemeClr val="accent2">
                  <a:lumMod val="40000"/>
                  <a:lumOff val="60000"/>
                </a:schemeClr>
              </a:solidFill>
              <a:latin typeface="Times New Roman" panose="02020603050405020304" pitchFamily="18" charset="0"/>
              <a:cs typeface="Times New Roman" panose="02020603050405020304" pitchFamily="18" charset="0"/>
            </a:endParaRPr>
          </a:p>
        </p:txBody>
      </p:sp>
      <p:sp>
        <p:nvSpPr>
          <p:cNvPr id="3" name="Čuvar mesta za sadržaj 2"/>
          <p:cNvSpPr>
            <a:spLocks noGrp="1"/>
          </p:cNvSpPr>
          <p:nvPr>
            <p:ph idx="1"/>
          </p:nvPr>
        </p:nvSpPr>
        <p:spPr/>
        <p:txBody>
          <a:bodyPr>
            <a:normAutofit fontScale="85000" lnSpcReduction="10000"/>
          </a:bodyPr>
          <a:lstStyle/>
          <a:p>
            <a:r>
              <a:rPr lang="sr-Latn-CS" sz="4400" dirty="0" smtClean="0">
                <a:latin typeface="Times New Roman" panose="02020603050405020304" pitchFamily="18" charset="0"/>
                <a:cs typeface="Times New Roman" panose="02020603050405020304" pitchFamily="18" charset="0"/>
              </a:rPr>
              <a:t>Čarls </a:t>
            </a:r>
            <a:r>
              <a:rPr lang="sr-Latn-CS" sz="4400" dirty="0" err="1" smtClean="0">
                <a:latin typeface="Times New Roman" panose="02020603050405020304" pitchFamily="18" charset="0"/>
                <a:cs typeface="Times New Roman" panose="02020603050405020304" pitchFamily="18" charset="0"/>
              </a:rPr>
              <a:t>Landri</a:t>
            </a:r>
            <a:r>
              <a:rPr lang="sr-Latn-CS" sz="4400" dirty="0" smtClean="0">
                <a:latin typeface="Times New Roman" panose="02020603050405020304" pitchFamily="18" charset="0"/>
                <a:cs typeface="Times New Roman" panose="02020603050405020304" pitchFamily="18" charset="0"/>
              </a:rPr>
              <a:t> (1995.)</a:t>
            </a:r>
          </a:p>
          <a:p>
            <a:r>
              <a:rPr lang="x-none" sz="4400" smtClean="0">
                <a:latin typeface="Times New Roman" panose="02020603050405020304" pitchFamily="18" charset="0"/>
                <a:cs typeface="Times New Roman" panose="02020603050405020304" pitchFamily="18" charset="0"/>
              </a:rPr>
              <a:t>’</a:t>
            </a:r>
            <a:r>
              <a:rPr lang="x-none" sz="4400" dirty="0" smtClean="0">
                <a:latin typeface="Times New Roman" panose="02020603050405020304" pitchFamily="18" charset="0"/>
                <a:cs typeface="Times New Roman" panose="02020603050405020304" pitchFamily="18" charset="0"/>
              </a:rPr>
              <a:t>’podnošlјiv grad</a:t>
            </a:r>
            <a:r>
              <a:rPr lang="x-none" sz="4400" smtClean="0">
                <a:latin typeface="Times New Roman" panose="02020603050405020304" pitchFamily="18" charset="0"/>
                <a:cs typeface="Times New Roman" panose="02020603050405020304" pitchFamily="18" charset="0"/>
              </a:rPr>
              <a:t>’’ </a:t>
            </a:r>
            <a:endParaRPr lang="sr-Latn-CS" sz="4400" dirty="0" smtClean="0">
              <a:latin typeface="Times New Roman" panose="02020603050405020304" pitchFamily="18" charset="0"/>
              <a:cs typeface="Times New Roman" panose="02020603050405020304" pitchFamily="18" charset="0"/>
            </a:endParaRPr>
          </a:p>
          <a:p>
            <a:r>
              <a:rPr lang="sr-Latn-CS" sz="4400" dirty="0" smtClean="0">
                <a:latin typeface="Times New Roman" panose="02020603050405020304" pitchFamily="18" charset="0"/>
                <a:cs typeface="Times New Roman" panose="02020603050405020304" pitchFamily="18" charset="0"/>
              </a:rPr>
              <a:t>Grad koji ima ’’auru’’</a:t>
            </a:r>
            <a:endParaRPr lang="x-none" sz="4400" dirty="0" smtClean="0">
              <a:latin typeface="Times New Roman" panose="02020603050405020304" pitchFamily="18" charset="0"/>
              <a:cs typeface="Times New Roman" panose="02020603050405020304" pitchFamily="18" charset="0"/>
            </a:endParaRPr>
          </a:p>
          <a:p>
            <a:r>
              <a:rPr lang="x-none" sz="4400" dirty="0" smtClean="0">
                <a:latin typeface="Times New Roman" panose="02020603050405020304" pitchFamily="18" charset="0"/>
                <a:cs typeface="Times New Roman" panose="02020603050405020304" pitchFamily="18" charset="0"/>
              </a:rPr>
              <a:t>Kreativni </a:t>
            </a:r>
            <a:r>
              <a:rPr lang="x-none" sz="4400" dirty="0">
                <a:latin typeface="Times New Roman" panose="02020603050405020304" pitchFamily="18" charset="0"/>
                <a:cs typeface="Times New Roman" panose="02020603050405020304" pitchFamily="18" charset="0"/>
              </a:rPr>
              <a:t>grad </a:t>
            </a:r>
            <a:r>
              <a:rPr lang="x-none" sz="4400" dirty="0" err="1" smtClean="0">
                <a:latin typeface="Times New Roman" panose="02020603050405020304" pitchFamily="18" charset="0"/>
                <a:cs typeface="Times New Roman" panose="02020603050405020304" pitchFamily="18" charset="0"/>
              </a:rPr>
              <a:t>vs</a:t>
            </a:r>
            <a:r>
              <a:rPr lang="x-none" sz="4400" dirty="0" smtClean="0">
                <a:latin typeface="Times New Roman" panose="02020603050405020304" pitchFamily="18" charset="0"/>
                <a:cs typeface="Times New Roman" panose="02020603050405020304" pitchFamily="18" charset="0"/>
              </a:rPr>
              <a:t> </a:t>
            </a:r>
            <a:r>
              <a:rPr lang="x-none" sz="4400" dirty="0" err="1" smtClean="0">
                <a:latin typeface="Times New Roman" panose="02020603050405020304" pitchFamily="18" charset="0"/>
                <a:cs typeface="Times New Roman" panose="02020603050405020304" pitchFamily="18" charset="0"/>
              </a:rPr>
              <a:t>preduzetničkom</a:t>
            </a:r>
            <a:r>
              <a:rPr lang="x-none" sz="4400" dirty="0" smtClean="0">
                <a:latin typeface="Times New Roman" panose="02020603050405020304" pitchFamily="18" charset="0"/>
                <a:cs typeface="Times New Roman" panose="02020603050405020304" pitchFamily="18" charset="0"/>
              </a:rPr>
              <a:t> gradu</a:t>
            </a:r>
          </a:p>
          <a:p>
            <a:r>
              <a:rPr lang="x-none" sz="4400" dirty="0" smtClean="0">
                <a:latin typeface="Times New Roman" panose="02020603050405020304" pitchFamily="18" charset="0"/>
                <a:cs typeface="Times New Roman" panose="02020603050405020304" pitchFamily="18" charset="0"/>
              </a:rPr>
              <a:t>Kreativna industrija</a:t>
            </a:r>
          </a:p>
          <a:p>
            <a:r>
              <a:rPr lang="x-none" sz="4400" dirty="0" err="1" smtClean="0">
                <a:latin typeface="Times New Roman" panose="02020603050405020304" pitchFamily="18" charset="0"/>
                <a:cs typeface="Times New Roman" panose="02020603050405020304" pitchFamily="18" charset="0"/>
              </a:rPr>
              <a:t>Multikulturalizam</a:t>
            </a:r>
            <a:endParaRPr lang="x-none" sz="4400" dirty="0" smtClean="0">
              <a:latin typeface="Times New Roman" panose="02020603050405020304" pitchFamily="18" charset="0"/>
              <a:cs typeface="Times New Roman" panose="02020603050405020304" pitchFamily="18" charset="0"/>
            </a:endParaRPr>
          </a:p>
          <a:p>
            <a:r>
              <a:rPr lang="x-none" sz="4400" dirty="0" err="1" smtClean="0">
                <a:latin typeface="Times New Roman" panose="02020603050405020304" pitchFamily="18" charset="0"/>
                <a:cs typeface="Times New Roman" panose="02020603050405020304" pitchFamily="18" charset="0"/>
              </a:rPr>
              <a:t>Interkulturalizam</a:t>
            </a:r>
            <a:endParaRPr lang="x-none" sz="4400" dirty="0" smtClean="0">
              <a:latin typeface="Times New Roman" panose="02020603050405020304" pitchFamily="18" charset="0"/>
              <a:cs typeface="Times New Roman" panose="02020603050405020304" pitchFamily="18" charset="0"/>
            </a:endParaRPr>
          </a:p>
          <a:p>
            <a:pPr marL="0" indent="0">
              <a:buNone/>
            </a:pPr>
            <a:endParaRPr lang="sr-Latn-CS"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6976544"/>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67544" y="980728"/>
            <a:ext cx="8219256" cy="5145435"/>
          </a:xfrm>
        </p:spPr>
        <p:txBody>
          <a:bodyPr>
            <a:normAutofit/>
          </a:bodyPr>
          <a:lstStyle/>
          <a:p>
            <a:r>
              <a:rPr lang="x-none" sz="3600" dirty="0">
                <a:solidFill>
                  <a:schemeClr val="accent2">
                    <a:lumMod val="40000"/>
                    <a:lumOff val="60000"/>
                  </a:schemeClr>
                </a:solidFill>
                <a:latin typeface="Times New Roman" panose="02020603050405020304" pitchFamily="18" charset="0"/>
                <a:cs typeface="Times New Roman" panose="02020603050405020304" pitchFamily="18" charset="0"/>
              </a:rPr>
              <a:t>"</a:t>
            </a:r>
            <a:r>
              <a:rPr lang="x-none" sz="3600" dirty="0" err="1" smtClean="0">
                <a:solidFill>
                  <a:schemeClr val="accent2">
                    <a:lumMod val="40000"/>
                    <a:lumOff val="60000"/>
                  </a:schemeClr>
                </a:solidFill>
                <a:latin typeface="Times New Roman" panose="02020603050405020304" pitchFamily="18" charset="0"/>
                <a:cs typeface="Times New Roman" panose="02020603050405020304" pitchFamily="18" charset="0"/>
              </a:rPr>
              <a:t>Preduzetnički</a:t>
            </a:r>
            <a:r>
              <a:rPr lang="x-none" sz="3600" dirty="0" smtClean="0">
                <a:solidFill>
                  <a:schemeClr val="accent2">
                    <a:lumMod val="40000"/>
                    <a:lumOff val="60000"/>
                  </a:schemeClr>
                </a:solidFill>
                <a:latin typeface="Times New Roman" panose="02020603050405020304" pitchFamily="18" charset="0"/>
                <a:cs typeface="Times New Roman" panose="02020603050405020304" pitchFamily="18" charset="0"/>
              </a:rPr>
              <a:t> </a:t>
            </a:r>
            <a:r>
              <a:rPr lang="x-none" sz="3600" dirty="0">
                <a:solidFill>
                  <a:schemeClr val="accent2">
                    <a:lumMod val="40000"/>
                    <a:lumOff val="60000"/>
                  </a:schemeClr>
                </a:solidFill>
                <a:latin typeface="Times New Roman" panose="02020603050405020304" pitchFamily="18" charset="0"/>
                <a:cs typeface="Times New Roman" panose="02020603050405020304" pitchFamily="18" charset="0"/>
              </a:rPr>
              <a:t>grad "," kreativni grad </a:t>
            </a:r>
            <a:r>
              <a:rPr lang="x-none" sz="3600" dirty="0" smtClean="0">
                <a:solidFill>
                  <a:schemeClr val="accent2">
                    <a:lumMod val="40000"/>
                    <a:lumOff val="60000"/>
                  </a:schemeClr>
                </a:solidFill>
                <a:latin typeface="Times New Roman" panose="02020603050405020304" pitchFamily="18" charset="0"/>
                <a:cs typeface="Times New Roman" panose="02020603050405020304" pitchFamily="18" charset="0"/>
              </a:rPr>
              <a:t>" i </a:t>
            </a:r>
            <a:r>
              <a:rPr lang="x-none" sz="3600" dirty="0">
                <a:solidFill>
                  <a:schemeClr val="accent2">
                    <a:lumMod val="40000"/>
                    <a:lumOff val="60000"/>
                  </a:schemeClr>
                </a:solidFill>
                <a:latin typeface="Times New Roman" panose="02020603050405020304" pitchFamily="18" charset="0"/>
                <a:cs typeface="Times New Roman" panose="02020603050405020304" pitchFamily="18" charset="0"/>
              </a:rPr>
              <a:t>"</a:t>
            </a:r>
            <a:r>
              <a:rPr lang="x-none" sz="3600" dirty="0" err="1" smtClean="0">
                <a:solidFill>
                  <a:schemeClr val="accent2">
                    <a:lumMod val="40000"/>
                    <a:lumOff val="60000"/>
                  </a:schemeClr>
                </a:solidFill>
                <a:latin typeface="Times New Roman" panose="02020603050405020304" pitchFamily="18" charset="0"/>
                <a:cs typeface="Times New Roman" panose="02020603050405020304" pitchFamily="18" charset="0"/>
              </a:rPr>
              <a:t>interkulturalni</a:t>
            </a:r>
            <a:r>
              <a:rPr lang="x-none" sz="3600" dirty="0" smtClean="0">
                <a:solidFill>
                  <a:schemeClr val="accent2">
                    <a:lumMod val="40000"/>
                    <a:lumOff val="60000"/>
                  </a:schemeClr>
                </a:solidFill>
                <a:latin typeface="Times New Roman" panose="02020603050405020304" pitchFamily="18" charset="0"/>
                <a:cs typeface="Times New Roman" panose="02020603050405020304" pitchFamily="18" charset="0"/>
              </a:rPr>
              <a:t> grad</a:t>
            </a:r>
            <a:r>
              <a:rPr lang="x-none" sz="3600" dirty="0">
                <a:solidFill>
                  <a:schemeClr val="accent2">
                    <a:lumMod val="40000"/>
                    <a:lumOff val="60000"/>
                  </a:schemeClr>
                </a:solidFill>
                <a:latin typeface="Times New Roman" panose="02020603050405020304" pitchFamily="18" charset="0"/>
                <a:cs typeface="Times New Roman" panose="02020603050405020304" pitchFamily="18" charset="0"/>
              </a:rPr>
              <a:t>"</a:t>
            </a:r>
            <a:r>
              <a:rPr lang="x-none" sz="3600" dirty="0" smtClean="0">
                <a:solidFill>
                  <a:schemeClr val="accent2">
                    <a:lumMod val="40000"/>
                    <a:lumOff val="60000"/>
                  </a:schemeClr>
                </a:solidFill>
                <a:latin typeface="Times New Roman" panose="02020603050405020304" pitchFamily="18" charset="0"/>
                <a:cs typeface="Times New Roman" panose="02020603050405020304" pitchFamily="18" charset="0"/>
              </a:rPr>
              <a:t> obuhvataju </a:t>
            </a:r>
            <a:r>
              <a:rPr lang="x-none" sz="3600" dirty="0">
                <a:solidFill>
                  <a:schemeClr val="accent2">
                    <a:lumMod val="40000"/>
                    <a:lumOff val="60000"/>
                  </a:schemeClr>
                </a:solidFill>
                <a:latin typeface="Times New Roman" panose="02020603050405020304" pitchFamily="18" charset="0"/>
                <a:cs typeface="Times New Roman" panose="02020603050405020304" pitchFamily="18" charset="0"/>
              </a:rPr>
              <a:t>različite oblike kulturne prakse</a:t>
            </a:r>
            <a:r>
              <a:rPr lang="x-none" sz="3600" dirty="0" smtClean="0">
                <a:solidFill>
                  <a:schemeClr val="accent2">
                    <a:lumMod val="40000"/>
                    <a:lumOff val="60000"/>
                  </a:schemeClr>
                </a:solidFill>
                <a:latin typeface="Times New Roman" panose="02020603050405020304" pitchFamily="18" charset="0"/>
                <a:cs typeface="Times New Roman" panose="02020603050405020304" pitchFamily="18" charset="0"/>
              </a:rPr>
              <a:t>.</a:t>
            </a:r>
          </a:p>
          <a:p>
            <a:pPr marL="0" indent="0" algn="ctr">
              <a:buNone/>
            </a:pPr>
            <a:r>
              <a:rPr lang="x-none" sz="3600" b="1" dirty="0" smtClean="0">
                <a:solidFill>
                  <a:schemeClr val="accent2">
                    <a:lumMod val="40000"/>
                    <a:lumOff val="60000"/>
                  </a:schemeClr>
                </a:solidFill>
                <a:latin typeface="Times New Roman" panose="02020603050405020304" pitchFamily="18" charset="0"/>
                <a:cs typeface="Times New Roman" panose="02020603050405020304" pitchFamily="18" charset="0"/>
              </a:rPr>
              <a:t> </a:t>
            </a:r>
            <a:r>
              <a:rPr lang="x-none" sz="3600" b="1" dirty="0">
                <a:solidFill>
                  <a:schemeClr val="accent2">
                    <a:lumMod val="40000"/>
                    <a:lumOff val="60000"/>
                  </a:schemeClr>
                </a:solidFill>
                <a:latin typeface="Times New Roman" panose="02020603050405020304" pitchFamily="18" charset="0"/>
                <a:cs typeface="Times New Roman" panose="02020603050405020304" pitchFamily="18" charset="0"/>
              </a:rPr>
              <a:t>Kulturni događaji su postali jedan od </a:t>
            </a:r>
            <a:r>
              <a:rPr lang="x-none" sz="3600" b="1">
                <a:solidFill>
                  <a:schemeClr val="accent2">
                    <a:lumMod val="40000"/>
                    <a:lumOff val="60000"/>
                  </a:schemeClr>
                </a:solidFill>
                <a:latin typeface="Times New Roman" panose="02020603050405020304" pitchFamily="18" charset="0"/>
                <a:cs typeface="Times New Roman" panose="02020603050405020304" pitchFamily="18" charset="0"/>
              </a:rPr>
              <a:t>glavnih </a:t>
            </a:r>
            <a:r>
              <a:rPr lang="x-none" sz="3600" b="1" smtClean="0">
                <a:solidFill>
                  <a:schemeClr val="accent2">
                    <a:lumMod val="40000"/>
                    <a:lumOff val="60000"/>
                  </a:schemeClr>
                </a:solidFill>
                <a:latin typeface="Times New Roman" panose="02020603050405020304" pitchFamily="18" charset="0"/>
                <a:cs typeface="Times New Roman" panose="02020603050405020304" pitchFamily="18" charset="0"/>
              </a:rPr>
              <a:t>putev</a:t>
            </a:r>
            <a:r>
              <a:rPr lang="sr-Latn-CS" sz="3600" b="1" dirty="0" smtClean="0">
                <a:solidFill>
                  <a:schemeClr val="accent2">
                    <a:lumMod val="40000"/>
                    <a:lumOff val="60000"/>
                  </a:schemeClr>
                </a:solidFill>
                <a:latin typeface="Times New Roman" panose="02020603050405020304" pitchFamily="18" charset="0"/>
                <a:cs typeface="Times New Roman" panose="02020603050405020304" pitchFamily="18" charset="0"/>
              </a:rPr>
              <a:t>a</a:t>
            </a:r>
            <a:r>
              <a:rPr lang="x-none" sz="3600" b="1" smtClean="0">
                <a:solidFill>
                  <a:schemeClr val="accent2">
                    <a:lumMod val="40000"/>
                    <a:lumOff val="60000"/>
                  </a:schemeClr>
                </a:solidFill>
                <a:latin typeface="Times New Roman" panose="02020603050405020304" pitchFamily="18" charset="0"/>
                <a:cs typeface="Times New Roman" panose="02020603050405020304" pitchFamily="18" charset="0"/>
              </a:rPr>
              <a:t> </a:t>
            </a:r>
            <a:r>
              <a:rPr lang="x-none" sz="3600" b="1" dirty="0">
                <a:solidFill>
                  <a:schemeClr val="accent2">
                    <a:lumMod val="40000"/>
                    <a:lumOff val="60000"/>
                  </a:schemeClr>
                </a:solidFill>
                <a:latin typeface="Times New Roman" panose="02020603050405020304" pitchFamily="18" charset="0"/>
                <a:cs typeface="Times New Roman" panose="02020603050405020304" pitchFamily="18" charset="0"/>
              </a:rPr>
              <a:t>za iskorištavanje kreativnosti.</a:t>
            </a:r>
            <a:endParaRPr lang="sr-Latn-CS" sz="3600" b="1" dirty="0">
              <a:solidFill>
                <a:schemeClr val="accent2">
                  <a:lumMod val="40000"/>
                  <a:lumOff val="6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13865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pPr algn="ctr"/>
            <a:r>
              <a:rPr lang="x-none" i="1" dirty="0">
                <a:latin typeface="Times New Roman" panose="02020603050405020304" pitchFamily="18" charset="0"/>
                <a:cs typeface="Times New Roman" panose="02020603050405020304" pitchFamily="18" charset="0"/>
              </a:rPr>
              <a:t>Ponašanje potrošača  - posetioci manifestacija</a:t>
            </a:r>
            <a:endParaRPr lang="sr-Latn-CS" dirty="0">
              <a:latin typeface="Times New Roman" panose="02020603050405020304" pitchFamily="18" charset="0"/>
              <a:cs typeface="Times New Roman" panose="02020603050405020304" pitchFamily="18" charset="0"/>
            </a:endParaRPr>
          </a:p>
        </p:txBody>
      </p:sp>
      <p:sp>
        <p:nvSpPr>
          <p:cNvPr id="3" name="Čuvar mesta za sadržaj 2"/>
          <p:cNvSpPr>
            <a:spLocks noGrp="1"/>
          </p:cNvSpPr>
          <p:nvPr>
            <p:ph idx="1"/>
          </p:nvPr>
        </p:nvSpPr>
        <p:spPr/>
        <p:txBody>
          <a:bodyPr/>
          <a:lstStyle/>
          <a:p>
            <a:r>
              <a:rPr lang="x-none" dirty="0">
                <a:latin typeface="Times New Roman" panose="02020603050405020304" pitchFamily="18" charset="0"/>
                <a:cs typeface="Times New Roman" panose="02020603050405020304" pitchFamily="18" charset="0"/>
              </a:rPr>
              <a:t>Faktori ponašanja potrošača su lični faktori, socijalni faktori i psihološki </a:t>
            </a:r>
            <a:r>
              <a:rPr lang="x-none" dirty="0" smtClean="0">
                <a:latin typeface="Times New Roman" panose="02020603050405020304" pitchFamily="18" charset="0"/>
                <a:cs typeface="Times New Roman" panose="02020603050405020304" pitchFamily="18" charset="0"/>
              </a:rPr>
              <a:t>procesi </a:t>
            </a:r>
          </a:p>
          <a:p>
            <a:r>
              <a:rPr lang="x-none" b="1" dirty="0" smtClean="0">
                <a:solidFill>
                  <a:schemeClr val="accent2">
                    <a:lumMod val="60000"/>
                    <a:lumOff val="40000"/>
                  </a:schemeClr>
                </a:solidFill>
                <a:latin typeface="Times New Roman" panose="02020603050405020304" pitchFamily="18" charset="0"/>
                <a:cs typeface="Times New Roman" panose="02020603050405020304" pitchFamily="18" charset="0"/>
              </a:rPr>
              <a:t>Lični faktori</a:t>
            </a:r>
            <a:r>
              <a:rPr lang="x-none" dirty="0" smtClean="0">
                <a:solidFill>
                  <a:schemeClr val="accent2">
                    <a:lumMod val="60000"/>
                    <a:lumOff val="40000"/>
                  </a:schemeClr>
                </a:solidFill>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motivi </a:t>
            </a:r>
            <a:r>
              <a:rPr lang="x-none" dirty="0">
                <a:latin typeface="Times New Roman" panose="02020603050405020304" pitchFamily="18" charset="0"/>
                <a:cs typeface="Times New Roman" panose="02020603050405020304" pitchFamily="18" charset="0"/>
              </a:rPr>
              <a:t>i </a:t>
            </a:r>
            <a:r>
              <a:rPr lang="x-none" dirty="0" smtClean="0">
                <a:latin typeface="Times New Roman" panose="02020603050405020304" pitchFamily="18" charset="0"/>
                <a:cs typeface="Times New Roman" panose="02020603050405020304" pitchFamily="18" charset="0"/>
              </a:rPr>
              <a:t>motivacija, percepcija, </a:t>
            </a:r>
            <a:r>
              <a:rPr lang="x-none" dirty="0">
                <a:latin typeface="Times New Roman" panose="02020603050405020304" pitchFamily="18" charset="0"/>
                <a:cs typeface="Times New Roman" panose="02020603050405020304" pitchFamily="18" charset="0"/>
              </a:rPr>
              <a:t>ponašanje, lične karakteristike, verovanja i životni stil, stil i </a:t>
            </a:r>
            <a:r>
              <a:rPr lang="x-none" dirty="0" smtClean="0">
                <a:latin typeface="Times New Roman" panose="02020603050405020304" pitchFamily="18" charset="0"/>
                <a:cs typeface="Times New Roman" panose="02020603050405020304" pitchFamily="18" charset="0"/>
              </a:rPr>
              <a:t>znanje</a:t>
            </a:r>
          </a:p>
          <a:p>
            <a:r>
              <a:rPr lang="x-none" b="1" dirty="0" smtClean="0">
                <a:solidFill>
                  <a:schemeClr val="accent2">
                    <a:lumMod val="60000"/>
                    <a:lumOff val="40000"/>
                  </a:schemeClr>
                </a:solidFill>
                <a:latin typeface="Times New Roman" panose="02020603050405020304" pitchFamily="18" charset="0"/>
                <a:cs typeface="Times New Roman" panose="02020603050405020304" pitchFamily="18" charset="0"/>
              </a:rPr>
              <a:t>Socijalni faktori</a:t>
            </a:r>
            <a:r>
              <a:rPr lang="x-none" dirty="0" smtClean="0">
                <a:latin typeface="Times New Roman" panose="02020603050405020304" pitchFamily="18" charset="0"/>
                <a:cs typeface="Times New Roman" panose="02020603050405020304" pitchFamily="18" charset="0"/>
              </a:rPr>
              <a:t>: kultura </a:t>
            </a:r>
            <a:r>
              <a:rPr lang="x-none" dirty="0">
                <a:latin typeface="Times New Roman" panose="02020603050405020304" pitchFamily="18" charset="0"/>
                <a:cs typeface="Times New Roman" panose="02020603050405020304" pitchFamily="18" charset="0"/>
              </a:rPr>
              <a:t>i </a:t>
            </a:r>
            <a:r>
              <a:rPr lang="x-none" dirty="0" smtClean="0">
                <a:latin typeface="Times New Roman" panose="02020603050405020304" pitchFamily="18" charset="0"/>
                <a:cs typeface="Times New Roman" panose="02020603050405020304" pitchFamily="18" charset="0"/>
              </a:rPr>
              <a:t>subkultura, </a:t>
            </a:r>
            <a:r>
              <a:rPr lang="x-none" dirty="0">
                <a:latin typeface="Times New Roman" panose="02020603050405020304" pitchFamily="18" charset="0"/>
                <a:cs typeface="Times New Roman" panose="02020603050405020304" pitchFamily="18" charset="0"/>
              </a:rPr>
              <a:t>socijalni status, referentnu grupu i porodični </a:t>
            </a:r>
            <a:r>
              <a:rPr lang="x-none" dirty="0" smtClean="0">
                <a:latin typeface="Times New Roman" panose="02020603050405020304" pitchFamily="18" charset="0"/>
                <a:cs typeface="Times New Roman" panose="02020603050405020304" pitchFamily="18" charset="0"/>
              </a:rPr>
              <a:t>status</a:t>
            </a:r>
          </a:p>
          <a:p>
            <a:r>
              <a:rPr lang="x-none" b="1" dirty="0" smtClean="0">
                <a:solidFill>
                  <a:schemeClr val="accent2">
                    <a:lumMod val="60000"/>
                    <a:lumOff val="40000"/>
                  </a:schemeClr>
                </a:solidFill>
                <a:latin typeface="Times New Roman" panose="02020603050405020304" pitchFamily="18" charset="0"/>
                <a:cs typeface="Times New Roman" panose="02020603050405020304" pitchFamily="18" charset="0"/>
              </a:rPr>
              <a:t>Psihološki procesi</a:t>
            </a:r>
            <a:r>
              <a:rPr lang="x-none" dirty="0" smtClean="0">
                <a:latin typeface="Times New Roman" panose="02020603050405020304" pitchFamily="18" charset="0"/>
                <a:cs typeface="Times New Roman" panose="02020603050405020304" pitchFamily="18" charset="0"/>
              </a:rPr>
              <a:t>: obrada </a:t>
            </a:r>
            <a:r>
              <a:rPr lang="x-none" dirty="0">
                <a:latin typeface="Times New Roman" panose="02020603050405020304" pitchFamily="18" charset="0"/>
                <a:cs typeface="Times New Roman" panose="02020603050405020304" pitchFamily="18" charset="0"/>
              </a:rPr>
              <a:t>informacija, učenje, promenu stavova i ponašanja i lične uticaje </a:t>
            </a:r>
            <a:endParaRPr lang="sr-Latn-C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14640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p:txBody>
          <a:bodyPr/>
          <a:lstStyle/>
          <a:p>
            <a:r>
              <a:rPr lang="x-none" dirty="0" smtClean="0">
                <a:latin typeface="Times New Roman" panose="02020603050405020304" pitchFamily="18" charset="0"/>
                <a:cs typeface="Times New Roman" panose="02020603050405020304" pitchFamily="18" charset="0"/>
              </a:rPr>
              <a:t>neophodno </a:t>
            </a:r>
            <a:r>
              <a:rPr lang="x-none" dirty="0">
                <a:latin typeface="Times New Roman" panose="02020603050405020304" pitchFamily="18" charset="0"/>
                <a:cs typeface="Times New Roman" panose="02020603050405020304" pitchFamily="18" charset="0"/>
              </a:rPr>
              <a:t>je da razumemo </a:t>
            </a:r>
            <a:r>
              <a:rPr lang="x-none" dirty="0" smtClean="0">
                <a:latin typeface="Times New Roman" panose="02020603050405020304" pitchFamily="18" charset="0"/>
                <a:cs typeface="Times New Roman" panose="02020603050405020304" pitchFamily="18" charset="0"/>
              </a:rPr>
              <a:t>potrebe</a:t>
            </a:r>
            <a:r>
              <a:rPr lang="x-none" dirty="0">
                <a:latin typeface="Times New Roman" panose="02020603050405020304" pitchFamily="18" charset="0"/>
                <a:cs typeface="Times New Roman" panose="02020603050405020304" pitchFamily="18" charset="0"/>
              </a:rPr>
              <a:t>, motive i očekivanja. </a:t>
            </a:r>
            <a:endParaRPr lang="x-none" dirty="0" smtClean="0">
              <a:latin typeface="Times New Roman" panose="02020603050405020304" pitchFamily="18" charset="0"/>
              <a:cs typeface="Times New Roman" panose="02020603050405020304" pitchFamily="18" charset="0"/>
            </a:endParaRPr>
          </a:p>
          <a:p>
            <a:r>
              <a:rPr lang="x-none" dirty="0">
                <a:latin typeface="Times New Roman" panose="02020603050405020304" pitchFamily="18" charset="0"/>
                <a:cs typeface="Times New Roman" panose="02020603050405020304" pitchFamily="18" charset="0"/>
              </a:rPr>
              <a:t>tri osnovne kategorije </a:t>
            </a:r>
            <a:r>
              <a:rPr lang="x-none" dirty="0" smtClean="0">
                <a:latin typeface="Times New Roman" panose="02020603050405020304" pitchFamily="18" charset="0"/>
                <a:cs typeface="Times New Roman" panose="02020603050405020304" pitchFamily="18" charset="0"/>
              </a:rPr>
              <a:t>potreba koje </a:t>
            </a:r>
            <a:r>
              <a:rPr lang="x-none" dirty="0">
                <a:latin typeface="Times New Roman" panose="02020603050405020304" pitchFamily="18" charset="0"/>
                <a:cs typeface="Times New Roman" panose="02020603050405020304" pitchFamily="18" charset="0"/>
              </a:rPr>
              <a:t>mogu da izazovu posetu manifestacijama i odgovarajuće koristi kulturnih </a:t>
            </a:r>
            <a:r>
              <a:rPr lang="x-none" dirty="0" smtClean="0">
                <a:latin typeface="Times New Roman" panose="02020603050405020304" pitchFamily="18" charset="0"/>
                <a:cs typeface="Times New Roman" panose="02020603050405020304" pitchFamily="18" charset="0"/>
              </a:rPr>
              <a:t>manifestacija</a:t>
            </a:r>
            <a:endParaRPr lang="x-none" dirty="0">
              <a:latin typeface="Times New Roman" panose="02020603050405020304" pitchFamily="18" charset="0"/>
              <a:cs typeface="Times New Roman" panose="02020603050405020304" pitchFamily="18" charset="0"/>
            </a:endParaRPr>
          </a:p>
          <a:p>
            <a:pPr marL="0" indent="0">
              <a:buNone/>
            </a:pPr>
            <a:endParaRPr lang="x-none" dirty="0" smtClean="0">
              <a:latin typeface="Times New Roman" panose="02020603050405020304" pitchFamily="18" charset="0"/>
              <a:cs typeface="Times New Roman" panose="02020603050405020304" pitchFamily="18" charset="0"/>
            </a:endParaRPr>
          </a:p>
          <a:p>
            <a:pPr marL="0" indent="0" algn="ctr">
              <a:buNone/>
            </a:pPr>
            <a:r>
              <a:rPr lang="x-none" b="1" dirty="0" smtClean="0">
                <a:solidFill>
                  <a:schemeClr val="accent2">
                    <a:lumMod val="40000"/>
                    <a:lumOff val="60000"/>
                  </a:schemeClr>
                </a:solidFill>
                <a:latin typeface="Times New Roman" panose="02020603050405020304" pitchFamily="18" charset="0"/>
                <a:cs typeface="Times New Roman" panose="02020603050405020304" pitchFamily="18" charset="0"/>
              </a:rPr>
              <a:t>1. FIZIČKE POTREBE</a:t>
            </a:r>
          </a:p>
          <a:p>
            <a:pPr marL="0" indent="0" algn="ctr">
              <a:buNone/>
            </a:pPr>
            <a:r>
              <a:rPr lang="x-none" b="1" dirty="0" smtClean="0">
                <a:solidFill>
                  <a:schemeClr val="accent2">
                    <a:lumMod val="40000"/>
                    <a:lumOff val="60000"/>
                  </a:schemeClr>
                </a:solidFill>
                <a:latin typeface="Times New Roman" panose="02020603050405020304" pitchFamily="18" charset="0"/>
                <a:cs typeface="Times New Roman" panose="02020603050405020304" pitchFamily="18" charset="0"/>
              </a:rPr>
              <a:t>2. POTREBA ZA RAZUMEVANJEM ESTETSKIM </a:t>
            </a:r>
            <a:r>
              <a:rPr lang="x-none" b="1" dirty="0">
                <a:solidFill>
                  <a:schemeClr val="accent2">
                    <a:lumMod val="40000"/>
                    <a:lumOff val="60000"/>
                  </a:schemeClr>
                </a:solidFill>
                <a:latin typeface="Times New Roman" panose="02020603050405020304" pitchFamily="18" charset="0"/>
                <a:cs typeface="Times New Roman" panose="02020603050405020304" pitchFamily="18" charset="0"/>
              </a:rPr>
              <a:t>UVAŽAVANJEM,</a:t>
            </a:r>
            <a:endParaRPr lang="sr-Latn-CS" b="1" dirty="0">
              <a:solidFill>
                <a:schemeClr val="accent2">
                  <a:lumMod val="40000"/>
                  <a:lumOff val="60000"/>
                </a:schemeClr>
              </a:solidFill>
              <a:latin typeface="Times New Roman" panose="02020603050405020304" pitchFamily="18" charset="0"/>
              <a:cs typeface="Times New Roman" panose="02020603050405020304" pitchFamily="18" charset="0"/>
            </a:endParaRPr>
          </a:p>
          <a:p>
            <a:pPr marL="0" indent="0" algn="ctr">
              <a:buNone/>
            </a:pPr>
            <a:r>
              <a:rPr lang="x-none" b="1" dirty="0">
                <a:solidFill>
                  <a:schemeClr val="accent2">
                    <a:lumMod val="40000"/>
                    <a:lumOff val="60000"/>
                  </a:schemeClr>
                </a:solidFill>
                <a:latin typeface="Times New Roman" panose="02020603050405020304" pitchFamily="18" charset="0"/>
                <a:cs typeface="Times New Roman" panose="02020603050405020304" pitchFamily="18" charset="0"/>
              </a:rPr>
              <a:t>RASTOM I </a:t>
            </a:r>
            <a:r>
              <a:rPr lang="x-none" b="1" dirty="0" smtClean="0">
                <a:solidFill>
                  <a:schemeClr val="accent2">
                    <a:lumMod val="40000"/>
                    <a:lumOff val="60000"/>
                  </a:schemeClr>
                </a:solidFill>
                <a:latin typeface="Times New Roman" panose="02020603050405020304" pitchFamily="18" charset="0"/>
                <a:cs typeface="Times New Roman" panose="02020603050405020304" pitchFamily="18" charset="0"/>
              </a:rPr>
              <a:t>SAMOISPUNJENJEM</a:t>
            </a:r>
          </a:p>
          <a:p>
            <a:pPr marL="0" indent="0" algn="ctr">
              <a:buNone/>
            </a:pPr>
            <a:r>
              <a:rPr lang="x-none" b="1" dirty="0" smtClean="0">
                <a:solidFill>
                  <a:schemeClr val="accent2">
                    <a:lumMod val="40000"/>
                    <a:lumOff val="60000"/>
                  </a:schemeClr>
                </a:solidFill>
                <a:latin typeface="Times New Roman" panose="02020603050405020304" pitchFamily="18" charset="0"/>
                <a:cs typeface="Times New Roman" panose="02020603050405020304" pitchFamily="18" charset="0"/>
              </a:rPr>
              <a:t>3. PRIPADANJE</a:t>
            </a:r>
            <a:r>
              <a:rPr lang="x-none" b="1" dirty="0">
                <a:solidFill>
                  <a:schemeClr val="accent2">
                    <a:lumMod val="40000"/>
                    <a:lumOff val="60000"/>
                  </a:schemeClr>
                </a:solidFill>
                <a:latin typeface="Times New Roman" panose="02020603050405020304" pitchFamily="18" charset="0"/>
                <a:cs typeface="Times New Roman" panose="02020603050405020304" pitchFamily="18" charset="0"/>
              </a:rPr>
              <a:t>; LJUBAV; </a:t>
            </a:r>
            <a:r>
              <a:rPr lang="x-none" b="1" dirty="0" smtClean="0">
                <a:solidFill>
                  <a:schemeClr val="accent2">
                    <a:lumMod val="40000"/>
                    <a:lumOff val="60000"/>
                  </a:schemeClr>
                </a:solidFill>
                <a:latin typeface="Times New Roman" panose="02020603050405020304" pitchFamily="18" charset="0"/>
                <a:cs typeface="Times New Roman" panose="02020603050405020304" pitchFamily="18" charset="0"/>
              </a:rPr>
              <a:t>POŠTOVANJE DRUGIH</a:t>
            </a:r>
          </a:p>
          <a:p>
            <a:pPr marL="0" indent="0" algn="ctr">
              <a:buNone/>
            </a:pPr>
            <a:endParaRPr lang="x-none" dirty="0" smtClean="0"/>
          </a:p>
        </p:txBody>
      </p:sp>
    </p:spTree>
    <p:extLst>
      <p:ext uri="{BB962C8B-B14F-4D97-AF65-F5344CB8AC3E}">
        <p14:creationId xmlns:p14="http://schemas.microsoft.com/office/powerpoint/2010/main" val="1658779893"/>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p:txBody>
          <a:bodyPr>
            <a:normAutofit/>
          </a:bodyPr>
          <a:lstStyle/>
          <a:p>
            <a:pPr marL="0" indent="0" algn="ctr">
              <a:buNone/>
            </a:pPr>
            <a:r>
              <a:rPr lang="x-none" sz="3600" dirty="0">
                <a:latin typeface="Times New Roman" panose="02020603050405020304" pitchFamily="18" charset="0"/>
                <a:cs typeface="Times New Roman" panose="02020603050405020304" pitchFamily="18" charset="0"/>
              </a:rPr>
              <a:t>Motivi mogu biti grupisani u dve </a:t>
            </a:r>
            <a:r>
              <a:rPr lang="x-none" sz="3600" dirty="0" smtClean="0">
                <a:latin typeface="Times New Roman" panose="02020603050405020304" pitchFamily="18" charset="0"/>
                <a:cs typeface="Times New Roman" panose="02020603050405020304" pitchFamily="18" charset="0"/>
              </a:rPr>
              <a:t>kategorije:</a:t>
            </a:r>
          </a:p>
          <a:p>
            <a:pPr marL="0" indent="0" algn="ctr">
              <a:buNone/>
            </a:pPr>
            <a:r>
              <a:rPr lang="x-none" sz="3600" dirty="0" smtClean="0">
                <a:latin typeface="Times New Roman" panose="02020603050405020304" pitchFamily="18" charset="0"/>
                <a:cs typeface="Times New Roman" panose="02020603050405020304" pitchFamily="18" charset="0"/>
              </a:rPr>
              <a:t> </a:t>
            </a:r>
            <a:r>
              <a:rPr lang="x-none" sz="3600" b="1" dirty="0" smtClean="0">
                <a:solidFill>
                  <a:schemeClr val="accent2">
                    <a:lumMod val="40000"/>
                    <a:lumOff val="60000"/>
                  </a:schemeClr>
                </a:solidFill>
                <a:latin typeface="Times New Roman" panose="02020603050405020304" pitchFamily="18" charset="0"/>
                <a:cs typeface="Times New Roman" panose="02020603050405020304" pitchFamily="18" charset="0"/>
              </a:rPr>
              <a:t>unutrašnja motivacija</a:t>
            </a:r>
          </a:p>
          <a:p>
            <a:pPr marL="0" indent="0" algn="ctr">
              <a:buNone/>
            </a:pPr>
            <a:r>
              <a:rPr lang="en-US" sz="3600" b="1" dirty="0" smtClean="0">
                <a:solidFill>
                  <a:schemeClr val="accent2">
                    <a:lumMod val="40000"/>
                    <a:lumOff val="60000"/>
                  </a:schemeClr>
                </a:solidFill>
                <a:latin typeface="Times New Roman" panose="02020603050405020304" pitchFamily="18" charset="0"/>
                <a:cs typeface="Times New Roman" panose="02020603050405020304" pitchFamily="18" charset="0"/>
              </a:rPr>
              <a:t>s</a:t>
            </a:r>
            <a:r>
              <a:rPr lang="x-none" sz="3600" b="1" smtClean="0">
                <a:solidFill>
                  <a:schemeClr val="accent2">
                    <a:lumMod val="40000"/>
                    <a:lumOff val="60000"/>
                  </a:schemeClr>
                </a:solidFill>
                <a:latin typeface="Times New Roman" panose="02020603050405020304" pitchFamily="18" charset="0"/>
                <a:cs typeface="Times New Roman" panose="02020603050405020304" pitchFamily="18" charset="0"/>
              </a:rPr>
              <a:t>poljašnj</a:t>
            </a:r>
            <a:r>
              <a:rPr lang="en-US" sz="3600" b="1" dirty="0" smtClean="0">
                <a:solidFill>
                  <a:schemeClr val="accent2">
                    <a:lumMod val="40000"/>
                    <a:lumOff val="60000"/>
                  </a:schemeClr>
                </a:solidFill>
                <a:latin typeface="Times New Roman" panose="02020603050405020304" pitchFamily="18" charset="0"/>
                <a:cs typeface="Times New Roman" panose="02020603050405020304" pitchFamily="18" charset="0"/>
              </a:rPr>
              <a:t>a </a:t>
            </a:r>
            <a:r>
              <a:rPr lang="en-US" sz="3600" b="1" dirty="0" err="1" smtClean="0">
                <a:solidFill>
                  <a:schemeClr val="accent2">
                    <a:lumMod val="40000"/>
                    <a:lumOff val="60000"/>
                  </a:schemeClr>
                </a:solidFill>
                <a:latin typeface="Times New Roman" panose="02020603050405020304" pitchFamily="18" charset="0"/>
                <a:cs typeface="Times New Roman" panose="02020603050405020304" pitchFamily="18" charset="0"/>
              </a:rPr>
              <a:t>motivacija</a:t>
            </a:r>
            <a:endParaRPr lang="sr-Latn-CS" sz="3600" b="1" dirty="0">
              <a:solidFill>
                <a:schemeClr val="accent2">
                  <a:lumMod val="40000"/>
                  <a:lumOff val="6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8688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95536" y="1700808"/>
            <a:ext cx="8229600" cy="2548880"/>
          </a:xfrm>
        </p:spPr>
        <p:txBody>
          <a:bodyPr>
            <a:normAutofit/>
          </a:bodyPr>
          <a:lstStyle/>
          <a:p>
            <a:pPr marL="0" indent="0" algn="ctr">
              <a:buNone/>
            </a:pPr>
            <a:r>
              <a:rPr lang="sr-Latn-CS" sz="6000" dirty="0" smtClean="0">
                <a:solidFill>
                  <a:schemeClr val="accent2">
                    <a:lumMod val="40000"/>
                    <a:lumOff val="60000"/>
                  </a:schemeClr>
                </a:solidFill>
                <a:latin typeface="Times New Roman" panose="02020603050405020304" pitchFamily="18" charset="0"/>
                <a:cs typeface="Times New Roman" panose="02020603050405020304" pitchFamily="18" charset="0"/>
              </a:rPr>
              <a:t>Anketiranje posetilaca</a:t>
            </a:r>
            <a:endParaRPr lang="sr-Latn-CS" sz="6000" dirty="0">
              <a:solidFill>
                <a:schemeClr val="accent2">
                  <a:lumMod val="40000"/>
                  <a:lumOff val="6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8659253"/>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normAutofit/>
          </a:bodyPr>
          <a:lstStyle/>
          <a:p>
            <a:pPr algn="ctr"/>
            <a:r>
              <a:rPr lang="sr-Latn-CS" sz="4000" dirty="0" smtClean="0">
                <a:latin typeface="Times New Roman" panose="02020603050405020304" pitchFamily="18" charset="0"/>
                <a:cs typeface="Times New Roman" panose="02020603050405020304" pitchFamily="18" charset="0"/>
              </a:rPr>
              <a:t>EVENTFUL </a:t>
            </a:r>
            <a:br>
              <a:rPr lang="sr-Latn-CS" sz="4000" dirty="0" smtClean="0">
                <a:latin typeface="Times New Roman" panose="02020603050405020304" pitchFamily="18" charset="0"/>
                <a:cs typeface="Times New Roman" panose="02020603050405020304" pitchFamily="18" charset="0"/>
              </a:rPr>
            </a:br>
            <a:r>
              <a:rPr lang="sr-Latn-CS" sz="4000" dirty="0" smtClean="0">
                <a:latin typeface="Times New Roman" panose="02020603050405020304" pitchFamily="18" charset="0"/>
                <a:cs typeface="Times New Roman" panose="02020603050405020304" pitchFamily="18" charset="0"/>
              </a:rPr>
              <a:t>CITY</a:t>
            </a:r>
            <a:endParaRPr lang="sr-Latn-C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97931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251520" y="260648"/>
            <a:ext cx="8435280" cy="6336704"/>
          </a:xfrm>
        </p:spPr>
        <p:txBody>
          <a:bodyPr>
            <a:normAutofit/>
          </a:bodyPr>
          <a:lstStyle/>
          <a:p>
            <a:r>
              <a:rPr lang="sr-Latn-CS" dirty="0">
                <a:latin typeface="Times New Roman" panose="02020603050405020304" pitchFamily="18" charset="0"/>
                <a:cs typeface="Times New Roman" panose="02020603050405020304" pitchFamily="18" charset="0"/>
              </a:rPr>
              <a:t>Gradovi se danas suočavaju sa dva </a:t>
            </a:r>
            <a:r>
              <a:rPr lang="sr-Latn-CS" dirty="0" smtClean="0">
                <a:latin typeface="Times New Roman" panose="02020603050405020304" pitchFamily="18" charset="0"/>
                <a:cs typeface="Times New Roman" panose="02020603050405020304" pitchFamily="18" charset="0"/>
              </a:rPr>
              <a:t>izbora:</a:t>
            </a:r>
          </a:p>
          <a:p>
            <a:pPr lvl="1"/>
            <a:r>
              <a:rPr lang="sr-Latn-CS" dirty="0" smtClean="0">
                <a:latin typeface="Times New Roman" panose="02020603050405020304" pitchFamily="18" charset="0"/>
                <a:cs typeface="Times New Roman" panose="02020603050405020304" pitchFamily="18" charset="0"/>
              </a:rPr>
              <a:t>ići </a:t>
            </a:r>
            <a:r>
              <a:rPr lang="sr-Latn-CS" dirty="0">
                <a:latin typeface="Times New Roman" panose="02020603050405020304" pitchFamily="18" charset="0"/>
                <a:cs typeface="Times New Roman" panose="02020603050405020304" pitchFamily="18" charset="0"/>
              </a:rPr>
              <a:t>u susret izazovima globalnih promena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odoleti </a:t>
            </a:r>
            <a:r>
              <a:rPr lang="sr-Latn-CS" dirty="0">
                <a:latin typeface="Times New Roman" panose="02020603050405020304" pitchFamily="18" charset="0"/>
                <a:cs typeface="Times New Roman" panose="02020603050405020304" pitchFamily="18" charset="0"/>
              </a:rPr>
              <a:t>porivu za transformaciju i </a:t>
            </a:r>
            <a:r>
              <a:rPr lang="sr-Latn-CS" dirty="0" smtClean="0">
                <a:latin typeface="Times New Roman" panose="02020603050405020304" pitchFamily="18" charset="0"/>
                <a:cs typeface="Times New Roman" panose="02020603050405020304" pitchFamily="18" charset="0"/>
              </a:rPr>
              <a:t>stagnirati. </a:t>
            </a:r>
            <a:endParaRPr lang="sr-Latn-CS" dirty="0">
              <a:latin typeface="Times New Roman" panose="02020603050405020304" pitchFamily="18" charset="0"/>
              <a:cs typeface="Times New Roman" panose="02020603050405020304" pitchFamily="18" charset="0"/>
            </a:endParaRPr>
          </a:p>
          <a:p>
            <a:r>
              <a:rPr lang="sr-Latn-CS" dirty="0" smtClean="0">
                <a:latin typeface="Times New Roman" panose="02020603050405020304" pitchFamily="18" charset="0"/>
                <a:cs typeface="Times New Roman" panose="02020603050405020304" pitchFamily="18" charset="0"/>
              </a:rPr>
              <a:t>gradovi </a:t>
            </a:r>
            <a:r>
              <a:rPr lang="sr-Latn-CS" dirty="0">
                <a:latin typeface="Times New Roman" panose="02020603050405020304" pitchFamily="18" charset="0"/>
                <a:cs typeface="Times New Roman" panose="02020603050405020304" pitchFamily="18" charset="0"/>
              </a:rPr>
              <a:t>se okreću strategijama koje se fokusiraju na sopstvene resurse: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istoriju</a:t>
            </a:r>
            <a:r>
              <a:rPr lang="sr-Latn-CS" dirty="0">
                <a:latin typeface="Times New Roman" panose="02020603050405020304" pitchFamily="18" charset="0"/>
                <a:cs typeface="Times New Roman" panose="02020603050405020304" pitchFamily="18" charset="0"/>
              </a:rPr>
              <a:t>,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prostore</a:t>
            </a:r>
            <a:r>
              <a:rPr lang="sr-Latn-CS" dirty="0">
                <a:latin typeface="Times New Roman" panose="02020603050405020304" pitchFamily="18" charset="0"/>
                <a:cs typeface="Times New Roman" panose="02020603050405020304" pitchFamily="18" charset="0"/>
              </a:rPr>
              <a:t>,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kreativnu </a:t>
            </a:r>
            <a:r>
              <a:rPr lang="sr-Latn-CS" dirty="0">
                <a:latin typeface="Times New Roman" panose="02020603050405020304" pitchFamily="18" charset="0"/>
                <a:cs typeface="Times New Roman" panose="02020603050405020304" pitchFamily="18" charset="0"/>
              </a:rPr>
              <a:t>energiju,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talente</a:t>
            </a:r>
            <a:r>
              <a:rPr lang="sr-Latn-CS" dirty="0">
                <a:latin typeface="Times New Roman" panose="02020603050405020304" pitchFamily="18" charset="0"/>
                <a:cs typeface="Times New Roman" panose="02020603050405020304" pitchFamily="18" charset="0"/>
              </a:rPr>
              <a:t>. </a:t>
            </a:r>
          </a:p>
          <a:p>
            <a:pPr marL="365760" lvl="1" indent="0">
              <a:buNone/>
            </a:pPr>
            <a:endParaRPr lang="sr-Latn-CS" dirty="0" smtClean="0">
              <a:latin typeface="Times New Roman" panose="02020603050405020304" pitchFamily="18" charset="0"/>
              <a:cs typeface="Times New Roman" panose="02020603050405020304" pitchFamily="18" charset="0"/>
            </a:endParaRPr>
          </a:p>
          <a:p>
            <a:pPr marL="365760" lvl="1" indent="0">
              <a:buNone/>
            </a:pPr>
            <a:r>
              <a:rPr lang="sr-Latn-CS" dirty="0" smtClean="0">
                <a:latin typeface="Times New Roman" panose="02020603050405020304" pitchFamily="18" charset="0"/>
                <a:cs typeface="Times New Roman" panose="02020603050405020304" pitchFamily="18" charset="0"/>
              </a:rPr>
              <a:t>koriste </a:t>
            </a:r>
            <a:r>
              <a:rPr lang="sr-Latn-CS" dirty="0">
                <a:latin typeface="Times New Roman" panose="02020603050405020304" pitchFamily="18" charset="0"/>
                <a:cs typeface="Times New Roman" panose="02020603050405020304" pitchFamily="18" charset="0"/>
              </a:rPr>
              <a:t>svoja </a:t>
            </a:r>
            <a:r>
              <a:rPr lang="sr-Latn-CS" dirty="0">
                <a:solidFill>
                  <a:schemeClr val="accent2">
                    <a:lumMod val="60000"/>
                    <a:lumOff val="40000"/>
                  </a:schemeClr>
                </a:solidFill>
                <a:latin typeface="Times New Roman" panose="02020603050405020304" pitchFamily="18" charset="0"/>
                <a:cs typeface="Times New Roman" panose="02020603050405020304" pitchFamily="18" charset="0"/>
              </a:rPr>
              <a:t>''kulturna sredstva'' </a:t>
            </a:r>
            <a:r>
              <a:rPr lang="sr-Latn-CS" dirty="0">
                <a:latin typeface="Times New Roman" panose="02020603050405020304" pitchFamily="18" charset="0"/>
                <a:cs typeface="Times New Roman" panose="02020603050405020304" pitchFamily="18" charset="0"/>
              </a:rPr>
              <a:t>i resurse i pokušavaju da postanu </a:t>
            </a:r>
            <a:r>
              <a:rPr lang="sr-Latn-CS" dirty="0" smtClean="0">
                <a:latin typeface="Times New Roman" panose="02020603050405020304" pitchFamily="18" charset="0"/>
                <a:cs typeface="Times New Roman" panose="02020603050405020304" pitchFamily="18" charset="0"/>
              </a:rPr>
              <a:t>prepoznatljivi</a:t>
            </a:r>
          </a:p>
          <a:p>
            <a:pPr marL="365760" lvl="1" indent="0">
              <a:buNone/>
            </a:pPr>
            <a:endParaRPr lang="sr-Latn-CS" dirty="0" smtClean="0">
              <a:latin typeface="Times New Roman" panose="02020603050405020304" pitchFamily="18" charset="0"/>
              <a:cs typeface="Times New Roman" panose="02020603050405020304" pitchFamily="18" charset="0"/>
            </a:endParaRPr>
          </a:p>
          <a:p>
            <a:pPr marL="365760" lvl="1" indent="0" algn="ctr">
              <a:buNone/>
            </a:pPr>
            <a:r>
              <a:rPr lang="sr-Latn-CS" sz="2800" b="1" dirty="0" smtClean="0">
                <a:solidFill>
                  <a:schemeClr val="accent2">
                    <a:lumMod val="60000"/>
                    <a:lumOff val="40000"/>
                  </a:schemeClr>
                </a:solidFill>
                <a:latin typeface="Times New Roman" panose="02020603050405020304" pitchFamily="18" charset="0"/>
                <a:cs typeface="Times New Roman" panose="02020603050405020304" pitchFamily="18" charset="0"/>
              </a:rPr>
              <a:t>Stvaranje </a:t>
            </a:r>
            <a:r>
              <a:rPr lang="sr-Latn-CS" sz="2800" b="1" dirty="0">
                <a:solidFill>
                  <a:schemeClr val="accent2">
                    <a:lumMod val="60000"/>
                    <a:lumOff val="40000"/>
                  </a:schemeClr>
                </a:solidFill>
                <a:latin typeface="Times New Roman" panose="02020603050405020304" pitchFamily="18" charset="0"/>
                <a:cs typeface="Times New Roman" panose="02020603050405020304" pitchFamily="18" charset="0"/>
              </a:rPr>
              <a:t>i promocija događaja, kao što su festivali, predstave, izložbe, sajmovi postali su važna komponenta urbane strategije širom sveta.</a:t>
            </a:r>
          </a:p>
          <a:p>
            <a:pPr algn="ctr"/>
            <a:endParaRPr lang="sr-Latn-CS" dirty="0"/>
          </a:p>
        </p:txBody>
      </p:sp>
    </p:spTree>
    <p:extLst>
      <p:ext uri="{BB962C8B-B14F-4D97-AF65-F5344CB8AC3E}">
        <p14:creationId xmlns:p14="http://schemas.microsoft.com/office/powerpoint/2010/main" val="6502251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23528" y="260648"/>
            <a:ext cx="8496944" cy="6408712"/>
          </a:xfrm>
        </p:spPr>
        <p:txBody>
          <a:bodyPr>
            <a:normAutofit fontScale="92500" lnSpcReduction="10000"/>
          </a:bodyPr>
          <a:lstStyle/>
          <a:p>
            <a:r>
              <a:rPr lang="sr-Latn-CS" dirty="0">
                <a:latin typeface="Times New Roman" panose="02020603050405020304" pitchFamily="18" charset="0"/>
                <a:cs typeface="Times New Roman" panose="02020603050405020304" pitchFamily="18" charset="0"/>
              </a:rPr>
              <a:t>Mnogi gradovi se transformišu </a:t>
            </a:r>
            <a:r>
              <a:rPr lang="sr-Latn-CS" dirty="0" smtClean="0">
                <a:latin typeface="Times New Roman" panose="02020603050405020304" pitchFamily="18" charset="0"/>
                <a:cs typeface="Times New Roman" panose="02020603050405020304" pitchFamily="18" charset="0"/>
              </a:rPr>
              <a:t>→ </a:t>
            </a:r>
            <a:r>
              <a:rPr lang="sr-Latn-CS" dirty="0">
                <a:latin typeface="Times New Roman" panose="02020603050405020304" pitchFamily="18" charset="0"/>
                <a:cs typeface="Times New Roman" panose="02020603050405020304" pitchFamily="18" charset="0"/>
              </a:rPr>
              <a:t>postaju </a:t>
            </a:r>
            <a:r>
              <a:rPr lang="sr-Latn-CS" b="1" dirty="0">
                <a:solidFill>
                  <a:schemeClr val="accent2">
                    <a:lumMod val="60000"/>
                    <a:lumOff val="40000"/>
                  </a:schemeClr>
                </a:solidFill>
                <a:latin typeface="Times New Roman" panose="02020603050405020304" pitchFamily="18" charset="0"/>
                <a:cs typeface="Times New Roman" panose="02020603050405020304" pitchFamily="18" charset="0"/>
              </a:rPr>
              <a:t>''festivalization'' </a:t>
            </a:r>
            <a:r>
              <a:rPr lang="sr-Latn-CS" b="1" dirty="0" smtClean="0">
                <a:solidFill>
                  <a:schemeClr val="accent2">
                    <a:lumMod val="60000"/>
                    <a:lumOff val="40000"/>
                  </a:schemeClr>
                </a:solidFill>
                <a:latin typeface="Times New Roman" panose="02020603050405020304" pitchFamily="18" charset="0"/>
                <a:cs typeface="Times New Roman" panose="02020603050405020304" pitchFamily="18" charset="0"/>
              </a:rPr>
              <a:t>gradovi</a:t>
            </a:r>
            <a:r>
              <a:rPr lang="sr-Latn-CS" dirty="0" smtClean="0">
                <a:latin typeface="Times New Roman" panose="02020603050405020304" pitchFamily="18" charset="0"/>
                <a:cs typeface="Times New Roman" panose="02020603050405020304" pitchFamily="18" charset="0"/>
              </a:rPr>
              <a:t>.</a:t>
            </a:r>
          </a:p>
          <a:p>
            <a:r>
              <a:rPr lang="sr-Latn-CS" dirty="0" smtClean="0">
                <a:latin typeface="Times New Roman" panose="02020603050405020304" pitchFamily="18" charset="0"/>
                <a:cs typeface="Times New Roman" panose="02020603050405020304" pitchFamily="18" charset="0"/>
              </a:rPr>
              <a:t>Neki </a:t>
            </a:r>
            <a:r>
              <a:rPr lang="sr-Latn-CS" dirty="0">
                <a:latin typeface="Times New Roman" panose="02020603050405020304" pitchFamily="18" charset="0"/>
                <a:cs typeface="Times New Roman" panose="02020603050405020304" pitchFamily="18" charset="0"/>
              </a:rPr>
              <a:t>gradovi se promovišu kao događajni gradovi (</a:t>
            </a:r>
            <a:r>
              <a:rPr lang="sr-Latn-CS" b="1" dirty="0" err="1">
                <a:solidFill>
                  <a:schemeClr val="accent2">
                    <a:lumMod val="40000"/>
                    <a:lumOff val="60000"/>
                  </a:schemeClr>
                </a:solidFill>
                <a:latin typeface="Times New Roman" panose="02020603050405020304" pitchFamily="18" charset="0"/>
                <a:cs typeface="Times New Roman" panose="02020603050405020304" pitchFamily="18" charset="0"/>
              </a:rPr>
              <a:t>eventful</a:t>
            </a:r>
            <a:r>
              <a:rPr lang="sr-Latn-CS" b="1" dirty="0">
                <a:solidFill>
                  <a:schemeClr val="accent2">
                    <a:lumMod val="40000"/>
                    <a:lumOff val="60000"/>
                  </a:schemeClr>
                </a:solidFill>
                <a:latin typeface="Times New Roman" panose="02020603050405020304" pitchFamily="18" charset="0"/>
                <a:cs typeface="Times New Roman" panose="02020603050405020304" pitchFamily="18" charset="0"/>
              </a:rPr>
              <a:t> </a:t>
            </a:r>
            <a:r>
              <a:rPr lang="sr-Latn-CS" b="1" dirty="0" err="1">
                <a:solidFill>
                  <a:schemeClr val="accent2">
                    <a:lumMod val="40000"/>
                    <a:lumOff val="60000"/>
                  </a:schemeClr>
                </a:solidFill>
                <a:latin typeface="Times New Roman" panose="02020603050405020304" pitchFamily="18" charset="0"/>
                <a:cs typeface="Times New Roman" panose="02020603050405020304" pitchFamily="18" charset="0"/>
              </a:rPr>
              <a:t>cities</a:t>
            </a:r>
            <a:r>
              <a:rPr lang="sr-Latn-CS" b="1" dirty="0" smtClean="0">
                <a:solidFill>
                  <a:schemeClr val="accent2">
                    <a:lumMod val="40000"/>
                    <a:lumOff val="60000"/>
                  </a:schemeClr>
                </a:solidFill>
                <a:latin typeface="Times New Roman" panose="02020603050405020304" pitchFamily="18" charset="0"/>
                <a:cs typeface="Times New Roman" panose="02020603050405020304" pitchFamily="18" charset="0"/>
              </a:rPr>
              <a:t>)</a:t>
            </a:r>
            <a:r>
              <a:rPr lang="sr-Latn-CS" dirty="0" smtClean="0">
                <a:latin typeface="Times New Roman" panose="02020603050405020304" pitchFamily="18" charset="0"/>
                <a:cs typeface="Times New Roman" panose="02020603050405020304" pitchFamily="18" charset="0"/>
              </a:rPr>
              <a:t>.</a:t>
            </a:r>
          </a:p>
          <a:p>
            <a:pPr lvl="1"/>
            <a:r>
              <a:rPr lang="sr-Latn-CS" dirty="0" err="1" smtClean="0">
                <a:latin typeface="Times New Roman" panose="02020603050405020304" pitchFamily="18" charset="0"/>
                <a:cs typeface="Times New Roman" panose="02020603050405020304" pitchFamily="18" charset="0"/>
              </a:rPr>
              <a:t>Melburn</a:t>
            </a:r>
            <a:r>
              <a:rPr lang="sr-Latn-CS" dirty="0" smtClean="0">
                <a:latin typeface="Times New Roman" panose="02020603050405020304" pitchFamily="18" charset="0"/>
                <a:cs typeface="Times New Roman" panose="02020603050405020304" pitchFamily="18" charset="0"/>
              </a:rPr>
              <a:t> </a:t>
            </a:r>
            <a:r>
              <a:rPr lang="sr-Latn-CS" dirty="0">
                <a:latin typeface="Times New Roman" panose="02020603050405020304" pitchFamily="18" charset="0"/>
                <a:cs typeface="Times New Roman" panose="02020603050405020304" pitchFamily="18" charset="0"/>
              </a:rPr>
              <a:t>se etiketira kao ''svetski događajni </a:t>
            </a:r>
            <a:r>
              <a:rPr lang="sr-Latn-CS" dirty="0" smtClean="0">
                <a:latin typeface="Times New Roman" panose="02020603050405020304" pitchFamily="18" charset="0"/>
                <a:cs typeface="Times New Roman" panose="02020603050405020304" pitchFamily="18" charset="0"/>
              </a:rPr>
              <a:t>grad'' </a:t>
            </a:r>
            <a:r>
              <a:rPr lang="sr-Latn-CS" dirty="0">
                <a:latin typeface="Times New Roman" panose="02020603050405020304" pitchFamily="18" charset="0"/>
                <a:cs typeface="Times New Roman" panose="02020603050405020304" pitchFamily="18" charset="0"/>
              </a:rPr>
              <a:t>(the </a:t>
            </a:r>
            <a:r>
              <a:rPr lang="sr-Latn-CS" dirty="0" err="1">
                <a:latin typeface="Times New Roman" panose="02020603050405020304" pitchFamily="18" charset="0"/>
                <a:cs typeface="Times New Roman" panose="02020603050405020304" pitchFamily="18" charset="0"/>
              </a:rPr>
              <a:t>world’s</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event</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city</a:t>
            </a:r>
            <a:r>
              <a:rPr lang="sr-Latn-CS" dirty="0" smtClean="0">
                <a:latin typeface="Times New Roman" panose="02020603050405020304" pitchFamily="18" charset="0"/>
                <a:cs typeface="Times New Roman" panose="02020603050405020304" pitchFamily="18" charset="0"/>
              </a:rPr>
              <a:t>’)</a:t>
            </a:r>
          </a:p>
          <a:p>
            <a:pPr lvl="1"/>
            <a:r>
              <a:rPr lang="sr-Latn-CS" dirty="0" smtClean="0">
                <a:latin typeface="Times New Roman" panose="02020603050405020304" pitchFamily="18" charset="0"/>
                <a:cs typeface="Times New Roman" panose="02020603050405020304" pitchFamily="18" charset="0"/>
              </a:rPr>
              <a:t>Seul </a:t>
            </a:r>
            <a:r>
              <a:rPr lang="sr-Latn-CS" dirty="0">
                <a:latin typeface="Times New Roman" panose="02020603050405020304" pitchFamily="18" charset="0"/>
                <a:cs typeface="Times New Roman" panose="02020603050405020304" pitchFamily="18" charset="0"/>
              </a:rPr>
              <a:t>kao ''jedan od </a:t>
            </a:r>
            <a:r>
              <a:rPr lang="sr-Latn-CS" dirty="0" err="1">
                <a:latin typeface="Times New Roman" panose="02020603050405020304" pitchFamily="18" charset="0"/>
                <a:cs typeface="Times New Roman" panose="02020603050405020304" pitchFamily="18" charset="0"/>
              </a:rPr>
              <a:t>najdogađajnijih</a:t>
            </a:r>
            <a:r>
              <a:rPr lang="sr-Latn-CS" dirty="0">
                <a:latin typeface="Times New Roman" panose="02020603050405020304" pitchFamily="18" charset="0"/>
                <a:cs typeface="Times New Roman" panose="02020603050405020304" pitchFamily="18" charset="0"/>
              </a:rPr>
              <a:t> gradova'' (one of the most </a:t>
            </a:r>
            <a:r>
              <a:rPr lang="sr-Latn-CS" dirty="0" err="1">
                <a:latin typeface="Times New Roman" panose="02020603050405020304" pitchFamily="18" charset="0"/>
                <a:cs typeface="Times New Roman" panose="02020603050405020304" pitchFamily="18" charset="0"/>
              </a:rPr>
              <a:t>eventful</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cities</a:t>
            </a:r>
            <a:r>
              <a:rPr lang="sr-Latn-CS" dirty="0">
                <a:latin typeface="Times New Roman" panose="02020603050405020304" pitchFamily="18" charset="0"/>
                <a:cs typeface="Times New Roman" panose="02020603050405020304" pitchFamily="18" charset="0"/>
              </a:rPr>
              <a:t> of the </a:t>
            </a:r>
            <a:r>
              <a:rPr lang="sr-Latn-CS" dirty="0" err="1">
                <a:latin typeface="Times New Roman" panose="02020603050405020304" pitchFamily="18" charset="0"/>
                <a:cs typeface="Times New Roman" panose="02020603050405020304" pitchFamily="18" charset="0"/>
              </a:rPr>
              <a:t>world</a:t>
            </a:r>
            <a:r>
              <a:rPr lang="sr-Latn-CS" dirty="0">
                <a:latin typeface="Times New Roman" panose="02020603050405020304" pitchFamily="18" charset="0"/>
                <a:cs typeface="Times New Roman" panose="02020603050405020304" pitchFamily="18" charset="0"/>
              </a:rPr>
              <a:t>’). </a:t>
            </a:r>
            <a:endParaRPr lang="sr-Latn-CS" dirty="0" smtClean="0">
              <a:latin typeface="Times New Roman" panose="02020603050405020304" pitchFamily="18" charset="0"/>
              <a:cs typeface="Times New Roman" panose="02020603050405020304" pitchFamily="18" charset="0"/>
            </a:endParaRPr>
          </a:p>
          <a:p>
            <a:pPr lvl="1"/>
            <a:r>
              <a:rPr lang="sr-Latn-CS" dirty="0" smtClean="0">
                <a:latin typeface="Times New Roman" panose="02020603050405020304" pitchFamily="18" charset="0"/>
                <a:cs typeface="Times New Roman" panose="02020603050405020304" pitchFamily="18" charset="0"/>
              </a:rPr>
              <a:t>Takođe</a:t>
            </a:r>
            <a:r>
              <a:rPr lang="sr-Latn-CS" dirty="0">
                <a:latin typeface="Times New Roman" panose="02020603050405020304" pitchFamily="18" charset="0"/>
                <a:cs typeface="Times New Roman" panose="02020603050405020304" pitchFamily="18" charset="0"/>
              </a:rPr>
              <a:t>, vlada Hong Konga radi na tome da napravi od Hong Konga jedan od najvažnijih gradova </a:t>
            </a:r>
            <a:r>
              <a:rPr lang="sr-Latn-CS" dirty="0" smtClean="0">
                <a:latin typeface="Times New Roman" panose="02020603050405020304" pitchFamily="18" charset="0"/>
                <a:cs typeface="Times New Roman" panose="02020603050405020304" pitchFamily="18" charset="0"/>
              </a:rPr>
              <a:t>događaja.  </a:t>
            </a:r>
          </a:p>
          <a:p>
            <a:pPr lvl="1"/>
            <a:r>
              <a:rPr lang="sr-Latn-CS" dirty="0" smtClean="0">
                <a:latin typeface="Times New Roman" panose="02020603050405020304" pitchFamily="18" charset="0"/>
                <a:cs typeface="Times New Roman" panose="02020603050405020304" pitchFamily="18" charset="0"/>
              </a:rPr>
              <a:t>Reno </a:t>
            </a:r>
            <a:r>
              <a:rPr lang="sr-Latn-CS" dirty="0">
                <a:latin typeface="Times New Roman" panose="02020603050405020304" pitchFamily="18" charset="0"/>
                <a:cs typeface="Times New Roman" panose="02020603050405020304" pitchFamily="18" charset="0"/>
              </a:rPr>
              <a:t>u </a:t>
            </a:r>
            <a:r>
              <a:rPr lang="sr-Latn-CS" dirty="0" err="1">
                <a:latin typeface="Times New Roman" panose="02020603050405020304" pitchFamily="18" charset="0"/>
                <a:cs typeface="Times New Roman" panose="02020603050405020304" pitchFamily="18" charset="0"/>
              </a:rPr>
              <a:t>Nevadi</a:t>
            </a:r>
            <a:r>
              <a:rPr lang="sr-Latn-CS" dirty="0">
                <a:latin typeface="Times New Roman" panose="02020603050405020304" pitchFamily="18" charset="0"/>
                <a:cs typeface="Times New Roman" panose="02020603050405020304" pitchFamily="18" charset="0"/>
              </a:rPr>
              <a:t> se smatra kao </a:t>
            </a:r>
            <a:r>
              <a:rPr lang="sr-Latn-CS" dirty="0" err="1">
                <a:latin typeface="Times New Roman" panose="02020603050405020304" pitchFamily="18" charset="0"/>
                <a:cs typeface="Times New Roman" panose="02020603050405020304" pitchFamily="18" charset="0"/>
              </a:rPr>
              <a:t>najdogađajniji</a:t>
            </a:r>
            <a:r>
              <a:rPr lang="sr-Latn-CS" dirty="0">
                <a:latin typeface="Times New Roman" panose="02020603050405020304" pitchFamily="18" charset="0"/>
                <a:cs typeface="Times New Roman" panose="02020603050405020304" pitchFamily="18" charset="0"/>
              </a:rPr>
              <a:t> grad Amerike (‘Most </a:t>
            </a:r>
            <a:r>
              <a:rPr lang="sr-Latn-CS" dirty="0" err="1">
                <a:latin typeface="Times New Roman" panose="02020603050405020304" pitchFamily="18" charset="0"/>
                <a:cs typeface="Times New Roman" panose="02020603050405020304" pitchFamily="18" charset="0"/>
              </a:rPr>
              <a:t>Eventful</a:t>
            </a:r>
            <a:r>
              <a:rPr lang="sr-Latn-CS" dirty="0">
                <a:latin typeface="Times New Roman" panose="02020603050405020304" pitchFamily="18" charset="0"/>
                <a:cs typeface="Times New Roman" panose="02020603050405020304" pitchFamily="18" charset="0"/>
              </a:rPr>
              <a:t> </a:t>
            </a:r>
            <a:r>
              <a:rPr lang="sr-Latn-CS" dirty="0" err="1">
                <a:latin typeface="Times New Roman" panose="02020603050405020304" pitchFamily="18" charset="0"/>
                <a:cs typeface="Times New Roman" panose="02020603050405020304" pitchFamily="18" charset="0"/>
              </a:rPr>
              <a:t>City</a:t>
            </a:r>
            <a:r>
              <a:rPr lang="sr-Latn-CS" dirty="0">
                <a:latin typeface="Times New Roman" panose="02020603050405020304" pitchFamily="18" charset="0"/>
                <a:cs typeface="Times New Roman" panose="02020603050405020304" pitchFamily="18" charset="0"/>
              </a:rPr>
              <a:t> </a:t>
            </a:r>
            <a:r>
              <a:rPr lang="sr-Latn-CS" dirty="0" smtClean="0">
                <a:latin typeface="Times New Roman" panose="02020603050405020304" pitchFamily="18" charset="0"/>
                <a:cs typeface="Times New Roman" panose="02020603050405020304" pitchFamily="18" charset="0"/>
              </a:rPr>
              <a:t>in </a:t>
            </a:r>
            <a:r>
              <a:rPr lang="sr-Latn-CS" dirty="0" err="1" smtClean="0">
                <a:latin typeface="Times New Roman" panose="02020603050405020304" pitchFamily="18" charset="0"/>
                <a:cs typeface="Times New Roman" panose="02020603050405020304" pitchFamily="18" charset="0"/>
              </a:rPr>
              <a:t>America</a:t>
            </a:r>
            <a:r>
              <a:rPr lang="sr-Latn-CS" dirty="0">
                <a:latin typeface="Times New Roman" panose="02020603050405020304" pitchFamily="18" charset="0"/>
                <a:cs typeface="Times New Roman" panose="02020603050405020304" pitchFamily="18" charset="0"/>
              </a:rPr>
              <a:t>’). </a:t>
            </a:r>
          </a:p>
          <a:p>
            <a:pPr lvl="1"/>
            <a:r>
              <a:rPr lang="x-none" dirty="0" err="1" smtClean="0">
                <a:latin typeface="Times New Roman" panose="02020603050405020304" pitchFamily="18" charset="0"/>
                <a:cs typeface="Times New Roman" panose="02020603050405020304" pitchFamily="18" charset="0"/>
              </a:rPr>
              <a:t>Edmonton</a:t>
            </a:r>
            <a:r>
              <a:rPr lang="x-none" dirty="0" smtClean="0">
                <a:latin typeface="Times New Roman" panose="02020603050405020304" pitchFamily="18" charset="0"/>
                <a:cs typeface="Times New Roman" panose="02020603050405020304" pitchFamily="18" charset="0"/>
              </a:rPr>
              <a:t> -’</a:t>
            </a:r>
            <a:r>
              <a:rPr lang="x-none" dirty="0">
                <a:latin typeface="Times New Roman" panose="02020603050405020304" pitchFamily="18" charset="0"/>
                <a:cs typeface="Times New Roman" panose="02020603050405020304" pitchFamily="18" charset="0"/>
              </a:rPr>
              <a:t>’Kanadski festivalski grad’’ stavljajući na taj način sebe u ravni sa Montrealom i </a:t>
            </a:r>
            <a:r>
              <a:rPr lang="x-none" dirty="0" smtClean="0">
                <a:latin typeface="Times New Roman" panose="02020603050405020304" pitchFamily="18" charset="0"/>
                <a:cs typeface="Times New Roman" panose="02020603050405020304" pitchFamily="18" charset="0"/>
              </a:rPr>
              <a:t>Kvebekom.</a:t>
            </a:r>
          </a:p>
          <a:p>
            <a:pPr lvl="1"/>
            <a:r>
              <a:rPr lang="x-none" dirty="0" err="1" smtClean="0">
                <a:latin typeface="Times New Roman" panose="02020603050405020304" pitchFamily="18" charset="0"/>
                <a:cs typeface="Times New Roman" panose="02020603050405020304" pitchFamily="18" charset="0"/>
              </a:rPr>
              <a:t>Gvadalahara</a:t>
            </a:r>
            <a:r>
              <a:rPr lang="x-none" dirty="0" smtClean="0">
                <a:latin typeface="Times New Roman" panose="02020603050405020304" pitchFamily="18" charset="0"/>
                <a:cs typeface="Times New Roman" panose="02020603050405020304" pitchFamily="18" charset="0"/>
              </a:rPr>
              <a:t> - pokušava </a:t>
            </a:r>
            <a:r>
              <a:rPr lang="x-none" dirty="0">
                <a:latin typeface="Times New Roman" panose="02020603050405020304" pitchFamily="18" charset="0"/>
                <a:cs typeface="Times New Roman" panose="02020603050405020304" pitchFamily="18" charset="0"/>
              </a:rPr>
              <a:t>na nacionalnom i međunarodnom nivou da postane festivalski centar. </a:t>
            </a:r>
            <a:endParaRPr lang="x-none" dirty="0" smtClean="0">
              <a:latin typeface="Times New Roman" panose="02020603050405020304" pitchFamily="18" charset="0"/>
              <a:cs typeface="Times New Roman" panose="02020603050405020304" pitchFamily="18" charset="0"/>
            </a:endParaRPr>
          </a:p>
          <a:p>
            <a:pPr lvl="1"/>
            <a:r>
              <a:rPr lang="x-none" smtClean="0">
                <a:latin typeface="Times New Roman" panose="02020603050405020304" pitchFamily="18" charset="0"/>
                <a:cs typeface="Times New Roman" panose="02020603050405020304" pitchFamily="18" charset="0"/>
              </a:rPr>
              <a:t>Edinburg </a:t>
            </a:r>
            <a:r>
              <a:rPr lang="en-US" dirty="0" smtClean="0">
                <a:latin typeface="Times New Roman" panose="02020603050405020304" pitchFamily="18" charset="0"/>
                <a:cs typeface="Times New Roman" panose="02020603050405020304" pitchFamily="18" charset="0"/>
              </a:rPr>
              <a:t>-</a:t>
            </a:r>
            <a:r>
              <a:rPr lang="x-none" smtClean="0">
                <a:latin typeface="Times New Roman" panose="02020603050405020304" pitchFamily="18" charset="0"/>
                <a:cs typeface="Times New Roman" panose="02020603050405020304" pitchFamily="18" charset="0"/>
              </a:rPr>
              <a:t>zvaničn</a:t>
            </a:r>
            <a:r>
              <a:rPr lang="en-US" dirty="0" err="1" smtClean="0">
                <a:latin typeface="Times New Roman" panose="02020603050405020304" pitchFamily="18" charset="0"/>
                <a:cs typeface="Times New Roman" panose="02020603050405020304" pitchFamily="18" charset="0"/>
              </a:rPr>
              <a:t>i</a:t>
            </a:r>
            <a:r>
              <a:rPr lang="x-none" smtClean="0">
                <a:latin typeface="Times New Roman" panose="02020603050405020304" pitchFamily="18" charset="0"/>
                <a:cs typeface="Times New Roman" panose="02020603050405020304" pitchFamily="18" charset="0"/>
              </a:rPr>
              <a:t> websit</a:t>
            </a:r>
            <a:r>
              <a:rPr lang="en-US" dirty="0" smtClean="0">
                <a:latin typeface="Times New Roman" panose="02020603050405020304" pitchFamily="18" charset="0"/>
                <a:cs typeface="Times New Roman" panose="02020603050405020304" pitchFamily="18" charset="0"/>
              </a:rPr>
              <a:t>e</a:t>
            </a:r>
            <a:r>
              <a:rPr lang="x-none"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a:r>
            <a:r>
              <a:rPr lang="x-none" smtClean="0">
                <a:latin typeface="Times New Roman" panose="02020603050405020304" pitchFamily="18" charset="0"/>
                <a:cs typeface="Times New Roman" panose="02020603050405020304" pitchFamily="18" charset="0"/>
              </a:rPr>
              <a:t>Edinburg </a:t>
            </a:r>
            <a:r>
              <a:rPr lang="x-none" dirty="0" err="1">
                <a:latin typeface="Times New Roman" panose="02020603050405020304" pitchFamily="18" charset="0"/>
                <a:cs typeface="Times New Roman" panose="02020603050405020304" pitchFamily="18" charset="0"/>
              </a:rPr>
              <a:t>Festivals</a:t>
            </a:r>
            <a:r>
              <a:rPr lang="x-none" dirty="0">
                <a:latin typeface="Times New Roman" panose="02020603050405020304" pitchFamily="18" charset="0"/>
                <a:cs typeface="Times New Roman" panose="02020603050405020304" pitchFamily="18" charset="0"/>
              </a:rPr>
              <a:t>.</a:t>
            </a:r>
            <a:endParaRPr lang="sr-Latn-CS" dirty="0">
              <a:latin typeface="Times New Roman" panose="02020603050405020304" pitchFamily="18" charset="0"/>
              <a:cs typeface="Times New Roman" panose="02020603050405020304" pitchFamily="18" charset="0"/>
            </a:endParaRPr>
          </a:p>
          <a:p>
            <a:pPr marL="0" indent="0" algn="ctr">
              <a:buNone/>
            </a:pPr>
            <a:r>
              <a:rPr lang="sr-Latn-CS" dirty="0" smtClean="0">
                <a:latin typeface="Times New Roman" panose="02020603050405020304" pitchFamily="18" charset="0"/>
                <a:cs typeface="Times New Roman" panose="02020603050405020304" pitchFamily="18" charset="0"/>
              </a:rPr>
              <a:t>	</a:t>
            </a:r>
            <a:r>
              <a:rPr lang="sr-Latn-CS" sz="3000" b="1" dirty="0" err="1" smtClean="0">
                <a:solidFill>
                  <a:schemeClr val="accent2">
                    <a:lumMod val="40000"/>
                    <a:lumOff val="60000"/>
                  </a:schemeClr>
                </a:solidFill>
                <a:latin typeface="Times New Roman" panose="02020603050405020304" pitchFamily="18" charset="0"/>
                <a:cs typeface="Times New Roman" panose="02020603050405020304" pitchFamily="18" charset="0"/>
              </a:rPr>
              <a:t>Experience</a:t>
            </a:r>
            <a:r>
              <a:rPr lang="sr-Latn-CS" sz="3000" b="1" dirty="0" smtClean="0">
                <a:solidFill>
                  <a:schemeClr val="accent2">
                    <a:lumMod val="40000"/>
                    <a:lumOff val="60000"/>
                  </a:schemeClr>
                </a:solidFill>
                <a:latin typeface="Times New Roman" panose="02020603050405020304" pitchFamily="18" charset="0"/>
                <a:cs typeface="Times New Roman" panose="02020603050405020304" pitchFamily="18" charset="0"/>
              </a:rPr>
              <a:t> </a:t>
            </a:r>
            <a:r>
              <a:rPr lang="sr-Latn-CS" sz="3000" b="1" dirty="0" err="1">
                <a:solidFill>
                  <a:schemeClr val="accent2">
                    <a:lumMod val="40000"/>
                    <a:lumOff val="60000"/>
                  </a:schemeClr>
                </a:solidFill>
                <a:latin typeface="Times New Roman" panose="02020603050405020304" pitchFamily="18" charset="0"/>
                <a:cs typeface="Times New Roman" panose="02020603050405020304" pitchFamily="18" charset="0"/>
              </a:rPr>
              <a:t>Edinburgh</a:t>
            </a:r>
            <a:r>
              <a:rPr lang="sr-Latn-CS" sz="3000" b="1" dirty="0">
                <a:solidFill>
                  <a:schemeClr val="accent2">
                    <a:lumMod val="40000"/>
                    <a:lumOff val="60000"/>
                  </a:schemeClr>
                </a:solidFill>
                <a:latin typeface="Times New Roman" panose="02020603050405020304" pitchFamily="18" charset="0"/>
                <a:cs typeface="Times New Roman" panose="02020603050405020304" pitchFamily="18" charset="0"/>
              </a:rPr>
              <a:t>, the </a:t>
            </a:r>
            <a:r>
              <a:rPr lang="sr-Latn-CS" sz="3000" b="1" dirty="0" err="1">
                <a:solidFill>
                  <a:schemeClr val="accent2">
                    <a:lumMod val="40000"/>
                    <a:lumOff val="60000"/>
                  </a:schemeClr>
                </a:solidFill>
                <a:latin typeface="Times New Roman" panose="02020603050405020304" pitchFamily="18" charset="0"/>
                <a:cs typeface="Times New Roman" panose="02020603050405020304" pitchFamily="18" charset="0"/>
              </a:rPr>
              <a:t>world's</a:t>
            </a:r>
            <a:r>
              <a:rPr lang="sr-Latn-CS" sz="3000" b="1" dirty="0">
                <a:solidFill>
                  <a:schemeClr val="accent2">
                    <a:lumMod val="40000"/>
                    <a:lumOff val="60000"/>
                  </a:schemeClr>
                </a:solidFill>
                <a:latin typeface="Times New Roman" panose="02020603050405020304" pitchFamily="18" charset="0"/>
                <a:cs typeface="Times New Roman" panose="02020603050405020304" pitchFamily="18" charset="0"/>
              </a:rPr>
              <a:t> </a:t>
            </a:r>
            <a:r>
              <a:rPr lang="sr-Latn-CS" sz="3000" b="1" dirty="0" err="1">
                <a:solidFill>
                  <a:schemeClr val="accent2">
                    <a:lumMod val="40000"/>
                    <a:lumOff val="60000"/>
                  </a:schemeClr>
                </a:solidFill>
                <a:latin typeface="Times New Roman" panose="02020603050405020304" pitchFamily="18" charset="0"/>
                <a:cs typeface="Times New Roman" panose="02020603050405020304" pitchFamily="18" charset="0"/>
              </a:rPr>
              <a:t>leading</a:t>
            </a:r>
            <a:r>
              <a:rPr lang="sr-Latn-CS" sz="3000" b="1" dirty="0">
                <a:solidFill>
                  <a:schemeClr val="accent2">
                    <a:lumMod val="40000"/>
                    <a:lumOff val="60000"/>
                  </a:schemeClr>
                </a:solidFill>
                <a:latin typeface="Times New Roman" panose="02020603050405020304" pitchFamily="18" charset="0"/>
                <a:cs typeface="Times New Roman" panose="02020603050405020304" pitchFamily="18" charset="0"/>
              </a:rPr>
              <a:t> festival </a:t>
            </a:r>
            <a:r>
              <a:rPr lang="sr-Latn-CS" sz="3000" b="1" dirty="0" err="1">
                <a:solidFill>
                  <a:schemeClr val="accent2">
                    <a:lumMod val="40000"/>
                    <a:lumOff val="60000"/>
                  </a:schemeClr>
                </a:solidFill>
                <a:latin typeface="Times New Roman" panose="02020603050405020304" pitchFamily="18" charset="0"/>
                <a:cs typeface="Times New Roman" panose="02020603050405020304" pitchFamily="18" charset="0"/>
              </a:rPr>
              <a:t>city</a:t>
            </a:r>
            <a:endParaRPr lang="sr-Latn-CS" sz="3000" b="1" dirty="0">
              <a:solidFill>
                <a:schemeClr val="accent2">
                  <a:lumMod val="40000"/>
                  <a:lumOff val="60000"/>
                </a:schemeClr>
              </a:solidFill>
              <a:latin typeface="Times New Roman" panose="02020603050405020304" pitchFamily="18" charset="0"/>
              <a:cs typeface="Times New Roman" panose="02020603050405020304" pitchFamily="18" charset="0"/>
            </a:endParaRPr>
          </a:p>
          <a:p>
            <a:pPr lvl="1"/>
            <a:endParaRPr lang="sr-Latn-CS" dirty="0" smtClean="0">
              <a:latin typeface="Times New Roman" panose="02020603050405020304" pitchFamily="18" charset="0"/>
              <a:cs typeface="Times New Roman" panose="02020603050405020304" pitchFamily="18" charset="0"/>
            </a:endParaRPr>
          </a:p>
          <a:p>
            <a:pPr marL="365760" lvl="1" indent="0">
              <a:buNone/>
            </a:pPr>
            <a:endParaRPr lang="sr-Latn-CS" dirty="0">
              <a:latin typeface="Times New Roman" panose="02020603050405020304" pitchFamily="18" charset="0"/>
              <a:cs typeface="Times New Roman" panose="02020603050405020304" pitchFamily="18" charset="0"/>
            </a:endParaRPr>
          </a:p>
          <a:p>
            <a:pPr marL="0" indent="0" algn="ctr">
              <a:buNone/>
            </a:pPr>
            <a:r>
              <a:rPr lang="sr-Latn-CS" dirty="0" smtClean="0">
                <a:latin typeface="Times New Roman" panose="02020603050405020304" pitchFamily="18" charset="0"/>
                <a:cs typeface="Times New Roman" panose="02020603050405020304" pitchFamily="18" charset="0"/>
              </a:rPr>
              <a:t>	</a:t>
            </a:r>
            <a:endParaRPr lang="sr-Latn-CS" b="1" dirty="0"/>
          </a:p>
        </p:txBody>
      </p:sp>
    </p:spTree>
    <p:extLst>
      <p:ext uri="{BB962C8B-B14F-4D97-AF65-F5344CB8AC3E}">
        <p14:creationId xmlns:p14="http://schemas.microsoft.com/office/powerpoint/2010/main" val="3624855801"/>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Trska">
  <a:themeElements>
    <a:clrScheme name="Trsk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jana">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sk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1719</TotalTime>
  <Words>1156</Words>
  <Application>Microsoft Office PowerPoint</Application>
  <PresentationFormat>Projekcija na ekranu (4:3)</PresentationFormat>
  <Paragraphs>149</Paragraphs>
  <Slides>25</Slides>
  <Notes>0</Notes>
  <HiddenSlides>0</HiddenSlides>
  <MMClips>0</MMClips>
  <ScaleCrop>false</ScaleCrop>
  <HeadingPairs>
    <vt:vector size="4" baseType="variant">
      <vt:variant>
        <vt:lpstr>Tema</vt:lpstr>
      </vt:variant>
      <vt:variant>
        <vt:i4>1</vt:i4>
      </vt:variant>
      <vt:variant>
        <vt:lpstr>Naslovi slajdova</vt:lpstr>
      </vt:variant>
      <vt:variant>
        <vt:i4>25</vt:i4>
      </vt:variant>
    </vt:vector>
  </HeadingPairs>
  <TitlesOfParts>
    <vt:vector size="26" baseType="lpstr">
      <vt:lpstr>Trska</vt:lpstr>
      <vt:lpstr>TURISTIČKE POSETE KULTURNIH DOGAĐAJA: MOTIVACIJA I PONAŠANJE</vt:lpstr>
      <vt:lpstr>PowerPoint prezentacija</vt:lpstr>
      <vt:lpstr>Ponašanje potrošača  - posetioci manifestacija</vt:lpstr>
      <vt:lpstr>PowerPoint prezentacija</vt:lpstr>
      <vt:lpstr>PowerPoint prezentacija</vt:lpstr>
      <vt:lpstr>PowerPoint prezentacija</vt:lpstr>
      <vt:lpstr>EVENTFUL  CITY</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STUDIJA SLUČAJA-EVENTFULL GRAD U RAZVOJU DEN BOŠ, HOLANDIJA</vt:lpstr>
      <vt:lpstr>KREATIVNI GRAD</vt:lpstr>
      <vt:lpstr>PowerPoint prezentacija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EVENTFULL CITY</dc:title>
  <dc:creator>Tatjana</dc:creator>
  <cp:lastModifiedBy>Tatjana</cp:lastModifiedBy>
  <cp:revision>35</cp:revision>
  <dcterms:created xsi:type="dcterms:W3CDTF">2014-02-26T22:13:40Z</dcterms:created>
  <dcterms:modified xsi:type="dcterms:W3CDTF">2017-03-08T05:57:59Z</dcterms:modified>
</cp:coreProperties>
</file>