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2" r:id="rId1"/>
  </p:sldMasterIdLst>
  <p:notesMasterIdLst>
    <p:notesMasterId r:id="rId40"/>
  </p:notesMasterIdLst>
  <p:sldIdLst>
    <p:sldId id="256" r:id="rId2"/>
    <p:sldId id="301" r:id="rId3"/>
    <p:sldId id="303" r:id="rId4"/>
    <p:sldId id="329" r:id="rId5"/>
    <p:sldId id="330" r:id="rId6"/>
    <p:sldId id="331" r:id="rId7"/>
    <p:sldId id="332" r:id="rId8"/>
    <p:sldId id="333" r:id="rId9"/>
    <p:sldId id="334" r:id="rId10"/>
    <p:sldId id="335" r:id="rId11"/>
    <p:sldId id="336" r:id="rId12"/>
    <p:sldId id="346" r:id="rId13"/>
    <p:sldId id="319" r:id="rId14"/>
    <p:sldId id="338" r:id="rId15"/>
    <p:sldId id="322" r:id="rId16"/>
    <p:sldId id="323" r:id="rId17"/>
    <p:sldId id="320" r:id="rId18"/>
    <p:sldId id="328" r:id="rId19"/>
    <p:sldId id="347" r:id="rId20"/>
    <p:sldId id="345" r:id="rId21"/>
    <p:sldId id="350" r:id="rId22"/>
    <p:sldId id="351" r:id="rId23"/>
    <p:sldId id="342" r:id="rId24"/>
    <p:sldId id="343" r:id="rId25"/>
    <p:sldId id="348" r:id="rId26"/>
    <p:sldId id="349" r:id="rId27"/>
    <p:sldId id="353" r:id="rId28"/>
    <p:sldId id="354" r:id="rId29"/>
    <p:sldId id="355" r:id="rId30"/>
    <p:sldId id="357" r:id="rId31"/>
    <p:sldId id="358" r:id="rId32"/>
    <p:sldId id="359" r:id="rId33"/>
    <p:sldId id="360" r:id="rId34"/>
    <p:sldId id="361" r:id="rId35"/>
    <p:sldId id="362" r:id="rId36"/>
    <p:sldId id="344" r:id="rId37"/>
    <p:sldId id="356" r:id="rId38"/>
    <p:sldId id="341" r:id="rId3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0"/>
    <p:restoredTop sz="94676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>
            <a:extLst>
              <a:ext uri="{FF2B5EF4-FFF2-40B4-BE49-F238E27FC236}">
                <a16:creationId xmlns="" xmlns:a16="http://schemas.microsoft.com/office/drawing/2014/main" id="{3DC0CFDD-A424-CB4B-94D5-7BC72655E8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Čuvar mesta za datum 2">
            <a:extLst>
              <a:ext uri="{FF2B5EF4-FFF2-40B4-BE49-F238E27FC236}">
                <a16:creationId xmlns="" xmlns:a16="http://schemas.microsoft.com/office/drawing/2014/main" id="{CACA0AF7-DCC1-F34B-9FF0-4F36815E04E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96871290-3930-4D6C-BC5E-C2CB3A043FE3}" type="datetimeFigureOut">
              <a:rPr lang="sr-Latn-CS"/>
              <a:pPr>
                <a:defRPr/>
              </a:pPr>
              <a:t>10.6.2018</a:t>
            </a:fld>
            <a:endParaRPr lang="sr-Latn-CS"/>
          </a:p>
        </p:txBody>
      </p:sp>
      <p:sp>
        <p:nvSpPr>
          <p:cNvPr id="4" name="Čuvar mesta za sliku na slajdu 3">
            <a:extLst>
              <a:ext uri="{FF2B5EF4-FFF2-40B4-BE49-F238E27FC236}">
                <a16:creationId xmlns="" xmlns:a16="http://schemas.microsoft.com/office/drawing/2014/main" id="{C9B9F2C1-9500-3244-AB58-76C3F0E8AD9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/>
          </a:p>
        </p:txBody>
      </p:sp>
      <p:sp>
        <p:nvSpPr>
          <p:cNvPr id="5" name="Čuvar mesta za napomene 4">
            <a:extLst>
              <a:ext uri="{FF2B5EF4-FFF2-40B4-BE49-F238E27FC236}">
                <a16:creationId xmlns="" xmlns:a16="http://schemas.microsoft.com/office/drawing/2014/main" id="{A7082B1E-0763-0A4B-8F3D-3B32647A81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/>
              <a:t>Kliknite i uredite tekst</a:t>
            </a:r>
          </a:p>
          <a:p>
            <a:pPr lvl="1"/>
            <a:r>
              <a:rPr lang="sr-Latn-CS" noProof="0"/>
              <a:t>Drugi nivo</a:t>
            </a:r>
          </a:p>
          <a:p>
            <a:pPr lvl="2"/>
            <a:r>
              <a:rPr lang="sr-Latn-CS" noProof="0"/>
              <a:t>Treći nivo</a:t>
            </a:r>
          </a:p>
          <a:p>
            <a:pPr lvl="3"/>
            <a:r>
              <a:rPr lang="sr-Latn-CS" noProof="0"/>
              <a:t>Četvrti nivo</a:t>
            </a:r>
          </a:p>
          <a:p>
            <a:pPr lvl="4"/>
            <a:r>
              <a:rPr lang="sr-Latn-CS" noProof="0"/>
              <a:t>Peti nivo</a:t>
            </a:r>
          </a:p>
        </p:txBody>
      </p:sp>
      <p:sp>
        <p:nvSpPr>
          <p:cNvPr id="6" name="Čuvar mesta za podnožje 5">
            <a:extLst>
              <a:ext uri="{FF2B5EF4-FFF2-40B4-BE49-F238E27FC236}">
                <a16:creationId xmlns="" xmlns:a16="http://schemas.microsoft.com/office/drawing/2014/main" id="{AE8FBB7E-C86F-FC4B-8B95-10320FCC920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Čuvar mesta za broj slajda 6">
            <a:extLst>
              <a:ext uri="{FF2B5EF4-FFF2-40B4-BE49-F238E27FC236}">
                <a16:creationId xmlns="" xmlns:a16="http://schemas.microsoft.com/office/drawing/2014/main" id="{FB3F1ECE-3D1C-B74E-8281-291FC82EDF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91A3C6D-DBA7-4A03-A71A-16206930DCB9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0" name="Rectangle 114">
                  <a:extLst>
                    <a:ext uri="{FF2B5EF4-FFF2-40B4-BE49-F238E27FC236}">
                      <a16:creationId xmlns="" xmlns:a16="http://schemas.microsoft.com/office/drawing/2014/main" id="{9C53CB6C-955B-3046-BC41-A301C022E3A2}"/>
                    </a:ext>
                  </a:extLst>
                </p:cNvPr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1" name="Rectangle 2">
                  <a:extLst>
                    <a:ext uri="{FF2B5EF4-FFF2-40B4-BE49-F238E27FC236}">
                      <a16:creationId xmlns="" xmlns:a16="http://schemas.microsoft.com/office/drawing/2014/main" id="{AEA179FB-4B4C-DE4A-975F-E8BE1867A958}"/>
                    </a:ext>
                  </a:extLst>
                </p:cNvPr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2" name="Rectangle 3">
                  <a:extLst>
                    <a:ext uri="{FF2B5EF4-FFF2-40B4-BE49-F238E27FC236}">
                      <a16:creationId xmlns="" xmlns:a16="http://schemas.microsoft.com/office/drawing/2014/main" id="{19CFA804-DBC8-5A4D-9FCF-FD6298D0C363}"/>
                    </a:ext>
                  </a:extLst>
                </p:cNvPr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7" name="Rectangle 84">
                  <a:extLst>
                    <a:ext uri="{FF2B5EF4-FFF2-40B4-BE49-F238E27FC236}">
                      <a16:creationId xmlns="" xmlns:a16="http://schemas.microsoft.com/office/drawing/2014/main" id="{E0FF0594-1C10-424E-804A-4A92232500A9}"/>
                    </a:ext>
                  </a:extLst>
                </p:cNvPr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8" name="Rectangle 85">
                  <a:extLst>
                    <a:ext uri="{FF2B5EF4-FFF2-40B4-BE49-F238E27FC236}">
                      <a16:creationId xmlns="" xmlns:a16="http://schemas.microsoft.com/office/drawing/2014/main" id="{D4927357-9B6B-3C48-8CC2-ECDC2193D92C}"/>
                    </a:ext>
                  </a:extLst>
                </p:cNvPr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9" name="Rectangle 113">
                  <a:extLst>
                    <a:ext uri="{FF2B5EF4-FFF2-40B4-BE49-F238E27FC236}">
                      <a16:creationId xmlns="" xmlns:a16="http://schemas.microsoft.com/office/drawing/2014/main" id="{85340A3C-796F-334A-BD54-0C0C9BCAAF41}"/>
                    </a:ext>
                  </a:extLst>
                </p:cNvPr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4" name="Rectangle 77">
                  <a:extLst>
                    <a:ext uri="{FF2B5EF4-FFF2-40B4-BE49-F238E27FC236}">
                      <a16:creationId xmlns="" xmlns:a16="http://schemas.microsoft.com/office/drawing/2014/main" id="{A1529742-7F6E-5148-B944-D2B113912ECB}"/>
                    </a:ext>
                  </a:extLst>
                </p:cNvPr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5" name="Rectangle 78">
                  <a:extLst>
                    <a:ext uri="{FF2B5EF4-FFF2-40B4-BE49-F238E27FC236}">
                      <a16:creationId xmlns="" xmlns:a16="http://schemas.microsoft.com/office/drawing/2014/main" id="{E4FA68B6-D427-0249-AD1C-8CC6CAEA9D33}"/>
                    </a:ext>
                  </a:extLst>
                </p:cNvPr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6" name="Rectangle 80">
                  <a:extLst>
                    <a:ext uri="{FF2B5EF4-FFF2-40B4-BE49-F238E27FC236}">
                      <a16:creationId xmlns="" xmlns:a16="http://schemas.microsoft.com/office/drawing/2014/main" id="{2A27269A-A80A-B443-A646-DA909BEFECDA}"/>
                    </a:ext>
                  </a:extLst>
                </p:cNvPr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>
                <a:extLst>
                  <a:ext uri="{FF2B5EF4-FFF2-40B4-BE49-F238E27FC236}">
                    <a16:creationId xmlns="" xmlns:a16="http://schemas.microsoft.com/office/drawing/2014/main" id="{AFBF8040-7077-384F-B041-9DD6690EEA5A}"/>
                  </a:ext>
                </a:extLst>
              </p:cNvPr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32" name="Rectangle 75">
                <a:extLst>
                  <a:ext uri="{FF2B5EF4-FFF2-40B4-BE49-F238E27FC236}">
                    <a16:creationId xmlns="" xmlns:a16="http://schemas.microsoft.com/office/drawing/2014/main" id="{41718FD4-83A1-F84A-85CD-EEE181DF958C}"/>
                  </a:ext>
                </a:extLst>
              </p:cNvPr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33" name="Rectangle 76">
                <a:extLst>
                  <a:ext uri="{FF2B5EF4-FFF2-40B4-BE49-F238E27FC236}">
                    <a16:creationId xmlns="" xmlns:a16="http://schemas.microsoft.com/office/drawing/2014/main" id="{1243A5EC-DA3B-CA48-BF7C-92D1B371B6CF}"/>
                  </a:ext>
                </a:extLst>
              </p:cNvPr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</p:grpSp>
        <p:sp>
          <p:nvSpPr>
            <p:cNvPr id="6" name="Freeform 44">
              <a:extLst>
                <a:ext uri="{FF2B5EF4-FFF2-40B4-BE49-F238E27FC236}">
                  <a16:creationId xmlns="" xmlns:a16="http://schemas.microsoft.com/office/drawing/2014/main" id="{9FC78BB2-1706-1746-9602-33F2B8659B3B}"/>
                </a:ext>
              </a:extLst>
            </p:cNvPr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Freeform 47">
              <a:extLst>
                <a:ext uri="{FF2B5EF4-FFF2-40B4-BE49-F238E27FC236}">
                  <a16:creationId xmlns="" xmlns:a16="http://schemas.microsoft.com/office/drawing/2014/main" id="{9F1CF09B-6F3A-4945-88DE-3F8D6D9F79E1}"/>
                </a:ext>
              </a:extLst>
            </p:cNvPr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Freeform 48">
              <a:extLst>
                <a:ext uri="{FF2B5EF4-FFF2-40B4-BE49-F238E27FC236}">
                  <a16:creationId xmlns="" xmlns:a16="http://schemas.microsoft.com/office/drawing/2014/main" id="{4C5CC8AC-9193-944A-AF91-373F752AC1E2}"/>
                </a:ext>
              </a:extLst>
            </p:cNvPr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Freeform 50">
              <a:extLst>
                <a:ext uri="{FF2B5EF4-FFF2-40B4-BE49-F238E27FC236}">
                  <a16:creationId xmlns="" xmlns:a16="http://schemas.microsoft.com/office/drawing/2014/main" id="{F78926F3-C2DF-9B41-B61A-EEE05C86C400}"/>
                </a:ext>
              </a:extLst>
            </p:cNvPr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Freeform 51">
              <a:extLst>
                <a:ext uri="{FF2B5EF4-FFF2-40B4-BE49-F238E27FC236}">
                  <a16:creationId xmlns="" xmlns:a16="http://schemas.microsoft.com/office/drawing/2014/main" id="{97954556-31B7-F440-8DE6-AD227F2954B2}"/>
                </a:ext>
              </a:extLst>
            </p:cNvPr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Hexagon 52">
              <a:extLst>
                <a:ext uri="{FF2B5EF4-FFF2-40B4-BE49-F238E27FC236}">
                  <a16:creationId xmlns="" xmlns:a16="http://schemas.microsoft.com/office/drawing/2014/main" id="{ED8B038D-047D-1F43-886F-23178BD6F79A}"/>
                </a:ext>
              </a:extLst>
            </p:cNvPr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Hexagon 53">
              <a:extLst>
                <a:ext uri="{FF2B5EF4-FFF2-40B4-BE49-F238E27FC236}">
                  <a16:creationId xmlns="" xmlns:a16="http://schemas.microsoft.com/office/drawing/2014/main" id="{5FDF2ABE-E1AD-4B4E-B9E9-F70139772674}"/>
                </a:ext>
              </a:extLst>
            </p:cNvPr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Hexagon 54">
              <a:extLst>
                <a:ext uri="{FF2B5EF4-FFF2-40B4-BE49-F238E27FC236}">
                  <a16:creationId xmlns="" xmlns:a16="http://schemas.microsoft.com/office/drawing/2014/main" id="{A18667BB-454F-E847-8F86-FE4DF574CA14}"/>
                </a:ext>
              </a:extLst>
            </p:cNvPr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Hexagon 55">
              <a:extLst>
                <a:ext uri="{FF2B5EF4-FFF2-40B4-BE49-F238E27FC236}">
                  <a16:creationId xmlns="" xmlns:a16="http://schemas.microsoft.com/office/drawing/2014/main" id="{9E568BC1-8D76-D943-8D8F-C4526B16220A}"/>
                </a:ext>
              </a:extLst>
            </p:cNvPr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Hexagon 56">
              <a:extLst>
                <a:ext uri="{FF2B5EF4-FFF2-40B4-BE49-F238E27FC236}">
                  <a16:creationId xmlns="" xmlns:a16="http://schemas.microsoft.com/office/drawing/2014/main" id="{76EC953E-481A-FF4B-A203-C2E24E7849C5}"/>
                </a:ext>
              </a:extLst>
            </p:cNvPr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Freeform 57">
              <a:extLst>
                <a:ext uri="{FF2B5EF4-FFF2-40B4-BE49-F238E27FC236}">
                  <a16:creationId xmlns="" xmlns:a16="http://schemas.microsoft.com/office/drawing/2014/main" id="{6CA38A57-07AA-F24C-9B8D-79D4A42FF6A4}"/>
                </a:ext>
              </a:extLst>
            </p:cNvPr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Hexagon 58">
              <a:extLst>
                <a:ext uri="{FF2B5EF4-FFF2-40B4-BE49-F238E27FC236}">
                  <a16:creationId xmlns="" xmlns:a16="http://schemas.microsoft.com/office/drawing/2014/main" id="{6F54A88E-A196-E64E-85ED-1DA1BA724309}"/>
                </a:ext>
              </a:extLst>
            </p:cNvPr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Hexagon 59">
              <a:extLst>
                <a:ext uri="{FF2B5EF4-FFF2-40B4-BE49-F238E27FC236}">
                  <a16:creationId xmlns="" xmlns:a16="http://schemas.microsoft.com/office/drawing/2014/main" id="{C0B29CE8-1BB3-7949-9808-B974DD79EC6C}"/>
                </a:ext>
              </a:extLst>
            </p:cNvPr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Hexagon 60">
              <a:extLst>
                <a:ext uri="{FF2B5EF4-FFF2-40B4-BE49-F238E27FC236}">
                  <a16:creationId xmlns="" xmlns:a16="http://schemas.microsoft.com/office/drawing/2014/main" id="{51BC4ACA-0CA0-214C-9780-2448EF2F0A5D}"/>
                </a:ext>
              </a:extLst>
            </p:cNvPr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Hexagon 61">
              <a:extLst>
                <a:ext uri="{FF2B5EF4-FFF2-40B4-BE49-F238E27FC236}">
                  <a16:creationId xmlns="" xmlns:a16="http://schemas.microsoft.com/office/drawing/2014/main" id="{AADD5FC0-A817-E54A-B5F1-3D5047748DF2}"/>
                </a:ext>
              </a:extLst>
            </p:cNvPr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Hexagon 62">
              <a:extLst>
                <a:ext uri="{FF2B5EF4-FFF2-40B4-BE49-F238E27FC236}">
                  <a16:creationId xmlns="" xmlns:a16="http://schemas.microsoft.com/office/drawing/2014/main" id="{1E841045-4BD9-3A48-8B4B-A3A8761C0E6B}"/>
                </a:ext>
              </a:extLst>
            </p:cNvPr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Hexagon 63">
              <a:extLst>
                <a:ext uri="{FF2B5EF4-FFF2-40B4-BE49-F238E27FC236}">
                  <a16:creationId xmlns="" xmlns:a16="http://schemas.microsoft.com/office/drawing/2014/main" id="{F6F0FA20-6D89-BF48-8BB9-0C6117CC0E06}"/>
                </a:ext>
              </a:extLst>
            </p:cNvPr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3" name="Hexagon 64">
              <a:extLst>
                <a:ext uri="{FF2B5EF4-FFF2-40B4-BE49-F238E27FC236}">
                  <a16:creationId xmlns="" xmlns:a16="http://schemas.microsoft.com/office/drawing/2014/main" id="{BC50AB14-A122-AE4F-BBCC-F45E0A141EB5}"/>
                </a:ext>
              </a:extLst>
            </p:cNvPr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4" name="Hexagon 65">
              <a:extLst>
                <a:ext uri="{FF2B5EF4-FFF2-40B4-BE49-F238E27FC236}">
                  <a16:creationId xmlns="" xmlns:a16="http://schemas.microsoft.com/office/drawing/2014/main" id="{9B899821-CC4A-B342-A4A3-E38456EF6592}"/>
                </a:ext>
              </a:extLst>
            </p:cNvPr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5" name="Hexagon 66">
              <a:extLst>
                <a:ext uri="{FF2B5EF4-FFF2-40B4-BE49-F238E27FC236}">
                  <a16:creationId xmlns="" xmlns:a16="http://schemas.microsoft.com/office/drawing/2014/main" id="{FB9DACC8-543C-264D-8674-FF8CF7CF72EB}"/>
                </a:ext>
              </a:extLst>
            </p:cNvPr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6" name="Freeform 67">
              <a:extLst>
                <a:ext uri="{FF2B5EF4-FFF2-40B4-BE49-F238E27FC236}">
                  <a16:creationId xmlns="" xmlns:a16="http://schemas.microsoft.com/office/drawing/2014/main" id="{4497B101-C638-5C49-8F5C-1D6CD95B91BD}"/>
                </a:ext>
              </a:extLst>
            </p:cNvPr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7" name="Freeform 68">
              <a:extLst>
                <a:ext uri="{FF2B5EF4-FFF2-40B4-BE49-F238E27FC236}">
                  <a16:creationId xmlns="" xmlns:a16="http://schemas.microsoft.com/office/drawing/2014/main" id="{EE4E9DFC-5584-1044-BBD9-07029EC942E2}"/>
                </a:ext>
              </a:extLst>
            </p:cNvPr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43" name="Rectangle 45">
            <a:extLst>
              <a:ext uri="{FF2B5EF4-FFF2-40B4-BE49-F238E27FC236}">
                <a16:creationId xmlns="" xmlns:a16="http://schemas.microsoft.com/office/drawing/2014/main" id="{4852E5A2-00D8-BD49-B9F1-EF8BAFCCE661}"/>
              </a:ext>
            </a:extLst>
          </p:cNvPr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4" name="Rectangle 46">
            <a:extLst>
              <a:ext uri="{FF2B5EF4-FFF2-40B4-BE49-F238E27FC236}">
                <a16:creationId xmlns="" xmlns:a16="http://schemas.microsoft.com/office/drawing/2014/main" id="{6BB23291-552C-7449-915E-3217D989BF0E}"/>
              </a:ext>
            </a:extLst>
          </p:cNvPr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5" name="Rectangle 49">
            <a:extLst>
              <a:ext uri="{FF2B5EF4-FFF2-40B4-BE49-F238E27FC236}">
                <a16:creationId xmlns="" xmlns:a16="http://schemas.microsoft.com/office/drawing/2014/main" id="{31E09F36-0A8F-8745-9FDA-FCF17AF93944}"/>
              </a:ext>
            </a:extLst>
          </p:cNvPr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6" name="Rectangle 88">
            <a:extLst>
              <a:ext uri="{FF2B5EF4-FFF2-40B4-BE49-F238E27FC236}">
                <a16:creationId xmlns="" xmlns:a16="http://schemas.microsoft.com/office/drawing/2014/main" id="{9EE6F506-9DB0-0844-B929-E88F1F5DA279}"/>
              </a:ext>
            </a:extLst>
          </p:cNvPr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sr-Latn-CS"/>
              <a:t>Kliknite i uredite naslov mastera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r-Latn-CS"/>
              <a:t>Kliknite i uredite stil podnaslova mastera</a:t>
            </a:r>
            <a:endParaRPr lang="en-US" dirty="0"/>
          </a:p>
        </p:txBody>
      </p:sp>
      <p:sp>
        <p:nvSpPr>
          <p:cNvPr id="47" name="Date Placeholder 3">
            <a:extLst>
              <a:ext uri="{FF2B5EF4-FFF2-40B4-BE49-F238E27FC236}">
                <a16:creationId xmlns="" xmlns:a16="http://schemas.microsoft.com/office/drawing/2014/main" id="{25427CA4-1E3C-7C44-9C48-86A5B228C6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" name="Footer Placeholder 4">
            <a:extLst>
              <a:ext uri="{FF2B5EF4-FFF2-40B4-BE49-F238E27FC236}">
                <a16:creationId xmlns="" xmlns:a16="http://schemas.microsoft.com/office/drawing/2014/main" id="{0B1FB1BB-2FC0-8341-B7AD-D1F7E3D21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tatjana_pivac@yahoo.com</a:t>
            </a:r>
          </a:p>
        </p:txBody>
      </p:sp>
      <p:sp>
        <p:nvSpPr>
          <p:cNvPr id="49" name="Slide Number Placeholder 5">
            <a:extLst>
              <a:ext uri="{FF2B5EF4-FFF2-40B4-BE49-F238E27FC236}">
                <a16:creationId xmlns="" xmlns:a16="http://schemas.microsoft.com/office/drawing/2014/main" id="{1711F853-5C5C-FF46-8719-EDD15C5C6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7E4D001-F4E7-4628-A4E7-0AB8D9D1FA3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884DD0F-1887-284F-8FB0-3DEEAD061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418B6B7-1B4E-4543-BD82-A9DD1EF3F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tatjana_pivac@yahoo.com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822E722-82D7-9542-8874-5BC357B22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5F042-F65E-48A0-ADA8-9E6C8E1EA2E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884DD0F-1887-284F-8FB0-3DEEAD061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418B6B7-1B4E-4543-BD82-A9DD1EF3F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tatjana_pivac@yahoo.com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822E722-82D7-9542-8874-5BC357B22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A6CC9-7DF8-437F-8E28-A2927D1F432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884DD0F-1887-284F-8FB0-3DEEAD061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418B6B7-1B4E-4543-BD82-A9DD1EF3F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tatjana_pivac@yahoo.com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822E722-82D7-9542-8874-5BC357B22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B28A82-2CD4-418F-BE55-DE1DC18979B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sr-Latn-CS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884DD0F-1887-284F-8FB0-3DEEAD061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418B6B7-1B4E-4543-BD82-A9DD1EF3F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tatjana_pivac@yahoo.com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822E722-82D7-9542-8874-5BC357B22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DCD44-BD80-44E6-9752-276902FA3CD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1884DD0F-1887-284F-8FB0-3DEEAD06160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2418B6B7-1B4E-4543-BD82-A9DD1EF3FF2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tatjana_pivac@yahoo.com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4822E722-82D7-9542-8874-5BC357B227B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EDFFAD90-D37E-4F4A-B67D-6A4679748C6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1884DD0F-1887-284F-8FB0-3DEEAD061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2418B6B7-1B4E-4543-BD82-A9DD1EF3F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tatjana_pivac@yahoo.com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4822E722-82D7-9542-8874-5BC357B22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A51F1F-CD44-48C1-8008-37B492BE63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1884DD0F-1887-284F-8FB0-3DEEAD061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2418B6B7-1B4E-4543-BD82-A9DD1EF3F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tatjana_pivac@yahoo.com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4822E722-82D7-9542-8874-5BC357B22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8FFED-4855-46D2-9A62-B7859C3856B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1884DD0F-1887-284F-8FB0-3DEEAD061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2418B6B7-1B4E-4543-BD82-A9DD1EF3F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tatjana_pivac@yahoo.com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4822E722-82D7-9542-8874-5BC357B22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FAC9B-7F7F-496D-9B47-271FF1BBC81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3">
                  <a:extLst>
                    <a:ext uri="{FF2B5EF4-FFF2-40B4-BE49-F238E27FC236}">
                      <a16:creationId xmlns="" xmlns:a16="http://schemas.microsoft.com/office/drawing/2014/main" id="{1B9E4DCC-F88B-3C4E-97F9-B6B34EC329F5}"/>
                    </a:ext>
                  </a:extLst>
                </p:cNvPr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2" name="Rectangle 2">
                  <a:extLst>
                    <a:ext uri="{FF2B5EF4-FFF2-40B4-BE49-F238E27FC236}">
                      <a16:creationId xmlns="" xmlns:a16="http://schemas.microsoft.com/office/drawing/2014/main" id="{053B209A-DC23-774C-AC10-4B4E1DA7D2C3}"/>
                    </a:ext>
                  </a:extLst>
                </p:cNvPr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3" name="Rectangle 3">
                  <a:extLst>
                    <a:ext uri="{FF2B5EF4-FFF2-40B4-BE49-F238E27FC236}">
                      <a16:creationId xmlns="" xmlns:a16="http://schemas.microsoft.com/office/drawing/2014/main" id="{08F57C75-58AA-334E-AFDC-2624383D1898}"/>
                    </a:ext>
                  </a:extLst>
                </p:cNvPr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0">
                  <a:extLst>
                    <a:ext uri="{FF2B5EF4-FFF2-40B4-BE49-F238E27FC236}">
                      <a16:creationId xmlns="" xmlns:a16="http://schemas.microsoft.com/office/drawing/2014/main" id="{8285D023-D307-C945-9CD5-C849B242DB7B}"/>
                    </a:ext>
                  </a:extLst>
                </p:cNvPr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9" name="Rectangle 81">
                  <a:extLst>
                    <a:ext uri="{FF2B5EF4-FFF2-40B4-BE49-F238E27FC236}">
                      <a16:creationId xmlns="" xmlns:a16="http://schemas.microsoft.com/office/drawing/2014/main" id="{2948B2DC-64A5-4744-A83B-04C9F4DAA19A}"/>
                    </a:ext>
                  </a:extLst>
                </p:cNvPr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0" name="Rectangle 82">
                  <a:extLst>
                    <a:ext uri="{FF2B5EF4-FFF2-40B4-BE49-F238E27FC236}">
                      <a16:creationId xmlns="" xmlns:a16="http://schemas.microsoft.com/office/drawing/2014/main" id="{370B2DDE-B611-1049-AD8E-94CA726D3F65}"/>
                    </a:ext>
                  </a:extLst>
                </p:cNvPr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77">
                  <a:extLst>
                    <a:ext uri="{FF2B5EF4-FFF2-40B4-BE49-F238E27FC236}">
                      <a16:creationId xmlns="" xmlns:a16="http://schemas.microsoft.com/office/drawing/2014/main" id="{CF3F6EF4-55DA-1B45-9724-53834A20E12E}"/>
                    </a:ext>
                  </a:extLst>
                </p:cNvPr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6" name="Rectangle 78">
                  <a:extLst>
                    <a:ext uri="{FF2B5EF4-FFF2-40B4-BE49-F238E27FC236}">
                      <a16:creationId xmlns="" xmlns:a16="http://schemas.microsoft.com/office/drawing/2014/main" id="{767DF722-E5A7-9042-B485-287EA708BD35}"/>
                    </a:ext>
                  </a:extLst>
                </p:cNvPr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7" name="Rectangle 79">
                  <a:extLst>
                    <a:ext uri="{FF2B5EF4-FFF2-40B4-BE49-F238E27FC236}">
                      <a16:creationId xmlns="" xmlns:a16="http://schemas.microsoft.com/office/drawing/2014/main" id="{27B733E6-2D5C-AE4B-BC94-BBFD4D82CA6C}"/>
                    </a:ext>
                  </a:extLst>
                </p:cNvPr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>
                <a:extLst>
                  <a:ext uri="{FF2B5EF4-FFF2-40B4-BE49-F238E27FC236}">
                    <a16:creationId xmlns="" xmlns:a16="http://schemas.microsoft.com/office/drawing/2014/main" id="{CC8307CB-8DA0-C34D-94C2-6DA8762ADE9F}"/>
                  </a:ext>
                </a:extLst>
              </p:cNvPr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33" name="Rectangle 75">
                <a:extLst>
                  <a:ext uri="{FF2B5EF4-FFF2-40B4-BE49-F238E27FC236}">
                    <a16:creationId xmlns="" xmlns:a16="http://schemas.microsoft.com/office/drawing/2014/main" id="{7E257122-E054-7143-8941-59E934C329C6}"/>
                  </a:ext>
                </a:extLst>
              </p:cNvPr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34" name="Rectangle 76">
                <a:extLst>
                  <a:ext uri="{FF2B5EF4-FFF2-40B4-BE49-F238E27FC236}">
                    <a16:creationId xmlns="" xmlns:a16="http://schemas.microsoft.com/office/drawing/2014/main" id="{D638146B-ACF3-7B47-8A08-775450DA83FD}"/>
                  </a:ext>
                </a:extLst>
              </p:cNvPr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</p:grpSp>
        <p:sp>
          <p:nvSpPr>
            <p:cNvPr id="7" name="Freeform 46">
              <a:extLst>
                <a:ext uri="{FF2B5EF4-FFF2-40B4-BE49-F238E27FC236}">
                  <a16:creationId xmlns="" xmlns:a16="http://schemas.microsoft.com/office/drawing/2014/main" id="{BDF74237-833B-5747-AD00-67850AD779CC}"/>
                </a:ext>
              </a:extLst>
            </p:cNvPr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Freeform 47">
              <a:extLst>
                <a:ext uri="{FF2B5EF4-FFF2-40B4-BE49-F238E27FC236}">
                  <a16:creationId xmlns="" xmlns:a16="http://schemas.microsoft.com/office/drawing/2014/main" id="{9A6A910D-C6FE-9F42-9395-A0D83395CE9A}"/>
                </a:ext>
              </a:extLst>
            </p:cNvPr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Freeform 48">
              <a:extLst>
                <a:ext uri="{FF2B5EF4-FFF2-40B4-BE49-F238E27FC236}">
                  <a16:creationId xmlns="" xmlns:a16="http://schemas.microsoft.com/office/drawing/2014/main" id="{68DB2C77-3B6B-B649-9708-6D97A8638816}"/>
                </a:ext>
              </a:extLst>
            </p:cNvPr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Freeform 49">
              <a:extLst>
                <a:ext uri="{FF2B5EF4-FFF2-40B4-BE49-F238E27FC236}">
                  <a16:creationId xmlns="" xmlns:a16="http://schemas.microsoft.com/office/drawing/2014/main" id="{A6B0E11E-E0B9-4146-9D04-6F3AD54DF71C}"/>
                </a:ext>
              </a:extLst>
            </p:cNvPr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Freeform 50">
              <a:extLst>
                <a:ext uri="{FF2B5EF4-FFF2-40B4-BE49-F238E27FC236}">
                  <a16:creationId xmlns="" xmlns:a16="http://schemas.microsoft.com/office/drawing/2014/main" id="{FCAACA18-10D3-B746-BCF6-146D4A47ACC2}"/>
                </a:ext>
              </a:extLst>
            </p:cNvPr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Hexagon 51">
              <a:extLst>
                <a:ext uri="{FF2B5EF4-FFF2-40B4-BE49-F238E27FC236}">
                  <a16:creationId xmlns="" xmlns:a16="http://schemas.microsoft.com/office/drawing/2014/main" id="{CBD85267-233B-CE48-A27E-B625064D42B9}"/>
                </a:ext>
              </a:extLst>
            </p:cNvPr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Hexagon 52">
              <a:extLst>
                <a:ext uri="{FF2B5EF4-FFF2-40B4-BE49-F238E27FC236}">
                  <a16:creationId xmlns="" xmlns:a16="http://schemas.microsoft.com/office/drawing/2014/main" id="{E6BF4FD3-C589-994F-AED5-75E5E0BE47AD}"/>
                </a:ext>
              </a:extLst>
            </p:cNvPr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Hexagon 53">
              <a:extLst>
                <a:ext uri="{FF2B5EF4-FFF2-40B4-BE49-F238E27FC236}">
                  <a16:creationId xmlns="" xmlns:a16="http://schemas.microsoft.com/office/drawing/2014/main" id="{948B6742-278E-AB4B-B638-97078F5547D5}"/>
                </a:ext>
              </a:extLst>
            </p:cNvPr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Hexagon 54">
              <a:extLst>
                <a:ext uri="{FF2B5EF4-FFF2-40B4-BE49-F238E27FC236}">
                  <a16:creationId xmlns="" xmlns:a16="http://schemas.microsoft.com/office/drawing/2014/main" id="{CB8F8B13-876D-294F-B3F1-5E0714FFE599}"/>
                </a:ext>
              </a:extLst>
            </p:cNvPr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Hexagon 55">
              <a:extLst>
                <a:ext uri="{FF2B5EF4-FFF2-40B4-BE49-F238E27FC236}">
                  <a16:creationId xmlns="" xmlns:a16="http://schemas.microsoft.com/office/drawing/2014/main" id="{111ED9B3-247D-9644-8646-9415B7EA7DE5}"/>
                </a:ext>
              </a:extLst>
            </p:cNvPr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Freeform 58">
              <a:extLst>
                <a:ext uri="{FF2B5EF4-FFF2-40B4-BE49-F238E27FC236}">
                  <a16:creationId xmlns="" xmlns:a16="http://schemas.microsoft.com/office/drawing/2014/main" id="{BDD8D17C-8786-4C41-923C-9F38B58875D1}"/>
                </a:ext>
              </a:extLst>
            </p:cNvPr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Hexagon 59">
              <a:extLst>
                <a:ext uri="{FF2B5EF4-FFF2-40B4-BE49-F238E27FC236}">
                  <a16:creationId xmlns="" xmlns:a16="http://schemas.microsoft.com/office/drawing/2014/main" id="{052C7113-8E6F-BF43-B18C-52FECA438D7F}"/>
                </a:ext>
              </a:extLst>
            </p:cNvPr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Hexagon 61">
              <a:extLst>
                <a:ext uri="{FF2B5EF4-FFF2-40B4-BE49-F238E27FC236}">
                  <a16:creationId xmlns="" xmlns:a16="http://schemas.microsoft.com/office/drawing/2014/main" id="{59E59710-35E8-174E-9F9C-8ED3B6BFD66C}"/>
                </a:ext>
              </a:extLst>
            </p:cNvPr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Hexagon 62">
              <a:extLst>
                <a:ext uri="{FF2B5EF4-FFF2-40B4-BE49-F238E27FC236}">
                  <a16:creationId xmlns="" xmlns:a16="http://schemas.microsoft.com/office/drawing/2014/main" id="{5A083F32-6C2D-0B4A-BE2B-8BABA1B49010}"/>
                </a:ext>
              </a:extLst>
            </p:cNvPr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Hexagon 63">
              <a:extLst>
                <a:ext uri="{FF2B5EF4-FFF2-40B4-BE49-F238E27FC236}">
                  <a16:creationId xmlns="" xmlns:a16="http://schemas.microsoft.com/office/drawing/2014/main" id="{4FA727E9-5CF7-5F4E-A56F-82A0FFA6937F}"/>
                </a:ext>
              </a:extLst>
            </p:cNvPr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Hexagon 64">
              <a:extLst>
                <a:ext uri="{FF2B5EF4-FFF2-40B4-BE49-F238E27FC236}">
                  <a16:creationId xmlns="" xmlns:a16="http://schemas.microsoft.com/office/drawing/2014/main" id="{A2759835-C8C7-8949-A31D-D721B1454102}"/>
                </a:ext>
              </a:extLst>
            </p:cNvPr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3" name="Hexagon 65">
              <a:extLst>
                <a:ext uri="{FF2B5EF4-FFF2-40B4-BE49-F238E27FC236}">
                  <a16:creationId xmlns="" xmlns:a16="http://schemas.microsoft.com/office/drawing/2014/main" id="{86E52A51-DC21-CA44-9650-60F1484D4CAB}"/>
                </a:ext>
              </a:extLst>
            </p:cNvPr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4" name="Hexagon 66">
              <a:extLst>
                <a:ext uri="{FF2B5EF4-FFF2-40B4-BE49-F238E27FC236}">
                  <a16:creationId xmlns="" xmlns:a16="http://schemas.microsoft.com/office/drawing/2014/main" id="{23699778-7206-B547-BDD9-6F679A9DCB3B}"/>
                </a:ext>
              </a:extLst>
            </p:cNvPr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5" name="Hexagon 67">
              <a:extLst>
                <a:ext uri="{FF2B5EF4-FFF2-40B4-BE49-F238E27FC236}">
                  <a16:creationId xmlns="" xmlns:a16="http://schemas.microsoft.com/office/drawing/2014/main" id="{52EEB806-3D3A-D248-AAA4-0FF2CC27478D}"/>
                </a:ext>
              </a:extLst>
            </p:cNvPr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6" name="Hexagon 68">
              <a:extLst>
                <a:ext uri="{FF2B5EF4-FFF2-40B4-BE49-F238E27FC236}">
                  <a16:creationId xmlns="" xmlns:a16="http://schemas.microsoft.com/office/drawing/2014/main" id="{D9C2CD36-6000-564A-B1C2-2E6A26A8BEC2}"/>
                </a:ext>
              </a:extLst>
            </p:cNvPr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7" name="Freeform 69">
              <a:extLst>
                <a:ext uri="{FF2B5EF4-FFF2-40B4-BE49-F238E27FC236}">
                  <a16:creationId xmlns="" xmlns:a16="http://schemas.microsoft.com/office/drawing/2014/main" id="{73F45CB9-FD8C-AB44-A320-7218B62E2932}"/>
                </a:ext>
              </a:extLst>
            </p:cNvPr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8" name="Freeform 70">
              <a:extLst>
                <a:ext uri="{FF2B5EF4-FFF2-40B4-BE49-F238E27FC236}">
                  <a16:creationId xmlns="" xmlns:a16="http://schemas.microsoft.com/office/drawing/2014/main" id="{F1E1DC76-BD42-F447-B2BB-D6CFA63C9D2F}"/>
                </a:ext>
              </a:extLst>
            </p:cNvPr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44" name="Rectangle 45">
            <a:extLst>
              <a:ext uri="{FF2B5EF4-FFF2-40B4-BE49-F238E27FC236}">
                <a16:creationId xmlns="" xmlns:a16="http://schemas.microsoft.com/office/drawing/2014/main" id="{2C7B056F-C6B1-B643-ABFF-881BB64A98C8}"/>
              </a:ext>
            </a:extLst>
          </p:cNvPr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5" name="Rectangle 56">
            <a:extLst>
              <a:ext uri="{FF2B5EF4-FFF2-40B4-BE49-F238E27FC236}">
                <a16:creationId xmlns="" xmlns:a16="http://schemas.microsoft.com/office/drawing/2014/main" id="{F3AF52CE-E291-514A-88B9-5635B702464B}"/>
              </a:ext>
            </a:extLst>
          </p:cNvPr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6" name="Rectangle 57">
            <a:extLst>
              <a:ext uri="{FF2B5EF4-FFF2-40B4-BE49-F238E27FC236}">
                <a16:creationId xmlns="" xmlns:a16="http://schemas.microsoft.com/office/drawing/2014/main" id="{526C6778-662A-CD40-ACC0-69CD851E6097}"/>
              </a:ext>
            </a:extLst>
          </p:cNvPr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7" name="Rectangle 60">
            <a:extLst>
              <a:ext uri="{FF2B5EF4-FFF2-40B4-BE49-F238E27FC236}">
                <a16:creationId xmlns="" xmlns:a16="http://schemas.microsoft.com/office/drawing/2014/main" id="{0F650AED-107F-024E-A4C8-835F1B917405}"/>
              </a:ext>
            </a:extLst>
          </p:cNvPr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8" name="Date Placeholder 4">
            <a:extLst>
              <a:ext uri="{FF2B5EF4-FFF2-40B4-BE49-F238E27FC236}">
                <a16:creationId xmlns="" xmlns:a16="http://schemas.microsoft.com/office/drawing/2014/main" id="{8BFC47D5-1781-CD47-B5D5-7820433F3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9" name="Slide Number Placeholder 6">
            <a:extLst>
              <a:ext uri="{FF2B5EF4-FFF2-40B4-BE49-F238E27FC236}">
                <a16:creationId xmlns="" xmlns:a16="http://schemas.microsoft.com/office/drawing/2014/main" id="{3027B252-50A5-EB49-A5D5-A8162B8F85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8B9034-BFF5-4720-AA41-B021FF260EB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0" name="Footer Placeholder 5">
            <a:extLst>
              <a:ext uri="{FF2B5EF4-FFF2-40B4-BE49-F238E27FC236}">
                <a16:creationId xmlns="" xmlns:a16="http://schemas.microsoft.com/office/drawing/2014/main" id="{656336B0-97A7-8D49-AD3D-A758A4CAC8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tatjana_pivac@yahoo.com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6">
                  <a:extLst>
                    <a:ext uri="{FF2B5EF4-FFF2-40B4-BE49-F238E27FC236}">
                      <a16:creationId xmlns="" xmlns:a16="http://schemas.microsoft.com/office/drawing/2014/main" id="{A041F719-1710-C041-BEF0-91DBA480EF3D}"/>
                    </a:ext>
                  </a:extLst>
                </p:cNvPr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2" name="Rectangle 2">
                  <a:extLst>
                    <a:ext uri="{FF2B5EF4-FFF2-40B4-BE49-F238E27FC236}">
                      <a16:creationId xmlns="" xmlns:a16="http://schemas.microsoft.com/office/drawing/2014/main" id="{50A7E680-928A-464F-984F-5264C905687A}"/>
                    </a:ext>
                  </a:extLst>
                </p:cNvPr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3" name="Rectangle 3">
                  <a:extLst>
                    <a:ext uri="{FF2B5EF4-FFF2-40B4-BE49-F238E27FC236}">
                      <a16:creationId xmlns="" xmlns:a16="http://schemas.microsoft.com/office/drawing/2014/main" id="{CD4B0E01-BAF5-464E-850C-369420A5E45A}"/>
                    </a:ext>
                  </a:extLst>
                </p:cNvPr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3">
                  <a:extLst>
                    <a:ext uri="{FF2B5EF4-FFF2-40B4-BE49-F238E27FC236}">
                      <a16:creationId xmlns="" xmlns:a16="http://schemas.microsoft.com/office/drawing/2014/main" id="{56E3D2F2-01A8-AD46-85C2-BEA683A8F0A0}"/>
                    </a:ext>
                  </a:extLst>
                </p:cNvPr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9" name="Rectangle 84">
                  <a:extLst>
                    <a:ext uri="{FF2B5EF4-FFF2-40B4-BE49-F238E27FC236}">
                      <a16:creationId xmlns="" xmlns:a16="http://schemas.microsoft.com/office/drawing/2014/main" id="{79A6CA53-CBA3-2E45-A804-78425A8F62CD}"/>
                    </a:ext>
                  </a:extLst>
                </p:cNvPr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0" name="Rectangle 85">
                  <a:extLst>
                    <a:ext uri="{FF2B5EF4-FFF2-40B4-BE49-F238E27FC236}">
                      <a16:creationId xmlns="" xmlns:a16="http://schemas.microsoft.com/office/drawing/2014/main" id="{31A50BB3-3C2A-534C-A801-45443E21813F}"/>
                    </a:ext>
                  </a:extLst>
                </p:cNvPr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80">
                  <a:extLst>
                    <a:ext uri="{FF2B5EF4-FFF2-40B4-BE49-F238E27FC236}">
                      <a16:creationId xmlns="" xmlns:a16="http://schemas.microsoft.com/office/drawing/2014/main" id="{A9B21C6D-D3F4-B147-A3FB-0C6D83B29E4D}"/>
                    </a:ext>
                  </a:extLst>
                </p:cNvPr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6" name="Rectangle 81">
                  <a:extLst>
                    <a:ext uri="{FF2B5EF4-FFF2-40B4-BE49-F238E27FC236}">
                      <a16:creationId xmlns="" xmlns:a16="http://schemas.microsoft.com/office/drawing/2014/main" id="{68B02954-82CB-6049-892D-6566E18322D8}"/>
                    </a:ext>
                  </a:extLst>
                </p:cNvPr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7" name="Rectangle 82">
                  <a:extLst>
                    <a:ext uri="{FF2B5EF4-FFF2-40B4-BE49-F238E27FC236}">
                      <a16:creationId xmlns="" xmlns:a16="http://schemas.microsoft.com/office/drawing/2014/main" id="{C3A40909-E567-D74F-A2AF-FC8C8FC60E45}"/>
                    </a:ext>
                  </a:extLst>
                </p:cNvPr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>
                <a:extLst>
                  <a:ext uri="{FF2B5EF4-FFF2-40B4-BE49-F238E27FC236}">
                    <a16:creationId xmlns="" xmlns:a16="http://schemas.microsoft.com/office/drawing/2014/main" id="{47264283-7660-C548-B397-683AC4760F13}"/>
                  </a:ext>
                </a:extLst>
              </p:cNvPr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33" name="Rectangle 78">
                <a:extLst>
                  <a:ext uri="{FF2B5EF4-FFF2-40B4-BE49-F238E27FC236}">
                    <a16:creationId xmlns="" xmlns:a16="http://schemas.microsoft.com/office/drawing/2014/main" id="{87FCDEF1-795F-464B-9CDB-0C3BFB59C1E4}"/>
                  </a:ext>
                </a:extLst>
              </p:cNvPr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34" name="Rectangle 79">
                <a:extLst>
                  <a:ext uri="{FF2B5EF4-FFF2-40B4-BE49-F238E27FC236}">
                    <a16:creationId xmlns="" xmlns:a16="http://schemas.microsoft.com/office/drawing/2014/main" id="{F4D9DBD6-8BE4-4B45-A266-80A670D162AE}"/>
                  </a:ext>
                </a:extLst>
              </p:cNvPr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</p:grpSp>
        <p:sp>
          <p:nvSpPr>
            <p:cNvPr id="7" name="Freeform 45">
              <a:extLst>
                <a:ext uri="{FF2B5EF4-FFF2-40B4-BE49-F238E27FC236}">
                  <a16:creationId xmlns="" xmlns:a16="http://schemas.microsoft.com/office/drawing/2014/main" id="{E8E162A4-A2BE-6144-81F5-429663B6859E}"/>
                </a:ext>
              </a:extLst>
            </p:cNvPr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Freeform 46">
              <a:extLst>
                <a:ext uri="{FF2B5EF4-FFF2-40B4-BE49-F238E27FC236}">
                  <a16:creationId xmlns="" xmlns:a16="http://schemas.microsoft.com/office/drawing/2014/main" id="{12F21B2F-9ADE-ED43-AAA3-8B185C767CA5}"/>
                </a:ext>
              </a:extLst>
            </p:cNvPr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Freeform 47">
              <a:extLst>
                <a:ext uri="{FF2B5EF4-FFF2-40B4-BE49-F238E27FC236}">
                  <a16:creationId xmlns="" xmlns:a16="http://schemas.microsoft.com/office/drawing/2014/main" id="{A2C10CB8-508B-BD47-8AE5-55C02BCB9E91}"/>
                </a:ext>
              </a:extLst>
            </p:cNvPr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Freeform 48">
              <a:extLst>
                <a:ext uri="{FF2B5EF4-FFF2-40B4-BE49-F238E27FC236}">
                  <a16:creationId xmlns="" xmlns:a16="http://schemas.microsoft.com/office/drawing/2014/main" id="{F88CDE45-7D59-DC48-91B1-4FC5A85CFB3B}"/>
                </a:ext>
              </a:extLst>
            </p:cNvPr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Freeform 49">
              <a:extLst>
                <a:ext uri="{FF2B5EF4-FFF2-40B4-BE49-F238E27FC236}">
                  <a16:creationId xmlns="" xmlns:a16="http://schemas.microsoft.com/office/drawing/2014/main" id="{3849C747-ED92-024B-AAB9-E356D0BDAA0D}"/>
                </a:ext>
              </a:extLst>
            </p:cNvPr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Hexagon 50">
              <a:extLst>
                <a:ext uri="{FF2B5EF4-FFF2-40B4-BE49-F238E27FC236}">
                  <a16:creationId xmlns="" xmlns:a16="http://schemas.microsoft.com/office/drawing/2014/main" id="{46AAFBAA-5E93-7544-8093-626A661E9B6D}"/>
                </a:ext>
              </a:extLst>
            </p:cNvPr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Hexagon 51">
              <a:extLst>
                <a:ext uri="{FF2B5EF4-FFF2-40B4-BE49-F238E27FC236}">
                  <a16:creationId xmlns="" xmlns:a16="http://schemas.microsoft.com/office/drawing/2014/main" id="{6B6FCD6E-051B-E641-8054-6D554C49E111}"/>
                </a:ext>
              </a:extLst>
            </p:cNvPr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Hexagon 59">
              <a:extLst>
                <a:ext uri="{FF2B5EF4-FFF2-40B4-BE49-F238E27FC236}">
                  <a16:creationId xmlns="" xmlns:a16="http://schemas.microsoft.com/office/drawing/2014/main" id="{0546D866-B460-C645-9889-D823D6C6CB48}"/>
                </a:ext>
              </a:extLst>
            </p:cNvPr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Hexagon 60">
              <a:extLst>
                <a:ext uri="{FF2B5EF4-FFF2-40B4-BE49-F238E27FC236}">
                  <a16:creationId xmlns="" xmlns:a16="http://schemas.microsoft.com/office/drawing/2014/main" id="{03F7B891-627C-4F41-934C-59D5C6D4AE8F}"/>
                </a:ext>
              </a:extLst>
            </p:cNvPr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Hexagon 61">
              <a:extLst>
                <a:ext uri="{FF2B5EF4-FFF2-40B4-BE49-F238E27FC236}">
                  <a16:creationId xmlns="" xmlns:a16="http://schemas.microsoft.com/office/drawing/2014/main" id="{E56E67E1-A2F3-3C4D-A583-9EB04A715B93}"/>
                </a:ext>
              </a:extLst>
            </p:cNvPr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Freeform 62">
              <a:extLst>
                <a:ext uri="{FF2B5EF4-FFF2-40B4-BE49-F238E27FC236}">
                  <a16:creationId xmlns="" xmlns:a16="http://schemas.microsoft.com/office/drawing/2014/main" id="{FD8DFE6B-5E77-C145-A22B-834A846C7976}"/>
                </a:ext>
              </a:extLst>
            </p:cNvPr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Hexagon 63">
              <a:extLst>
                <a:ext uri="{FF2B5EF4-FFF2-40B4-BE49-F238E27FC236}">
                  <a16:creationId xmlns="" xmlns:a16="http://schemas.microsoft.com/office/drawing/2014/main" id="{EB5B02AA-D74A-2E4D-B8F6-3A4175D82318}"/>
                </a:ext>
              </a:extLst>
            </p:cNvPr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Hexagon 64">
              <a:extLst>
                <a:ext uri="{FF2B5EF4-FFF2-40B4-BE49-F238E27FC236}">
                  <a16:creationId xmlns="" xmlns:a16="http://schemas.microsoft.com/office/drawing/2014/main" id="{6D20365A-9C9C-D243-9BDF-77547525121B}"/>
                </a:ext>
              </a:extLst>
            </p:cNvPr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Hexagon 65">
              <a:extLst>
                <a:ext uri="{FF2B5EF4-FFF2-40B4-BE49-F238E27FC236}">
                  <a16:creationId xmlns="" xmlns:a16="http://schemas.microsoft.com/office/drawing/2014/main" id="{32C00E2D-9C27-D741-9607-69819C9F20F5}"/>
                </a:ext>
              </a:extLst>
            </p:cNvPr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Hexagon 66">
              <a:extLst>
                <a:ext uri="{FF2B5EF4-FFF2-40B4-BE49-F238E27FC236}">
                  <a16:creationId xmlns="" xmlns:a16="http://schemas.microsoft.com/office/drawing/2014/main" id="{9E735DD3-A605-B849-8B53-8E1888FC6A6F}"/>
                </a:ext>
              </a:extLst>
            </p:cNvPr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Hexagon 67">
              <a:extLst>
                <a:ext uri="{FF2B5EF4-FFF2-40B4-BE49-F238E27FC236}">
                  <a16:creationId xmlns="" xmlns:a16="http://schemas.microsoft.com/office/drawing/2014/main" id="{E89CB467-503B-DC48-A6CF-43D88502E1A8}"/>
                </a:ext>
              </a:extLst>
            </p:cNvPr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3" name="Hexagon 68">
              <a:extLst>
                <a:ext uri="{FF2B5EF4-FFF2-40B4-BE49-F238E27FC236}">
                  <a16:creationId xmlns="" xmlns:a16="http://schemas.microsoft.com/office/drawing/2014/main" id="{0DB0D30B-1541-BD42-A327-E2D7108FE2D3}"/>
                </a:ext>
              </a:extLst>
            </p:cNvPr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4" name="Hexagon 69">
              <a:extLst>
                <a:ext uri="{FF2B5EF4-FFF2-40B4-BE49-F238E27FC236}">
                  <a16:creationId xmlns="" xmlns:a16="http://schemas.microsoft.com/office/drawing/2014/main" id="{1B47A06F-B894-3449-89E8-5C2343E5BA22}"/>
                </a:ext>
              </a:extLst>
            </p:cNvPr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5" name="Hexagon 70">
              <a:extLst>
                <a:ext uri="{FF2B5EF4-FFF2-40B4-BE49-F238E27FC236}">
                  <a16:creationId xmlns="" xmlns:a16="http://schemas.microsoft.com/office/drawing/2014/main" id="{B8E6CA41-059C-B04D-87F8-AF1B9704F915}"/>
                </a:ext>
              </a:extLst>
            </p:cNvPr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6" name="Hexagon 71">
              <a:extLst>
                <a:ext uri="{FF2B5EF4-FFF2-40B4-BE49-F238E27FC236}">
                  <a16:creationId xmlns="" xmlns:a16="http://schemas.microsoft.com/office/drawing/2014/main" id="{2897CF66-939B-5B49-BC68-05272BFF57F7}"/>
                </a:ext>
              </a:extLst>
            </p:cNvPr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7" name="Freeform 72">
              <a:extLst>
                <a:ext uri="{FF2B5EF4-FFF2-40B4-BE49-F238E27FC236}">
                  <a16:creationId xmlns="" xmlns:a16="http://schemas.microsoft.com/office/drawing/2014/main" id="{D8A86EFB-F1AA-A94B-B53D-65BC1D66CDDF}"/>
                </a:ext>
              </a:extLst>
            </p:cNvPr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8" name="Freeform 73">
              <a:extLst>
                <a:ext uri="{FF2B5EF4-FFF2-40B4-BE49-F238E27FC236}">
                  <a16:creationId xmlns="" xmlns:a16="http://schemas.microsoft.com/office/drawing/2014/main" id="{A12B9CC4-9727-0B46-8959-320CF3E7B778}"/>
                </a:ext>
              </a:extLst>
            </p:cNvPr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44" name="Rectangle 93">
            <a:extLst>
              <a:ext uri="{FF2B5EF4-FFF2-40B4-BE49-F238E27FC236}">
                <a16:creationId xmlns="" xmlns:a16="http://schemas.microsoft.com/office/drawing/2014/main" id="{CB0AB5B2-D73C-5B44-A1A5-4645DE558D40}"/>
              </a:ext>
            </a:extLst>
          </p:cNvPr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5" name="Rectangle 100">
            <a:extLst>
              <a:ext uri="{FF2B5EF4-FFF2-40B4-BE49-F238E27FC236}">
                <a16:creationId xmlns="" xmlns:a16="http://schemas.microsoft.com/office/drawing/2014/main" id="{64F521A9-CE22-864A-BD10-0FBE675DDF66}"/>
              </a:ext>
            </a:extLst>
          </p:cNvPr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6" name="Rectangle 101">
            <a:extLst>
              <a:ext uri="{FF2B5EF4-FFF2-40B4-BE49-F238E27FC236}">
                <a16:creationId xmlns="" xmlns:a16="http://schemas.microsoft.com/office/drawing/2014/main" id="{1DD3704D-4CFA-7B4B-99DB-1609B4101319}"/>
              </a:ext>
            </a:extLst>
          </p:cNvPr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7" name="Rectangle 104">
            <a:extLst>
              <a:ext uri="{FF2B5EF4-FFF2-40B4-BE49-F238E27FC236}">
                <a16:creationId xmlns="" xmlns:a16="http://schemas.microsoft.com/office/drawing/2014/main" id="{AB8E31C7-30C6-8243-BD5A-BE2CD0CF3411}"/>
              </a:ext>
            </a:extLst>
          </p:cNvPr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r-Latn-CS" noProof="0"/>
              <a:t>Kliknite na ikonu i dodajte sliku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8" name="Date Placeholder 4">
            <a:extLst>
              <a:ext uri="{FF2B5EF4-FFF2-40B4-BE49-F238E27FC236}">
                <a16:creationId xmlns="" xmlns:a16="http://schemas.microsoft.com/office/drawing/2014/main" id="{E2B09DD8-C5DD-FB4A-B596-F91499679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9" name="Footer Placeholder 5">
            <a:extLst>
              <a:ext uri="{FF2B5EF4-FFF2-40B4-BE49-F238E27FC236}">
                <a16:creationId xmlns="" xmlns:a16="http://schemas.microsoft.com/office/drawing/2014/main" id="{9BCFDC02-945E-DC4B-8BC5-FD49F168F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tatjana_pivac@yahoo.com</a:t>
            </a:r>
          </a:p>
        </p:txBody>
      </p:sp>
      <p:sp>
        <p:nvSpPr>
          <p:cNvPr id="50" name="Slide Number Placeholder 6">
            <a:extLst>
              <a:ext uri="{FF2B5EF4-FFF2-40B4-BE49-F238E27FC236}">
                <a16:creationId xmlns="" xmlns:a16="http://schemas.microsoft.com/office/drawing/2014/main" id="{95C7FAC3-73D6-5248-B993-9B4C79476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2C0CA-C2BF-4F2D-B532-4C993A63402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2F35F"/>
            </a:gs>
            <a:gs pos="62000">
              <a:srgbClr val="92BE3F"/>
            </a:gs>
            <a:gs pos="100000">
              <a:srgbClr val="80A33D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>
                  <a:extLst>
                    <a:ext uri="{FF2B5EF4-FFF2-40B4-BE49-F238E27FC236}">
                      <a16:creationId xmlns="" xmlns:a16="http://schemas.microsoft.com/office/drawing/2014/main" id="{AEB31A48-9FF9-164E-AFCC-970358637D02}"/>
                    </a:ext>
                  </a:extLst>
                </p:cNvPr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114" name="Rectangle 2">
                  <a:extLst>
                    <a:ext uri="{FF2B5EF4-FFF2-40B4-BE49-F238E27FC236}">
                      <a16:creationId xmlns="" xmlns:a16="http://schemas.microsoft.com/office/drawing/2014/main" id="{872B60E6-D3A0-8549-8770-D741EC224F03}"/>
                    </a:ext>
                  </a:extLst>
                </p:cNvPr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115" name="Rectangle 3">
                  <a:extLst>
                    <a:ext uri="{FF2B5EF4-FFF2-40B4-BE49-F238E27FC236}">
                      <a16:creationId xmlns="" xmlns:a16="http://schemas.microsoft.com/office/drawing/2014/main" id="{35B57C37-96D6-4B42-851A-6CD53CCB8B86}"/>
                    </a:ext>
                  </a:extLst>
                </p:cNvPr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>
                  <a:extLst>
                    <a:ext uri="{FF2B5EF4-FFF2-40B4-BE49-F238E27FC236}">
                      <a16:creationId xmlns="" xmlns:a16="http://schemas.microsoft.com/office/drawing/2014/main" id="{277D642D-BE1C-9C42-8E8D-AA632A3222E8}"/>
                    </a:ext>
                  </a:extLst>
                </p:cNvPr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="" xmlns:a16="http://schemas.microsoft.com/office/drawing/2014/main" id="{6D09C2F8-8614-5F4F-8D73-3BDB29099FBD}"/>
                    </a:ext>
                  </a:extLst>
                </p:cNvPr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112" name="Rectangle 111">
                  <a:extLst>
                    <a:ext uri="{FF2B5EF4-FFF2-40B4-BE49-F238E27FC236}">
                      <a16:creationId xmlns="" xmlns:a16="http://schemas.microsoft.com/office/drawing/2014/main" id="{D4F983DE-EB5D-8441-8A35-5D71DDA6DC57}"/>
                    </a:ext>
                  </a:extLst>
                </p:cNvPr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>
                  <a:extLst>
                    <a:ext uri="{FF2B5EF4-FFF2-40B4-BE49-F238E27FC236}">
                      <a16:creationId xmlns="" xmlns:a16="http://schemas.microsoft.com/office/drawing/2014/main" id="{2C9A6C91-C73D-E04B-8157-3778C0238DE7}"/>
                    </a:ext>
                  </a:extLst>
                </p:cNvPr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108" name="Rectangle 107">
                  <a:extLst>
                    <a:ext uri="{FF2B5EF4-FFF2-40B4-BE49-F238E27FC236}">
                      <a16:creationId xmlns="" xmlns:a16="http://schemas.microsoft.com/office/drawing/2014/main" id="{2061555C-9BAC-9B4E-9387-9B2BDF87B80E}"/>
                    </a:ext>
                  </a:extLst>
                </p:cNvPr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="" xmlns:a16="http://schemas.microsoft.com/office/drawing/2014/main" id="{3D75198D-F428-9B40-9249-6C2BF9E5B223}"/>
                    </a:ext>
                  </a:extLst>
                </p:cNvPr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>
                <a:extLst>
                  <a:ext uri="{FF2B5EF4-FFF2-40B4-BE49-F238E27FC236}">
                    <a16:creationId xmlns="" xmlns:a16="http://schemas.microsoft.com/office/drawing/2014/main" id="{3F7A5141-D679-AA46-9EF8-C7D52CFBAAE9}"/>
                  </a:ext>
                </a:extLst>
              </p:cNvPr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="" xmlns:a16="http://schemas.microsoft.com/office/drawing/2014/main" id="{75571200-BDF3-C641-9152-C614A9D5C87F}"/>
                  </a:ext>
                </a:extLst>
              </p:cNvPr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="" xmlns:a16="http://schemas.microsoft.com/office/drawing/2014/main" id="{CE5C7529-BFA4-9D42-83CF-CA55DD8F80AF}"/>
                  </a:ext>
                </a:extLst>
              </p:cNvPr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</p:grpSp>
        <p:sp>
          <p:nvSpPr>
            <p:cNvPr id="44" name="Freeform 43">
              <a:extLst>
                <a:ext uri="{FF2B5EF4-FFF2-40B4-BE49-F238E27FC236}">
                  <a16:creationId xmlns="" xmlns:a16="http://schemas.microsoft.com/office/drawing/2014/main" id="{781CC950-7AB0-9F4F-94AE-C46C2649F1DD}"/>
                </a:ext>
              </a:extLst>
            </p:cNvPr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="" xmlns:a16="http://schemas.microsoft.com/office/drawing/2014/main" id="{0B2FF4A0-E44C-FA48-82F7-5A23BC0855BD}"/>
                </a:ext>
              </a:extLst>
            </p:cNvPr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="" xmlns:a16="http://schemas.microsoft.com/office/drawing/2014/main" id="{A87B9EF6-AA9A-4B43-A3FC-9912C53F71B4}"/>
                </a:ext>
              </a:extLst>
            </p:cNvPr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="" xmlns:a16="http://schemas.microsoft.com/office/drawing/2014/main" id="{1C56F758-3534-EE42-BFFA-9F61735B6C94}"/>
                </a:ext>
              </a:extLst>
            </p:cNvPr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="" xmlns:a16="http://schemas.microsoft.com/office/drawing/2014/main" id="{F15B91E6-4C0C-D148-8300-A33FE94D42E1}"/>
                </a:ext>
              </a:extLst>
            </p:cNvPr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0" name="Hexagon 49">
              <a:extLst>
                <a:ext uri="{FF2B5EF4-FFF2-40B4-BE49-F238E27FC236}">
                  <a16:creationId xmlns="" xmlns:a16="http://schemas.microsoft.com/office/drawing/2014/main" id="{646C23F8-97D2-7C44-B71A-57908692CC24}"/>
                </a:ext>
              </a:extLst>
            </p:cNvPr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1" name="Hexagon 50">
              <a:extLst>
                <a:ext uri="{FF2B5EF4-FFF2-40B4-BE49-F238E27FC236}">
                  <a16:creationId xmlns="" xmlns:a16="http://schemas.microsoft.com/office/drawing/2014/main" id="{1A8DA130-C5B6-E14B-AC9A-CFC6DCDFF373}"/>
                </a:ext>
              </a:extLst>
            </p:cNvPr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2" name="Hexagon 51">
              <a:extLst>
                <a:ext uri="{FF2B5EF4-FFF2-40B4-BE49-F238E27FC236}">
                  <a16:creationId xmlns="" xmlns:a16="http://schemas.microsoft.com/office/drawing/2014/main" id="{996CA0C4-1042-8143-B01D-50F373260578}"/>
                </a:ext>
              </a:extLst>
            </p:cNvPr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3" name="Hexagon 52">
              <a:extLst>
                <a:ext uri="{FF2B5EF4-FFF2-40B4-BE49-F238E27FC236}">
                  <a16:creationId xmlns="" xmlns:a16="http://schemas.microsoft.com/office/drawing/2014/main" id="{EB9D7052-5F4D-2346-9657-3C22BF6C61D3}"/>
                </a:ext>
              </a:extLst>
            </p:cNvPr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4" name="Hexagon 53">
              <a:extLst>
                <a:ext uri="{FF2B5EF4-FFF2-40B4-BE49-F238E27FC236}">
                  <a16:creationId xmlns="" xmlns:a16="http://schemas.microsoft.com/office/drawing/2014/main" id="{0CEA11BB-565E-8A4A-AAA8-8F6E748D4CCC}"/>
                </a:ext>
              </a:extLst>
            </p:cNvPr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="" xmlns:a16="http://schemas.microsoft.com/office/drawing/2014/main" id="{539306AD-9483-A344-8BEE-1584FB3049FA}"/>
                </a:ext>
              </a:extLst>
            </p:cNvPr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6" name="Hexagon 55">
              <a:extLst>
                <a:ext uri="{FF2B5EF4-FFF2-40B4-BE49-F238E27FC236}">
                  <a16:creationId xmlns="" xmlns:a16="http://schemas.microsoft.com/office/drawing/2014/main" id="{50426C68-A6AB-614B-A51C-6C7B82957E06}"/>
                </a:ext>
              </a:extLst>
            </p:cNvPr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7" name="Hexagon 56">
              <a:extLst>
                <a:ext uri="{FF2B5EF4-FFF2-40B4-BE49-F238E27FC236}">
                  <a16:creationId xmlns="" xmlns:a16="http://schemas.microsoft.com/office/drawing/2014/main" id="{148EDD5B-DDF6-0343-BCF2-485DC65EBBB5}"/>
                </a:ext>
              </a:extLst>
            </p:cNvPr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8" name="Hexagon 57">
              <a:extLst>
                <a:ext uri="{FF2B5EF4-FFF2-40B4-BE49-F238E27FC236}">
                  <a16:creationId xmlns="" xmlns:a16="http://schemas.microsoft.com/office/drawing/2014/main" id="{A8B104C0-2C33-9140-9EEC-D4E61BBA1FD2}"/>
                </a:ext>
              </a:extLst>
            </p:cNvPr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59" name="Hexagon 58">
              <a:extLst>
                <a:ext uri="{FF2B5EF4-FFF2-40B4-BE49-F238E27FC236}">
                  <a16:creationId xmlns="" xmlns:a16="http://schemas.microsoft.com/office/drawing/2014/main" id="{0FFE7F43-AC60-2541-BAC0-D0CED9071B33}"/>
                </a:ext>
              </a:extLst>
            </p:cNvPr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0" name="Hexagon 59">
              <a:extLst>
                <a:ext uri="{FF2B5EF4-FFF2-40B4-BE49-F238E27FC236}">
                  <a16:creationId xmlns="" xmlns:a16="http://schemas.microsoft.com/office/drawing/2014/main" id="{2EB01CEE-FE6D-A546-A2B5-9696E84B4AD9}"/>
                </a:ext>
              </a:extLst>
            </p:cNvPr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5" name="Hexagon 94">
              <a:extLst>
                <a:ext uri="{FF2B5EF4-FFF2-40B4-BE49-F238E27FC236}">
                  <a16:creationId xmlns="" xmlns:a16="http://schemas.microsoft.com/office/drawing/2014/main" id="{57A6741D-8861-074C-8777-45426118A526}"/>
                </a:ext>
              </a:extLst>
            </p:cNvPr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6" name="Hexagon 95">
              <a:extLst>
                <a:ext uri="{FF2B5EF4-FFF2-40B4-BE49-F238E27FC236}">
                  <a16:creationId xmlns="" xmlns:a16="http://schemas.microsoft.com/office/drawing/2014/main" id="{CE7163C0-D798-0E4A-9049-7852E56FC276}"/>
                </a:ext>
              </a:extLst>
            </p:cNvPr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7" name="Hexagon 96">
              <a:extLst>
                <a:ext uri="{FF2B5EF4-FFF2-40B4-BE49-F238E27FC236}">
                  <a16:creationId xmlns="" xmlns:a16="http://schemas.microsoft.com/office/drawing/2014/main" id="{1FD0F822-B48C-314F-B9E6-6B621D29493E}"/>
                </a:ext>
              </a:extLst>
            </p:cNvPr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8" name="Hexagon 97">
              <a:extLst>
                <a:ext uri="{FF2B5EF4-FFF2-40B4-BE49-F238E27FC236}">
                  <a16:creationId xmlns="" xmlns:a16="http://schemas.microsoft.com/office/drawing/2014/main" id="{AF635FF9-133A-984A-8B50-CB2B8DB63334}"/>
                </a:ext>
              </a:extLst>
            </p:cNvPr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9" name="Freeform 98">
              <a:extLst>
                <a:ext uri="{FF2B5EF4-FFF2-40B4-BE49-F238E27FC236}">
                  <a16:creationId xmlns="" xmlns:a16="http://schemas.microsoft.com/office/drawing/2014/main" id="{51F30D46-2B06-704C-8A7E-0A277596821F}"/>
                </a:ext>
              </a:extLst>
            </p:cNvPr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="" xmlns:a16="http://schemas.microsoft.com/office/drawing/2014/main" id="{AF2AF14C-0160-AE4B-ACC1-C3A27096A451}"/>
                </a:ext>
              </a:extLst>
            </p:cNvPr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36683EC4-96AE-6A48-8F64-AA9E78BCF717}"/>
              </a:ext>
            </a:extLst>
          </p:cNvPr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5560DB2E-D303-7B42-93C9-7EF7C05EB8D7}"/>
              </a:ext>
            </a:extLst>
          </p:cNvPr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C44433EA-4D17-144E-9E8A-2A94A3AFA09D}"/>
              </a:ext>
            </a:extLst>
          </p:cNvPr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Kliknite i uredite naslov mastera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smtClean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884DD0F-1887-284F-8FB0-3DEEAD0616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200">
                <a:solidFill>
                  <a:srgbClr val="FEFEFE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418B6B7-1B4E-4543-BD82-A9DD1EF3FF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200">
                <a:solidFill>
                  <a:schemeClr val="accent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tatjana_pivac@yahoo.com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822E722-82D7-9542-8874-5BC357B227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FEFEFE"/>
                </a:solidFill>
              </a:defRPr>
            </a:lvl1pPr>
          </a:lstStyle>
          <a:p>
            <a:fld id="{27DE13A5-7A6F-4449-8D05-F396BDE041E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6" r:id="rId8"/>
    <p:sldLayoutId id="2147483987" r:id="rId9"/>
    <p:sldLayoutId id="2147483983" r:id="rId10"/>
    <p:sldLayoutId id="2147483984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novisad2020.rs/vesti/poziv/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B6hvpK5YHhE" TargetMode="External"/><Relationship Id="rId7" Type="http://schemas.openxmlformats.org/officeDocument/2006/relationships/hyperlink" Target="https://www.youtube.com/watch?v=I1OguzDybIA" TargetMode="External"/><Relationship Id="rId2" Type="http://schemas.openxmlformats.org/officeDocument/2006/relationships/hyperlink" Target="https://www.youtube.com/watch?v=tHGAtMZK4p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outu.be/HOTLkZCCqaI" TargetMode="External"/><Relationship Id="rId5" Type="http://schemas.openxmlformats.org/officeDocument/2006/relationships/hyperlink" Target="https://youtu.be/m-lh6zH74nQ" TargetMode="External"/><Relationship Id="rId4" Type="http://schemas.openxmlformats.org/officeDocument/2006/relationships/hyperlink" Target="https://youtu.be/ZQMIFGkFm3Q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7011988" cy="2952750"/>
          </a:xfrm>
        </p:spPr>
        <p:txBody>
          <a:bodyPr/>
          <a:lstStyle/>
          <a:p>
            <a:pPr algn="ctr" eaLnBrk="1" hangingPunct="1"/>
            <a:r>
              <a:rPr lang="sr-Latn-CS" b="1" dirty="0" smtClean="0">
                <a:solidFill>
                  <a:schemeClr val="tx2"/>
                </a:solidFill>
                <a:latin typeface="Times New Roman" pitchFamily="18" charset="0"/>
              </a:rPr>
              <a:t>NOVI SAD NA PUTU </a:t>
            </a:r>
            <a:br>
              <a:rPr lang="sr-Latn-CS" b="1" dirty="0" smtClean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sr-Latn-CS" b="1" dirty="0" smtClean="0">
                <a:solidFill>
                  <a:schemeClr val="tx2"/>
                </a:solidFill>
                <a:latin typeface="Times New Roman" pitchFamily="18" charset="0"/>
              </a:rPr>
              <a:t>KA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EVROPSK</a:t>
            </a:r>
            <a:r>
              <a:rPr lang="sr-Latn-CS" b="1" dirty="0" smtClean="0">
                <a:solidFill>
                  <a:schemeClr val="tx2"/>
                </a:solidFill>
                <a:latin typeface="Times New Roman" pitchFamily="18" charset="0"/>
              </a:rPr>
              <a:t>OJ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 PRESTONIC</a:t>
            </a:r>
            <a:r>
              <a:rPr lang="sr-Latn-CS" b="1" dirty="0" smtClean="0">
                <a:solidFill>
                  <a:schemeClr val="tx2"/>
                </a:solidFill>
                <a:latin typeface="Times New Roman" pitchFamily="18" charset="0"/>
              </a:rPr>
              <a:t>I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 KULTURE</a:t>
            </a:r>
            <a:r>
              <a:rPr lang="sr-Latn-CS" b="1" dirty="0" smtClean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sr-Latn-CS" b="1" dirty="0" smtClean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sr-Latn-CS" b="1" dirty="0" smtClean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sr-Latn-CS" b="1" dirty="0" smtClean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sr-Latn-CS" sz="1800" b="1" dirty="0" smtClean="0">
                <a:solidFill>
                  <a:schemeClr val="tx2"/>
                </a:solidFill>
                <a:latin typeface="Times New Roman" pitchFamily="18" charset="0"/>
              </a:rPr>
              <a:t>dr Tatjana </a:t>
            </a:r>
            <a:r>
              <a:rPr lang="sr-Latn-CS" sz="1800" b="1" dirty="0" smtClean="0">
                <a:solidFill>
                  <a:schemeClr val="tx2"/>
                </a:solidFill>
                <a:latin typeface="Times New Roman" pitchFamily="18" charset="0"/>
              </a:rPr>
              <a:t>Pivac</a:t>
            </a:r>
            <a:r>
              <a:rPr lang="en-US" sz="1800" b="1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1800" b="1" dirty="0" err="1" smtClean="0">
                <a:solidFill>
                  <a:schemeClr val="tx2"/>
                </a:solidFill>
                <a:latin typeface="Times New Roman" pitchFamily="18" charset="0"/>
              </a:rPr>
              <a:t>i</a:t>
            </a:r>
            <a:r>
              <a:rPr lang="en-US" sz="1800" b="1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1800" b="1" dirty="0" err="1" smtClean="0">
                <a:solidFill>
                  <a:schemeClr val="tx2"/>
                </a:solidFill>
                <a:latin typeface="Times New Roman" pitchFamily="18" charset="0"/>
              </a:rPr>
              <a:t>dr</a:t>
            </a:r>
            <a:r>
              <a:rPr lang="en-US" sz="1800" b="1" dirty="0" smtClean="0">
                <a:solidFill>
                  <a:schemeClr val="tx2"/>
                </a:solidFill>
                <a:latin typeface="Times New Roman" pitchFamily="18" charset="0"/>
              </a:rPr>
              <a:t> Sanja Bo</a:t>
            </a:r>
            <a:r>
              <a:rPr lang="sr-Latn-RS" sz="1800" b="1" smtClean="0">
                <a:solidFill>
                  <a:schemeClr val="tx2"/>
                </a:solidFill>
                <a:latin typeface="Times New Roman" pitchFamily="18" charset="0"/>
              </a:rPr>
              <a:t>žić</a:t>
            </a:r>
            <a:r>
              <a:rPr lang="sr-Latn-CS" sz="1800" b="1" smtClean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sr-Latn-CS" sz="1800" b="1" smtClean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sr-Latn-CS" sz="1800" b="1" smtClean="0">
                <a:solidFill>
                  <a:schemeClr val="tx2"/>
                </a:solidFill>
                <a:latin typeface="Times New Roman" pitchFamily="18" charset="0"/>
              </a:rPr>
              <a:t>Departman za geografiju, turizam i hotelijerstvo, Novi Sad</a:t>
            </a:r>
            <a:endParaRPr lang="en-US" b="1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4338" name="il_fi" descr="ecoc_logo_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188913"/>
            <a:ext cx="4443413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Čuvar mesta za podnožje 1"/>
          <p:cNvSpPr>
            <a:spLocks noGrp="1"/>
          </p:cNvSpPr>
          <p:nvPr>
            <p:ph type="ftr" sz="quarter" idx="11"/>
          </p:nvPr>
        </p:nvSpPr>
        <p:spPr bwMode="auto">
          <a:xfrm>
            <a:off x="3995738" y="6478588"/>
            <a:ext cx="3502025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tatjana_pivac@yahoo.com</a:t>
            </a:r>
          </a:p>
        </p:txBody>
      </p:sp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273175"/>
            <a:ext cx="7815263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Čuvar mesta za podnožje 1"/>
          <p:cNvSpPr>
            <a:spLocks noGrp="1"/>
          </p:cNvSpPr>
          <p:nvPr>
            <p:ph type="ftr" sz="quarter" idx="11"/>
          </p:nvPr>
        </p:nvSpPr>
        <p:spPr bwMode="auto">
          <a:xfrm>
            <a:off x="3203575" y="6523038"/>
            <a:ext cx="3502025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tatjana_pivac@yahoo.com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57338"/>
            <a:ext cx="8986838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>
                <a:latin typeface="Times New Roman" pitchFamily="18" charset="0"/>
                <a:cs typeface="Times New Roman" pitchFamily="18" charset="0"/>
              </a:rPr>
              <a:t>Neograničeni broj tema:</a:t>
            </a:r>
          </a:p>
        </p:txBody>
      </p:sp>
      <p:sp>
        <p:nvSpPr>
          <p:cNvPr id="25602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smtClean="0">
                <a:latin typeface="Times New Roman" pitchFamily="18" charset="0"/>
                <a:cs typeface="Times New Roman" pitchFamily="18" charset="0"/>
              </a:rPr>
              <a:t>Razvoj IT industrije</a:t>
            </a:r>
          </a:p>
          <a:p>
            <a:r>
              <a:rPr lang="sr-Latn-CS" smtClean="0">
                <a:latin typeface="Times New Roman" pitchFamily="18" charset="0"/>
                <a:cs typeface="Times New Roman" pitchFamily="18" charset="0"/>
              </a:rPr>
              <a:t>Razvoj kulturnog turizma</a:t>
            </a:r>
          </a:p>
          <a:p>
            <a:r>
              <a:rPr lang="sr-Latn-CS" smtClean="0">
                <a:latin typeface="Times New Roman" pitchFamily="18" charset="0"/>
                <a:cs typeface="Times New Roman" pitchFamily="18" charset="0"/>
              </a:rPr>
              <a:t>Podrška amaterskom stvaralaštvu</a:t>
            </a:r>
          </a:p>
          <a:p>
            <a:r>
              <a:rPr lang="sr-Latn-CS" smtClean="0">
                <a:latin typeface="Times New Roman" pitchFamily="18" charset="0"/>
                <a:cs typeface="Times New Roman" pitchFamily="18" charset="0"/>
              </a:rPr>
              <a:t>Inkluzija marginalizovanih grupa</a:t>
            </a:r>
          </a:p>
          <a:p>
            <a:r>
              <a:rPr lang="sr-Latn-CS" smtClean="0">
                <a:latin typeface="Times New Roman" pitchFamily="18" charset="0"/>
                <a:cs typeface="Times New Roman" pitchFamily="18" charset="0"/>
              </a:rPr>
              <a:t>Prostori za rad umetnika…..</a:t>
            </a:r>
          </a:p>
        </p:txBody>
      </p:sp>
      <p:sp>
        <p:nvSpPr>
          <p:cNvPr id="25603" name="Čuvar mesta za podnožje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tatjana_pivac@yahoo.com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Naslov 1"/>
          <p:cNvSpPr>
            <a:spLocks noGrp="1"/>
          </p:cNvSpPr>
          <p:nvPr>
            <p:ph type="title"/>
          </p:nvPr>
        </p:nvSpPr>
        <p:spPr>
          <a:xfrm>
            <a:off x="1042988" y="692150"/>
            <a:ext cx="7024687" cy="1143000"/>
          </a:xfrm>
        </p:spPr>
        <p:txBody>
          <a:bodyPr/>
          <a:lstStyle/>
          <a:p>
            <a:pPr eaLnBrk="1" hangingPunct="1"/>
            <a:r>
              <a:rPr lang="sr-Latn-CS" b="1" smtClean="0">
                <a:latin typeface="Times New Roman" pitchFamily="18" charset="0"/>
                <a:cs typeface="Times New Roman" pitchFamily="18" charset="0"/>
              </a:rPr>
              <a:t>Šta je urađeno?</a:t>
            </a:r>
          </a:p>
        </p:txBody>
      </p:sp>
      <p:sp>
        <p:nvSpPr>
          <p:cNvPr id="3" name="Čuvar mesta za sadržaj 2">
            <a:extLst>
              <a:ext uri="{FF2B5EF4-FFF2-40B4-BE49-F238E27FC236}">
                <a16:creationId xmlns="" xmlns:a16="http://schemas.microsoft.com/office/drawing/2014/main" id="{A202F3E2-71BF-E44B-9173-307116DB8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1989138"/>
            <a:ext cx="7064375" cy="3843337"/>
          </a:xfrm>
        </p:spPr>
        <p:txBody>
          <a:bodyPr rtlCol="0">
            <a:normAutofit/>
          </a:bodyPr>
          <a:lstStyle/>
          <a:p>
            <a:pPr indent="-274320" eaLnBrk="1" fontAlgn="auto" hangingPunct="1">
              <a:spcAft>
                <a:spcPts val="0"/>
              </a:spcAft>
              <a:defRPr/>
            </a:pP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Organizacioni odbor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Putovanja:</a:t>
            </a:r>
          </a:p>
          <a:p>
            <a:pPr marL="640080" lvl="1" indent="-274320" eaLnBrk="1" fontAlgn="auto" hangingPunct="1">
              <a:spcAft>
                <a:spcPts val="0"/>
              </a:spcAft>
              <a:defRPr/>
            </a:pPr>
            <a:r>
              <a:rPr lang="sr-Latn-CS" altLang="sr-Latn-RS" dirty="0" err="1">
                <a:latin typeface="Times New Roman" pitchFamily="18" charset="0"/>
                <a:cs typeface="Times New Roman" pitchFamily="18" charset="0"/>
              </a:rPr>
              <a:t>Pečuj</a:t>
            </a:r>
            <a:endParaRPr lang="sr-Latn-CS" altLang="sr-Latn-RS" dirty="0">
              <a:latin typeface="Times New Roman" pitchFamily="18" charset="0"/>
              <a:cs typeface="Times New Roman" pitchFamily="18" charset="0"/>
            </a:endParaRPr>
          </a:p>
          <a:p>
            <a:pPr marL="640080" lvl="1" indent="-274320" eaLnBrk="1" fontAlgn="auto" hangingPunct="1">
              <a:spcAft>
                <a:spcPts val="0"/>
              </a:spcAft>
              <a:defRPr/>
            </a:pP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Brisel</a:t>
            </a:r>
          </a:p>
          <a:p>
            <a:pPr marL="640080" lvl="1" indent="-274320" eaLnBrk="1" fontAlgn="auto" hangingPunct="1">
              <a:spcAft>
                <a:spcPts val="0"/>
              </a:spcAft>
              <a:defRPr/>
            </a:pP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Firenca</a:t>
            </a:r>
          </a:p>
          <a:p>
            <a:pPr marL="640080" lvl="1" indent="-274320" eaLnBrk="1" fontAlgn="auto" hangingPunct="1">
              <a:spcAft>
                <a:spcPts val="0"/>
              </a:spcAft>
              <a:defRPr/>
            </a:pPr>
            <a:r>
              <a:rPr lang="sr-Latn-CS" altLang="sr-Latn-RS" dirty="0" err="1">
                <a:latin typeface="Times New Roman" pitchFamily="18" charset="0"/>
                <a:cs typeface="Times New Roman" pitchFamily="18" charset="0"/>
              </a:rPr>
              <a:t>Piran</a:t>
            </a:r>
            <a:endParaRPr lang="sr-Latn-CS" altLang="sr-Latn-RS" dirty="0">
              <a:latin typeface="Times New Roman" pitchFamily="18" charset="0"/>
              <a:cs typeface="Times New Roman" pitchFamily="18" charset="0"/>
            </a:endParaRPr>
          </a:p>
          <a:p>
            <a:pPr marL="640080" lvl="1" indent="-274320" eaLnBrk="1" fontAlgn="auto" hangingPunct="1">
              <a:spcAft>
                <a:spcPts val="0"/>
              </a:spcAft>
              <a:defRPr/>
            </a:pP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Maribor</a:t>
            </a:r>
          </a:p>
          <a:p>
            <a:pPr marL="365760" lvl="1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sr-Latn-C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08660" lvl="1" indent="-342900" eaLnBrk="1" fontAlgn="auto" hangingPunct="1">
              <a:spcAft>
                <a:spcPts val="0"/>
              </a:spcAft>
              <a:defRPr/>
            </a:pP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Digitalizacija kulturne baštine NS</a:t>
            </a:r>
          </a:p>
          <a:p>
            <a:pPr marL="365760" lvl="1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sr-Latn-CS" altLang="sr-Latn-RS" dirty="0">
              <a:latin typeface="Times New Roman" pitchFamily="18" charset="0"/>
              <a:cs typeface="Times New Roman" pitchFamily="18" charset="0"/>
            </a:endParaRPr>
          </a:p>
          <a:p>
            <a:pPr marL="6858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sr-Latn-CS" altLang="sr-Latn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Čuvar mesta za podnožje 3"/>
          <p:cNvSpPr>
            <a:spLocks noGrp="1"/>
          </p:cNvSpPr>
          <p:nvPr>
            <p:ph type="ftr" sz="quarter" idx="11"/>
          </p:nvPr>
        </p:nvSpPr>
        <p:spPr bwMode="auto">
          <a:xfrm>
            <a:off x="4500563" y="6492875"/>
            <a:ext cx="3502025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tatjana_pivac@yahoo.com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Čuvar mesta za podnožje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tatjana_pivac@yahoo.com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3" y="1285875"/>
            <a:ext cx="90582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slov 1"/>
          <p:cNvSpPr>
            <a:spLocks noGrp="1"/>
          </p:cNvSpPr>
          <p:nvPr>
            <p:ph type="title"/>
          </p:nvPr>
        </p:nvSpPr>
        <p:spPr>
          <a:xfrm>
            <a:off x="827088" y="549275"/>
            <a:ext cx="7024687" cy="1143000"/>
          </a:xfrm>
        </p:spPr>
        <p:txBody>
          <a:bodyPr/>
          <a:lstStyle/>
          <a:p>
            <a:pPr eaLnBrk="1" hangingPunct="1"/>
            <a:r>
              <a:rPr lang="sr-Latn-CS" b="1" smtClean="0">
                <a:latin typeface="Times New Roman" pitchFamily="18" charset="0"/>
                <a:cs typeface="Times New Roman" pitchFamily="18" charset="0"/>
              </a:rPr>
              <a:t>Formirane radne grupe</a:t>
            </a:r>
          </a:p>
        </p:txBody>
      </p:sp>
      <p:sp>
        <p:nvSpPr>
          <p:cNvPr id="3" name="Čuvar mesta za sadržaj 2">
            <a:extLst>
              <a:ext uri="{FF2B5EF4-FFF2-40B4-BE49-F238E27FC236}">
                <a16:creationId xmlns="" xmlns:a16="http://schemas.microsoft.com/office/drawing/2014/main" id="{B258039B-E500-A748-BB32-507FC8740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6013" y="2133600"/>
            <a:ext cx="7570787" cy="3997325"/>
          </a:xfrm>
        </p:spPr>
        <p:txBody>
          <a:bodyPr rtlCol="0">
            <a:normAutofit fontScale="92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Muzeji, galerije i arhivi (9)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Nezavisni kulturni sektor (4): </a:t>
            </a:r>
            <a:r>
              <a:rPr lang="sr-Latn-CS" altLang="sr-Latn-RS" dirty="0" err="1">
                <a:latin typeface="Times New Roman" pitchFamily="18" charset="0"/>
                <a:cs typeface="Times New Roman" pitchFamily="18" charset="0"/>
              </a:rPr>
              <a:t>kuda.org</a:t>
            </a: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CS" altLang="sr-Latn-RS" dirty="0" err="1">
                <a:latin typeface="Times New Roman" pitchFamily="18" charset="0"/>
                <a:cs typeface="Times New Roman" pitchFamily="18" charset="0"/>
              </a:rPr>
              <a:t>per.art</a:t>
            </a: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Sektor za kreativne industrije (6)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Društveno angažovani sektor (8): EHO, </a:t>
            </a:r>
            <a:r>
              <a:rPr lang="sr-Latn-CS" altLang="sr-Latn-RS" dirty="0" err="1">
                <a:latin typeface="Times New Roman" pitchFamily="18" charset="0"/>
                <a:cs typeface="Times New Roman" pitchFamily="18" charset="0"/>
              </a:rPr>
              <a:t>Ison</a:t>
            </a: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, NNŠ…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Omladinski sektor (7): Kancelarija za mlade, Studentski KC…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Festivali (10)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Sektor za prostorni razvoj (5)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Sektor za manjinsku kulturu (10)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Sektor za razvoj književnosti (17)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Latn-CS" altLang="sr-Latn-RS" dirty="0">
                <a:latin typeface="Times New Roman" pitchFamily="18" charset="0"/>
                <a:cs typeface="Times New Roman" pitchFamily="18" charset="0"/>
              </a:rPr>
              <a:t>Verske zajednice (8)</a:t>
            </a:r>
          </a:p>
        </p:txBody>
      </p:sp>
      <p:sp>
        <p:nvSpPr>
          <p:cNvPr id="28675" name="Čuvar mesta za podnožje 3"/>
          <p:cNvSpPr>
            <a:spLocks noGrp="1"/>
          </p:cNvSpPr>
          <p:nvPr>
            <p:ph type="ftr" sz="quarter" idx="11"/>
          </p:nvPr>
        </p:nvSpPr>
        <p:spPr bwMode="auto">
          <a:xfrm>
            <a:off x="4716463" y="6492875"/>
            <a:ext cx="3502025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tatjana_pivac@yahoo.com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Čuvar mesta za podnožje 1"/>
          <p:cNvSpPr>
            <a:spLocks noGrp="1"/>
          </p:cNvSpPr>
          <p:nvPr>
            <p:ph type="ftr" sz="quarter" idx="11"/>
          </p:nvPr>
        </p:nvSpPr>
        <p:spPr bwMode="auto">
          <a:xfrm>
            <a:off x="3995738" y="6465888"/>
            <a:ext cx="3502025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tatjana_pivac@yahoo.com</a:t>
            </a:r>
          </a:p>
        </p:txBody>
      </p:sp>
      <p:pic>
        <p:nvPicPr>
          <p:cNvPr id="58370" name="Picture 2" descr="http://novisad2020.rs/wp-content/uploads/2013/12/logo-300x167.png">
            <a:hlinkClick r:id="rId2" tooltip="Позив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268413"/>
            <a:ext cx="712311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Čuvar mesta za podnožje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tatjana_pivac@yahoo.com</a:t>
            </a:r>
          </a:p>
        </p:txBody>
      </p:sp>
      <p:pic>
        <p:nvPicPr>
          <p:cNvPr id="56322" name="Picture 2" descr="Untitled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4694238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4" descr="moj_gr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2636838"/>
            <a:ext cx="47053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Pravougaonik 2"/>
          <p:cNvSpPr>
            <a:spLocks noChangeArrowheads="1"/>
          </p:cNvSpPr>
          <p:nvPr/>
        </p:nvSpPr>
        <p:spPr bwMode="auto">
          <a:xfrm>
            <a:off x="539750" y="3933825"/>
            <a:ext cx="3457575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r-Latn-CS" sz="3200">
                <a:latin typeface="Times New Roman" pitchFamily="18" charset="0"/>
                <a:cs typeface="Times New Roman" pitchFamily="18" charset="0"/>
              </a:rPr>
              <a:t>Projekat ’’Moj kvart’’-</a:t>
            </a:r>
            <a:r>
              <a:rPr lang="hr-HR" sz="3200" i="1">
                <a:latin typeface="Times New Roman" pitchFamily="18" charset="0"/>
                <a:cs typeface="Times New Roman" pitchFamily="18" charset="0"/>
              </a:rPr>
              <a:t>U svom kvartu želim da promenim</a:t>
            </a:r>
            <a:endParaRPr lang="sr-Latn-CS" sz="3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Čuvar mesta za podnožje 1"/>
          <p:cNvSpPr>
            <a:spLocks noGrp="1"/>
          </p:cNvSpPr>
          <p:nvPr>
            <p:ph type="ftr" sz="quarter" idx="11"/>
          </p:nvPr>
        </p:nvSpPr>
        <p:spPr bwMode="auto">
          <a:xfrm>
            <a:off x="4414838" y="6492875"/>
            <a:ext cx="3502025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tatjana_pivac@yahoo.com</a:t>
            </a:r>
          </a:p>
        </p:txBody>
      </p:sp>
      <p:pic>
        <p:nvPicPr>
          <p:cNvPr id="31746" name="Picture 2" descr="http://novisad2020.rs/wp-content/uploads/2014/03/IMG_01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125538"/>
            <a:ext cx="6697663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sz="3200" smtClean="0">
                <a:latin typeface="Times New Roman" pitchFamily="18" charset="0"/>
                <a:cs typeface="Times New Roman" pitchFamily="18" charset="0"/>
              </a:rPr>
              <a:t>Nakon četiri godine (2011-2015):</a:t>
            </a:r>
          </a:p>
          <a:p>
            <a:pPr lvl="2"/>
            <a:r>
              <a:rPr lang="sr-Latn-CS" sz="3200" smtClean="0">
                <a:latin typeface="Times New Roman" pitchFamily="18" charset="0"/>
                <a:cs typeface="Times New Roman" pitchFamily="18" charset="0"/>
              </a:rPr>
              <a:t>≈0,5 miliona evra utrošenih javnih sredstava</a:t>
            </a:r>
          </a:p>
        </p:txBody>
      </p:sp>
      <p:sp>
        <p:nvSpPr>
          <p:cNvPr id="32770" name="Čuvar mesta za podnožje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tatjana_pivac@yahoo.com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Naslov 1"/>
          <p:cNvSpPr>
            <a:spLocks noGrp="1"/>
          </p:cNvSpPr>
          <p:nvPr>
            <p:ph type="title"/>
          </p:nvPr>
        </p:nvSpPr>
        <p:spPr>
          <a:xfrm>
            <a:off x="468313" y="908050"/>
            <a:ext cx="8229600" cy="1139825"/>
          </a:xfrm>
        </p:spPr>
        <p:txBody>
          <a:bodyPr/>
          <a:lstStyle/>
          <a:p>
            <a:pPr algn="ctr" eaLnBrk="1" hangingPunct="1"/>
            <a:r>
              <a:rPr lang="sr-Latn-CS" b="1" smtClean="0">
                <a:latin typeface="Times New Roman" pitchFamily="18" charset="0"/>
                <a:cs typeface="Times New Roman" pitchFamily="18" charset="0"/>
              </a:rPr>
              <a:t>2020</a:t>
            </a:r>
          </a:p>
        </p:txBody>
      </p:sp>
      <p:sp>
        <p:nvSpPr>
          <p:cNvPr id="4" name="Čuvar mesta za sadržaj 3">
            <a:extLst>
              <a:ext uri="{FF2B5EF4-FFF2-40B4-BE49-F238E27FC236}">
                <a16:creationId xmlns="" xmlns:a16="http://schemas.microsoft.com/office/drawing/2014/main" id="{3109CE69-11C4-8A4E-9F4C-B452F14A6F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2420938"/>
            <a:ext cx="7364413" cy="3163887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sr-Latn-CS" altLang="sr-Latn-RS" dirty="0"/>
              <a:t>	</a:t>
            </a:r>
            <a:r>
              <a:rPr lang="sr-Latn-CS" altLang="sr-Latn-RS" sz="4400" b="1" dirty="0">
                <a:latin typeface="Times New Roman" pitchFamily="18" charset="0"/>
                <a:cs typeface="Times New Roman" pitchFamily="18" charset="0"/>
              </a:rPr>
              <a:t>Hrvatska,</a:t>
            </a:r>
            <a:r>
              <a:rPr lang="sr-Latn-CS" altLang="sr-Latn-R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Srbija</a:t>
            </a:r>
            <a:r>
              <a:rPr lang="sr-Latn-CS" altLang="sr-Latn-RS" sz="4400" b="1" dirty="0">
                <a:latin typeface="Times New Roman" pitchFamily="18" charset="0"/>
                <a:cs typeface="Times New Roman" pitchFamily="18" charset="0"/>
              </a:rPr>
              <a:t>, Irska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sr-Latn-CS" altLang="sr-Latn-RS" sz="4400" b="1" dirty="0">
                <a:latin typeface="Times New Roman" pitchFamily="18" charset="0"/>
                <a:cs typeface="Times New Roman" pitchFamily="18" charset="0"/>
              </a:rPr>
              <a:t>Rumunija, Grčka, Srbija 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sr-Latn-CS" altLang="sr-Latn-RS" sz="4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2021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sr-Latn-CS" altLang="sr-Latn-RS" b="1" dirty="0"/>
          </a:p>
        </p:txBody>
      </p:sp>
      <p:sp>
        <p:nvSpPr>
          <p:cNvPr id="15363" name="Čuvar mesta za podnožje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tatjana_pivac@yahoo.com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Čuvar mesta za podnožje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tatjana_pivac@yahoo.com</a:t>
            </a:r>
          </a:p>
        </p:txBody>
      </p:sp>
      <p:pic>
        <p:nvPicPr>
          <p:cNvPr id="33794" name="Picture 6" descr="Novi Sad 20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0213" y="1844675"/>
            <a:ext cx="6561137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18C36AF2-F52F-5A49-9952-512FE0A01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138" y="1125538"/>
            <a:ext cx="6777037" cy="35083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Potrebni kriterijumi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Doprinos dugotrajnoj kulturnoj strategiji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Evropska dimenzija</a:t>
            </a:r>
            <a:endParaRPr lang="sr-Cyrl-C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arenR"/>
              <a:defRPr/>
            </a:pP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Kulturni i umetnički sadržaj</a:t>
            </a:r>
            <a:endParaRPr lang="sr-Cyrl-C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arenR"/>
              <a:defRPr/>
            </a:pP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Mogućnost izvršenja projekta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Uključivanje zajednice</a:t>
            </a:r>
            <a:endParaRPr lang="sr-Cyrl-C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arenR"/>
              <a:defRPr/>
            </a:pPr>
            <a:r>
              <a:rPr lang="sr-Latn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Menadžment</a:t>
            </a:r>
            <a:endParaRPr lang="sr-Cyrl-C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1063" y="3592513"/>
            <a:ext cx="4452937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Čuvar mesta za sadržaj 2"/>
          <p:cNvSpPr>
            <a:spLocks noGrp="1"/>
          </p:cNvSpPr>
          <p:nvPr>
            <p:ph idx="1"/>
          </p:nvPr>
        </p:nvSpPr>
        <p:spPr>
          <a:xfrm>
            <a:off x="827088" y="1268413"/>
            <a:ext cx="6992937" cy="4564062"/>
          </a:xfrm>
        </p:spPr>
        <p:txBody>
          <a:bodyPr/>
          <a:lstStyle/>
          <a:p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Bid-book</a:t>
            </a:r>
            <a:endParaRPr lang="sr-Cyrl-CS" sz="2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Predselekciona faza</a:t>
            </a:r>
            <a:endParaRPr lang="sr-Cyrl-CS" sz="2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Finalna faza</a:t>
            </a:r>
            <a:endParaRPr lang="sr-Cyrl-CS" sz="2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Proglašenje pobednika </a:t>
            </a:r>
            <a:r>
              <a:rPr lang="sr-Cyrl-CS" sz="2800" smtClean="0"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oktobar</a:t>
            </a:r>
            <a:r>
              <a:rPr lang="sr-Cyrl-CS" sz="2800" smtClean="0">
                <a:latin typeface="Times New Roman" pitchFamily="18" charset="0"/>
                <a:cs typeface="Times New Roman" pitchFamily="18" charset="0"/>
              </a:rPr>
              <a:t> 2016. 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godine</a:t>
            </a:r>
            <a:endParaRPr lang="sr-Cyrl-CS" sz="2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Monitoring faza</a:t>
            </a:r>
            <a:endParaRPr lang="sr-Cyrl-CS" sz="2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Melina Merkuri nagrada</a:t>
            </a:r>
            <a:endParaRPr lang="sr-Cyrl-CS" sz="2800" smtClean="0">
              <a:latin typeface="Times New Roman" pitchFamily="18" charset="0"/>
              <a:cs typeface="Times New Roman" pitchFamily="18" charset="0"/>
            </a:endParaRPr>
          </a:p>
          <a:p>
            <a:endParaRPr lang="sr-Latn-CS" smtClean="0"/>
          </a:p>
        </p:txBody>
      </p:sp>
      <p:sp>
        <p:nvSpPr>
          <p:cNvPr id="35842" name="Čuvar mesta za podnožje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tatjana_pivac@yahoo.com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Čuvar mesta za sadržaj 2"/>
          <p:cNvSpPr>
            <a:spLocks noGrp="1"/>
          </p:cNvSpPr>
          <p:nvPr>
            <p:ph idx="1"/>
          </p:nvPr>
        </p:nvSpPr>
        <p:spPr>
          <a:xfrm>
            <a:off x="827088" y="1412875"/>
            <a:ext cx="6992937" cy="4419600"/>
          </a:xfrm>
        </p:spPr>
        <p:txBody>
          <a:bodyPr/>
          <a:lstStyle/>
          <a:p>
            <a:pPr marL="69850" indent="0" eaLnBrk="1" hangingPunct="1">
              <a:buFont typeface="Wingdings 2" pitchFamily="18" charset="2"/>
              <a:buNone/>
            </a:pPr>
            <a:r>
              <a:rPr lang="en-US" altLang="en-US" sz="3200" smtClean="0">
                <a:latin typeface="Times New Roman" pitchFamily="18" charset="0"/>
                <a:cs typeface="Times New Roman" pitchFamily="18" charset="0"/>
              </a:rPr>
              <a:t>Strategija se zasniva na četiri osnovna stuba: </a:t>
            </a:r>
            <a:endParaRPr lang="sr-Latn-CS" altLang="en-US" sz="3200" smtClean="0">
              <a:latin typeface="Times New Roman" pitchFamily="18" charset="0"/>
              <a:cs typeface="Times New Roman" pitchFamily="18" charset="0"/>
            </a:endParaRPr>
          </a:p>
          <a:p>
            <a:pPr marL="69850" indent="0" eaLnBrk="1" hangingPunct="1">
              <a:buFont typeface="Wingdings 2" pitchFamily="18" charset="2"/>
              <a:buAutoNum type="arabicParenBoth"/>
            </a:pPr>
            <a:r>
              <a:rPr lang="en-US" altLang="en-US" sz="3200" smtClean="0">
                <a:latin typeface="Times New Roman" pitchFamily="18" charset="0"/>
                <a:cs typeface="Times New Roman" pitchFamily="18" charset="0"/>
              </a:rPr>
              <a:t>javne institucije kulture, </a:t>
            </a:r>
            <a:endParaRPr lang="sr-Latn-CS" altLang="en-US" sz="3200" smtClean="0">
              <a:latin typeface="Times New Roman" pitchFamily="18" charset="0"/>
              <a:cs typeface="Times New Roman" pitchFamily="18" charset="0"/>
            </a:endParaRPr>
          </a:p>
          <a:p>
            <a:pPr marL="69850" indent="0" eaLnBrk="1" hangingPunct="1">
              <a:buFont typeface="Wingdings 2" pitchFamily="18" charset="2"/>
              <a:buAutoNum type="arabicParenBoth"/>
            </a:pPr>
            <a:r>
              <a:rPr lang="en-US" altLang="en-US" sz="3200" smtClean="0">
                <a:latin typeface="Times New Roman" pitchFamily="18" charset="0"/>
                <a:cs typeface="Times New Roman" pitchFamily="18" charset="0"/>
              </a:rPr>
              <a:t>nezavisna kulturna scena,</a:t>
            </a:r>
            <a:endParaRPr lang="sr-Latn-CS" altLang="en-US" sz="3200" smtClean="0">
              <a:latin typeface="Times New Roman" pitchFamily="18" charset="0"/>
              <a:cs typeface="Times New Roman" pitchFamily="18" charset="0"/>
            </a:endParaRPr>
          </a:p>
          <a:p>
            <a:pPr marL="69850" indent="0" eaLnBrk="1" hangingPunct="1">
              <a:buFont typeface="Wingdings 2" pitchFamily="18" charset="2"/>
              <a:buAutoNum type="arabicParenBoth"/>
            </a:pPr>
            <a:r>
              <a:rPr lang="en-US" altLang="en-US" sz="3200" smtClean="0">
                <a:latin typeface="Times New Roman" pitchFamily="18" charset="0"/>
                <a:cs typeface="Times New Roman" pitchFamily="18" charset="0"/>
              </a:rPr>
              <a:t>kulturne i kreativne industrije i </a:t>
            </a:r>
            <a:endParaRPr lang="sr-Latn-CS" altLang="en-US" sz="3200" smtClean="0">
              <a:latin typeface="Times New Roman" pitchFamily="18" charset="0"/>
              <a:cs typeface="Times New Roman" pitchFamily="18" charset="0"/>
            </a:endParaRPr>
          </a:p>
          <a:p>
            <a:pPr marL="69850" indent="0" eaLnBrk="1" hangingPunct="1">
              <a:buFont typeface="Wingdings 2" pitchFamily="18" charset="2"/>
              <a:buAutoNum type="arabicParenBoth"/>
            </a:pPr>
            <a:r>
              <a:rPr lang="en-US" altLang="en-US" sz="3200" smtClean="0">
                <a:latin typeface="Times New Roman" pitchFamily="18" charset="0"/>
                <a:cs typeface="Times New Roman" pitchFamily="18" charset="0"/>
              </a:rPr>
              <a:t>svakodnevna kultura građana i amaterizam</a:t>
            </a:r>
            <a:endParaRPr lang="sr-Latn-CS" altLang="en-US" sz="3200" smtClean="0">
              <a:latin typeface="Times New Roman" pitchFamily="18" charset="0"/>
              <a:cs typeface="Times New Roman" pitchFamily="18" charset="0"/>
            </a:endParaRPr>
          </a:p>
          <a:p>
            <a:pPr marL="69850" indent="0" eaLnBrk="1" hangingPunct="1">
              <a:buFont typeface="Wingdings 2" pitchFamily="18" charset="2"/>
              <a:buNone/>
            </a:pPr>
            <a:endParaRPr lang="sr-Latn-CS" altLang="en-US" sz="32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6" name="Čuvar mesta za podnožje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tatjana_pivac@yahoo.com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Čuvar mesta za sadržaj 2"/>
          <p:cNvSpPr>
            <a:spLocks noGrp="1"/>
          </p:cNvSpPr>
          <p:nvPr>
            <p:ph idx="1"/>
          </p:nvPr>
        </p:nvSpPr>
        <p:spPr>
          <a:xfrm>
            <a:off x="755650" y="692150"/>
            <a:ext cx="7064375" cy="5427663"/>
          </a:xfrm>
        </p:spPr>
        <p:txBody>
          <a:bodyPr/>
          <a:lstStyle/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Art kvart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novi centar kulturne produkcije Novog Sada, istraživački centar i centar razmene znanja iz oblasti vizuelnih umetnosti, dizajna, izvođačkih umetnosti, muzike, novih medija, razvoja kompjutera i softvera. 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Kineska četvrt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sa Češkim magacinom u Novom Sadu →u Art kvart 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očuvanj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industrijskog nasleđa Novog Sada, tako i stvaranja kreativnih industrija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Ranžirna stanica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uređenje partera Trga galerija 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Uređenje trgova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0" name="Čuvar mesta za podnožje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tatjana_pivac@yahoo.com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Čuvar mesta za sadržaj 2"/>
          <p:cNvSpPr>
            <a:spLocks noGrp="1"/>
          </p:cNvSpPr>
          <p:nvPr>
            <p:ph idx="1"/>
          </p:nvPr>
        </p:nvSpPr>
        <p:spPr>
          <a:xfrm>
            <a:off x="971550" y="1268413"/>
            <a:ext cx="7129463" cy="4392612"/>
          </a:xfrm>
        </p:spPr>
        <p:txBody>
          <a:bodyPr/>
          <a:lstStyle/>
          <a:p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Aplikacija predata u Brisel 22.10.2015.</a:t>
            </a:r>
          </a:p>
          <a:p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Miks kreativnih programa: ’’Bastion kreativnosti’’, ’’Youth Creative Polise’’, ’’Dunavski bluz’’….</a:t>
            </a:r>
          </a:p>
          <a:p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8 miliona evra-privatan sektor (83% ukupnih sredstava)</a:t>
            </a:r>
          </a:p>
        </p:txBody>
      </p:sp>
      <p:sp>
        <p:nvSpPr>
          <p:cNvPr id="38914" name="Čuvar mesta za podnožje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tatjana_pivac@yahoo.com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smtClean="0">
                <a:latin typeface="Times New Roman" pitchFamily="18" charset="0"/>
                <a:cs typeface="Times New Roman" pitchFamily="18" charset="0"/>
              </a:rPr>
              <a:t>Teme: vršnjačko nasilje, manjine i većine, povećana agresija, zapuštenost i propadanje objekata graditeljskog nasleđa, zagađenje, nizak nivo ekološke svesti →  moraće da sačekaju neku drugu šansu</a:t>
            </a:r>
          </a:p>
        </p:txBody>
      </p:sp>
      <p:sp>
        <p:nvSpPr>
          <p:cNvPr id="39938" name="Čuvar mesta za podnožje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tatjana_pivac@yahoo.com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Century Gothic" pitchFamily="34" charset="0"/>
              <a:buAutoNum type="arabicParenR"/>
            </a:pPr>
            <a:r>
              <a:rPr lang="sr-Latn-CS" sz="3600" smtClean="0">
                <a:latin typeface="Times New Roman" pitchFamily="18" charset="0"/>
                <a:cs typeface="Times New Roman" pitchFamily="18" charset="0"/>
              </a:rPr>
              <a:t>Novčana i investiciona ulaganja</a:t>
            </a:r>
            <a:endParaRPr lang="sr-Cyrl-CS" sz="360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Century Gothic" pitchFamily="34" charset="0"/>
              <a:buAutoNum type="arabicParenR"/>
            </a:pPr>
            <a:r>
              <a:rPr lang="sr-Latn-CS" sz="4400" smtClean="0">
                <a:latin typeface="Times New Roman" pitchFamily="18" charset="0"/>
                <a:cs typeface="Times New Roman" pitchFamily="18" charset="0"/>
              </a:rPr>
              <a:t>1uloženi €→ 3 ili 7 ili 10 €</a:t>
            </a:r>
            <a:endParaRPr lang="en-US" sz="4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CS" smtClean="0">
                <a:latin typeface="Times New Roman" pitchFamily="18" charset="0"/>
                <a:cs typeface="Times New Roman" pitchFamily="18" charset="0"/>
              </a:rPr>
              <a:t>Značaj ostvarene titule za turizam Novog Sada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Čuvar mesta za podnožje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tatjana_pivac@yahoo.com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="" xmlns:a16="http://schemas.microsoft.com/office/drawing/2014/main" id="{EEE71B0C-D5D4-504A-8EB5-40DA22379F3C}"/>
              </a:ext>
            </a:extLst>
          </p:cNvPr>
          <p:cNvGraphicFramePr>
            <a:graphicFrameLocks noGrp="1"/>
          </p:cNvGraphicFramePr>
          <p:nvPr/>
        </p:nvGraphicFramePr>
        <p:xfrm>
          <a:off x="539750" y="692150"/>
          <a:ext cx="7127875" cy="50466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11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415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40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4778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4778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4778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4778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0540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CS" sz="1100" dirty="0">
                          <a:effectLst/>
                        </a:rPr>
                        <a:t>Извор прихода</a:t>
                      </a:r>
                      <a:endParaRPr lang="sr-Latn-C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2016.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2017.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2018.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2019.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2020.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2021.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540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CS" sz="1100">
                          <a:effectLst/>
                        </a:rPr>
                        <a:t>Национална влада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/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352 476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756 763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796 577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1 690 205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1 691 402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32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CS" sz="1100">
                          <a:effectLst/>
                        </a:rPr>
                        <a:t>Регион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/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697 107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970 857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1 579 435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1 923 904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2 253 247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32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CS" sz="1100">
                          <a:effectLst/>
                        </a:rPr>
                        <a:t>Град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162 500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1 127 095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1 421 716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1 712 911 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2 792 045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3 358 955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32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CS" sz="1100">
                          <a:effectLst/>
                        </a:rPr>
                        <a:t>ЕУ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/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272 025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448 943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448 943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808 210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851 233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054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CS" sz="1100">
                          <a:effectLst/>
                        </a:rPr>
                        <a:t>Привати спонзори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/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141 345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142 840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142 840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398 252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433 520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832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r-Cyrl-CS" sz="1100">
                          <a:effectLst/>
                        </a:rPr>
                        <a:t>Остало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/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99 974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143 549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143 549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148 261</a:t>
                      </a:r>
                      <a:endParaRPr lang="sr-Latn-C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 dirty="0">
                          <a:effectLst/>
                        </a:rPr>
                        <a:t>148 704</a:t>
                      </a:r>
                      <a:endParaRPr lang="sr-Latn-C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1" marR="68571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2052" name="Rectangle 5"/>
          <p:cNvSpPr>
            <a:spLocks noChangeArrowheads="1"/>
          </p:cNvSpPr>
          <p:nvPr/>
        </p:nvSpPr>
        <p:spPr bwMode="auto">
          <a:xfrm>
            <a:off x="539750" y="5738813"/>
            <a:ext cx="4440238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57200"/>
            <a:r>
              <a:rPr lang="en-US" sz="1200" i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Планирања новчана улагања током реализације пројекта</a:t>
            </a:r>
            <a:endParaRPr lang="en-US" sz="800">
              <a:ea typeface="Calibri" pitchFamily="34" charset="0"/>
              <a:cs typeface="Times New Roman" pitchFamily="18" charset="0"/>
            </a:endParaRPr>
          </a:p>
          <a:p>
            <a:pPr indent="457200"/>
            <a:r>
              <a:rPr lang="en-US" sz="1100" i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Извор:</a:t>
            </a:r>
            <a:r>
              <a:rPr lang="en-US" sz="11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1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http://novisad2021.rs/aplikacioni-formular/?jez=lat</a:t>
            </a:r>
            <a:endParaRPr lang="en-US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="" xmlns:a16="http://schemas.microsoft.com/office/drawing/2014/main" id="{C1FF0940-FCA8-2A45-B0C3-D911B56F828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14350" y="1773238"/>
          <a:ext cx="8089900" cy="43195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74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780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7807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4630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599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Godina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Ukupan</a:t>
                      </a:r>
                      <a:r>
                        <a:rPr lang="sr-Latn-CS" sz="1200" baseline="0" dirty="0">
                          <a:effectLst/>
                        </a:rPr>
                        <a:t> broj turista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Domaći turisti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Strani turisti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99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2006.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74 568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39 198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35 370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99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2007.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94 934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49 563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45 371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99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2008.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100 209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55 738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44 471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99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2009.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83 981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39 606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44 375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99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2010.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92 620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 dirty="0">
                          <a:effectLst/>
                        </a:rPr>
                        <a:t>41 870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50 750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99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2011.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106 433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43 422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63 011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99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2012.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108 769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46 361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62 408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99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2013.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117 499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44 307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73 192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99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2014.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130 733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46 132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84 601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599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2015.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139 651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53 320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86 331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599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2016.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 dirty="0">
                          <a:effectLst/>
                        </a:rPr>
                        <a:t>174 489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>
                          <a:effectLst/>
                        </a:rPr>
                        <a:t>67 808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200" dirty="0">
                          <a:effectLst/>
                        </a:rPr>
                        <a:t>106 681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088" y="549275"/>
            <a:ext cx="7024687" cy="1143000"/>
          </a:xfrm>
        </p:spPr>
        <p:txBody>
          <a:bodyPr/>
          <a:lstStyle/>
          <a:p>
            <a:r>
              <a:rPr lang="sr-Latn-CS" sz="4400" smtClean="0">
                <a:latin typeface="Times New Roman" pitchFamily="18" charset="0"/>
                <a:cs typeface="Times New Roman" pitchFamily="18" charset="0"/>
              </a:rPr>
              <a:t>Promet turista u Novom Sadu</a:t>
            </a:r>
            <a:endParaRPr lang="en-US" sz="4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14350" y="6092825"/>
            <a:ext cx="6318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r-Latn-CS" i="1"/>
              <a:t>Izvor</a:t>
            </a:r>
            <a:r>
              <a:rPr lang="sr-Cyrl-CS" i="1"/>
              <a:t>:</a:t>
            </a:r>
            <a:r>
              <a:rPr lang="sr-Cyrl-CS"/>
              <a:t> </a:t>
            </a:r>
            <a:r>
              <a:rPr lang="sr-Cyrl-CS" i="1"/>
              <a:t>http://webrzs.stat.gov.rs/WebSite/Default.aspx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Čuvar mesta za sadržaj 2"/>
          <p:cNvSpPr>
            <a:spLocks noGrp="1"/>
          </p:cNvSpPr>
          <p:nvPr>
            <p:ph idx="1"/>
          </p:nvPr>
        </p:nvSpPr>
        <p:spPr>
          <a:xfrm>
            <a:off x="611188" y="836613"/>
            <a:ext cx="7920037" cy="5256212"/>
          </a:xfrm>
        </p:spPr>
        <p:txBody>
          <a:bodyPr/>
          <a:lstStyle/>
          <a:p>
            <a:pPr eaLnBrk="1" hangingPunct="1"/>
            <a:r>
              <a:rPr lang="sr-Latn-CS" sz="4800" smtClean="0">
                <a:latin typeface="Times New Roman" pitchFamily="18" charset="0"/>
                <a:cs typeface="Times New Roman" pitchFamily="18" charset="0"/>
              </a:rPr>
              <a:t>Novi Sad</a:t>
            </a:r>
          </a:p>
          <a:p>
            <a:pPr eaLnBrk="1" hangingPunct="1"/>
            <a:r>
              <a:rPr lang="sr-Latn-CS" sz="4800" smtClean="0">
                <a:latin typeface="Times New Roman" pitchFamily="18" charset="0"/>
                <a:cs typeface="Times New Roman" pitchFamily="18" charset="0"/>
              </a:rPr>
              <a:t>Beograd</a:t>
            </a:r>
          </a:p>
          <a:p>
            <a:pPr eaLnBrk="1" hangingPunct="1"/>
            <a:r>
              <a:rPr lang="sr-Latn-CS" sz="4800" smtClean="0">
                <a:latin typeface="Times New Roman" pitchFamily="18" charset="0"/>
                <a:cs typeface="Times New Roman" pitchFamily="18" charset="0"/>
              </a:rPr>
              <a:t>Zrenjanin</a:t>
            </a:r>
          </a:p>
          <a:p>
            <a:pPr eaLnBrk="1" hangingPunct="1"/>
            <a:r>
              <a:rPr lang="sr-Latn-CS" sz="4800" smtClean="0">
                <a:latin typeface="Times New Roman" pitchFamily="18" charset="0"/>
                <a:cs typeface="Times New Roman" pitchFamily="18" charset="0"/>
              </a:rPr>
              <a:t>Niš</a:t>
            </a:r>
          </a:p>
          <a:p>
            <a:pPr eaLnBrk="1" hangingPunct="1"/>
            <a:r>
              <a:rPr lang="sr-Latn-CS" sz="4800" smtClean="0">
                <a:latin typeface="Times New Roman" pitchFamily="18" charset="0"/>
                <a:cs typeface="Times New Roman" pitchFamily="18" charset="0"/>
              </a:rPr>
              <a:t>Valjevo</a:t>
            </a:r>
          </a:p>
          <a:p>
            <a:pPr eaLnBrk="1" hangingPunct="1"/>
            <a:r>
              <a:rPr lang="sr-Latn-CS" sz="4800" smtClean="0">
                <a:latin typeface="Times New Roman" pitchFamily="18" charset="0"/>
                <a:cs typeface="Times New Roman" pitchFamily="18" charset="0"/>
              </a:rPr>
              <a:t>Subotica…</a:t>
            </a:r>
          </a:p>
        </p:txBody>
      </p:sp>
      <p:sp>
        <p:nvSpPr>
          <p:cNvPr id="16386" name="Čuvar mesta za podnožje 3"/>
          <p:cNvSpPr>
            <a:spLocks noGrp="1"/>
          </p:cNvSpPr>
          <p:nvPr>
            <p:ph type="ftr" sz="quarter" idx="11"/>
          </p:nvPr>
        </p:nvSpPr>
        <p:spPr bwMode="auto">
          <a:xfrm>
            <a:off x="3059113" y="6400800"/>
            <a:ext cx="2895600" cy="4572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tatjana_pivac@yahoo.com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7024687" cy="1143000"/>
          </a:xfrm>
        </p:spPr>
        <p:txBody>
          <a:bodyPr/>
          <a:lstStyle/>
          <a:p>
            <a:r>
              <a:rPr lang="en-US" dirty="0" err="1" smtClean="0"/>
              <a:t>Projekti</a:t>
            </a:r>
            <a:r>
              <a:rPr lang="en-US" dirty="0" smtClean="0"/>
              <a:t> u </a:t>
            </a:r>
            <a:r>
              <a:rPr lang="en-US" dirty="0" err="1" smtClean="0"/>
              <a:t>toku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1142984"/>
            <a:ext cx="70723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Youth Creative </a:t>
            </a:r>
            <a:r>
              <a:rPr lang="en-US" b="1" dirty="0" smtClean="0"/>
              <a:t>Polis</a:t>
            </a:r>
          </a:p>
          <a:p>
            <a:endParaRPr lang="en-US" dirty="0"/>
          </a:p>
          <a:p>
            <a:pPr lvl="0"/>
            <a:r>
              <a:rPr lang="en-US" dirty="0" err="1"/>
              <a:t>Participacija</a:t>
            </a:r>
            <a:r>
              <a:rPr lang="en-US" dirty="0"/>
              <a:t> </a:t>
            </a:r>
            <a:r>
              <a:rPr lang="en-US" dirty="0" err="1"/>
              <a:t>građana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ostvarivanje</a:t>
            </a:r>
            <a:r>
              <a:rPr lang="en-US" dirty="0"/>
              <a:t> </a:t>
            </a:r>
            <a:r>
              <a:rPr lang="en-US" dirty="0" err="1" smtClean="0"/>
              <a:t>dijaloga</a:t>
            </a:r>
            <a:endParaRPr lang="en-US" dirty="0" smtClean="0"/>
          </a:p>
          <a:p>
            <a:pPr lvl="0"/>
            <a:endParaRPr lang="en-US" dirty="0"/>
          </a:p>
          <a:p>
            <a:r>
              <a:rPr lang="en-US" dirty="0" err="1"/>
              <a:t>Prvi</a:t>
            </a:r>
            <a:r>
              <a:rPr lang="en-US" dirty="0"/>
              <a:t> “Divan” o </a:t>
            </a:r>
            <a:r>
              <a:rPr lang="en-US" dirty="0" err="1"/>
              <a:t>uređenju</a:t>
            </a:r>
            <a:r>
              <a:rPr lang="en-US" dirty="0"/>
              <a:t> </a:t>
            </a:r>
            <a:r>
              <a:rPr lang="en-US" b="1" dirty="0" err="1"/>
              <a:t>kineske</a:t>
            </a:r>
            <a:r>
              <a:rPr lang="en-US" b="1" dirty="0"/>
              <a:t> </a:t>
            </a:r>
            <a:r>
              <a:rPr lang="en-US" b="1" dirty="0" err="1"/>
              <a:t>četvrti</a:t>
            </a:r>
            <a:r>
              <a:rPr lang="en-US" b="1" dirty="0"/>
              <a:t> – </a:t>
            </a:r>
            <a:r>
              <a:rPr lang="en-US" b="1" dirty="0" err="1"/>
              <a:t>projekat</a:t>
            </a:r>
            <a:r>
              <a:rPr lang="en-US" b="1" dirty="0"/>
              <a:t> </a:t>
            </a:r>
            <a:r>
              <a:rPr lang="en-US" b="1" dirty="0" err="1"/>
              <a:t>kulturno-kreativnog</a:t>
            </a:r>
            <a:r>
              <a:rPr lang="en-US" b="1" dirty="0"/>
              <a:t> </a:t>
            </a:r>
            <a:r>
              <a:rPr lang="en-US" b="1" dirty="0" err="1"/>
              <a:t>polisa</a:t>
            </a:r>
            <a:endParaRPr lang="en-US" dirty="0"/>
          </a:p>
        </p:txBody>
      </p:sp>
      <p:pic>
        <p:nvPicPr>
          <p:cNvPr id="8" name="Picture 7" descr="kines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3071810"/>
            <a:ext cx="5848350" cy="3376612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kineska objekt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428736"/>
            <a:ext cx="8001056" cy="485778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tatjana_pivac@yahoo.com</a:t>
            </a:r>
            <a:endParaRPr lang="en-US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7024687" cy="1143000"/>
          </a:xfrm>
        </p:spPr>
        <p:txBody>
          <a:bodyPr/>
          <a:lstStyle/>
          <a:p>
            <a:r>
              <a:rPr lang="en-US" b="1" dirty="0" err="1" smtClean="0"/>
              <a:t>Projekat</a:t>
            </a:r>
            <a:r>
              <a:rPr lang="en-US" b="1" dirty="0" smtClean="0"/>
              <a:t> Nova </a:t>
            </a:r>
            <a:r>
              <a:rPr lang="en-US" b="1" dirty="0" err="1" smtClean="0"/>
              <a:t>mesta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</a:t>
            </a:r>
            <a:r>
              <a:rPr lang="sr-Latn-RS" sz="2000" dirty="0" smtClean="0"/>
              <a:t>rvi infrastrukturni projekat</a:t>
            </a:r>
          </a:p>
          <a:p>
            <a:r>
              <a:rPr lang="en-US" sz="2000" dirty="0" err="1" smtClean="0"/>
              <a:t>gra</a:t>
            </a:r>
            <a:r>
              <a:rPr lang="vi-VN" sz="2000" dirty="0" smtClean="0"/>
              <a:t>đ</a:t>
            </a:r>
            <a:r>
              <a:rPr lang="en-US" sz="2000" dirty="0" err="1" smtClean="0"/>
              <a:t>ani</a:t>
            </a:r>
            <a:r>
              <a:rPr lang="en-US" sz="2000" dirty="0" smtClean="0"/>
              <a:t> </a:t>
            </a:r>
            <a:r>
              <a:rPr lang="en-US" sz="2000" dirty="0" err="1" smtClean="0"/>
              <a:t>mogu</a:t>
            </a:r>
            <a:r>
              <a:rPr lang="en-US" sz="2000" dirty="0" smtClean="0"/>
              <a:t> </a:t>
            </a:r>
            <a:r>
              <a:rPr lang="en-US" sz="2000" dirty="0" err="1" smtClean="0"/>
              <a:t>transformisati</a:t>
            </a:r>
            <a:r>
              <a:rPr lang="en-US" sz="2000" dirty="0" smtClean="0"/>
              <a:t> </a:t>
            </a:r>
            <a:r>
              <a:rPr lang="en-US" sz="2000" dirty="0" err="1" smtClean="0"/>
              <a:t>prostore</a:t>
            </a:r>
            <a:r>
              <a:rPr lang="en-US" sz="2000" dirty="0" smtClean="0"/>
              <a:t> u </a:t>
            </a:r>
            <a:r>
              <a:rPr lang="en-US" sz="2000" dirty="0" err="1" smtClean="0"/>
              <a:t>kojima</a:t>
            </a:r>
            <a:r>
              <a:rPr lang="en-US" sz="2000" dirty="0" smtClean="0"/>
              <a:t> </a:t>
            </a:r>
            <a:r>
              <a:rPr lang="en-US" sz="2000" dirty="0" err="1" smtClean="0"/>
              <a:t>žive</a:t>
            </a:r>
            <a:endParaRPr lang="sr-Latn-RS" sz="2000" dirty="0" smtClean="0"/>
          </a:p>
          <a:p>
            <a:r>
              <a:rPr lang="en-US" sz="2000" dirty="0" smtClean="0"/>
              <a:t>U</a:t>
            </a:r>
            <a:r>
              <a:rPr lang="sr-Latn-RS" sz="2000" dirty="0" smtClean="0"/>
              <a:t>ključeni kroz </a:t>
            </a:r>
            <a:r>
              <a:rPr lang="en-US" sz="2000" dirty="0" err="1" smtClean="0"/>
              <a:t>kroz</a:t>
            </a:r>
            <a:r>
              <a:rPr lang="en-US" sz="2000" dirty="0" smtClean="0"/>
              <a:t> </a:t>
            </a:r>
            <a:r>
              <a:rPr lang="en-US" sz="2000" dirty="0" err="1" smtClean="0"/>
              <a:t>predloge</a:t>
            </a:r>
            <a:r>
              <a:rPr lang="en-US" sz="2000" dirty="0" smtClean="0"/>
              <a:t> </a:t>
            </a:r>
            <a:r>
              <a:rPr lang="en-US" sz="2000" dirty="0" err="1" smtClean="0"/>
              <a:t>lokacija</a:t>
            </a:r>
            <a:r>
              <a:rPr lang="en-US" sz="2000" dirty="0" smtClean="0"/>
              <a:t> </a:t>
            </a:r>
            <a:r>
              <a:rPr lang="en-US" sz="2000" dirty="0" err="1" smtClean="0"/>
              <a:t>za</a:t>
            </a:r>
            <a:r>
              <a:rPr lang="en-US" sz="2000" dirty="0" smtClean="0"/>
              <a:t> </a:t>
            </a:r>
            <a:r>
              <a:rPr lang="en-US" sz="2000" dirty="0" err="1" smtClean="0"/>
              <a:t>realizaciju</a:t>
            </a:r>
            <a:r>
              <a:rPr lang="en-US" sz="2000" dirty="0" smtClean="0"/>
              <a:t>, </a:t>
            </a:r>
            <a:r>
              <a:rPr lang="en-US" sz="2000" dirty="0" err="1" smtClean="0"/>
              <a:t>ankete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fokus</a:t>
            </a:r>
            <a:r>
              <a:rPr lang="en-US" sz="2000" dirty="0" smtClean="0"/>
              <a:t> </a:t>
            </a:r>
            <a:r>
              <a:rPr lang="en-US" sz="2000" dirty="0" err="1" smtClean="0"/>
              <a:t>grupe</a:t>
            </a:r>
            <a:r>
              <a:rPr lang="en-US" sz="2000" dirty="0" smtClean="0"/>
              <a:t> </a:t>
            </a:r>
            <a:endParaRPr lang="sr-Latn-RS" sz="2000" dirty="0" smtClean="0"/>
          </a:p>
          <a:p>
            <a:r>
              <a:rPr lang="en-US" sz="2000" dirty="0" smtClean="0"/>
              <a:t>Divan  - </a:t>
            </a:r>
            <a:r>
              <a:rPr lang="en-US" sz="2000" dirty="0" err="1" smtClean="0"/>
              <a:t>prestavljeni</a:t>
            </a:r>
            <a:r>
              <a:rPr lang="en-US" sz="2000" dirty="0" smtClean="0"/>
              <a:t> </a:t>
            </a:r>
            <a:r>
              <a:rPr lang="en-US" sz="2000" dirty="0" err="1" smtClean="0"/>
              <a:t>primeri</a:t>
            </a:r>
            <a:r>
              <a:rPr lang="en-US" sz="2000" dirty="0" smtClean="0"/>
              <a:t> </a:t>
            </a:r>
            <a:r>
              <a:rPr lang="en-US" sz="2000" dirty="0" err="1" smtClean="0"/>
              <a:t>dobre</a:t>
            </a:r>
            <a:r>
              <a:rPr lang="en-US" sz="2000" dirty="0" smtClean="0"/>
              <a:t> </a:t>
            </a:r>
            <a:r>
              <a:rPr lang="en-US" sz="2000" dirty="0" err="1" smtClean="0"/>
              <a:t>prakse</a:t>
            </a:r>
            <a:r>
              <a:rPr lang="en-US" sz="2000" dirty="0" smtClean="0"/>
              <a:t> </a:t>
            </a:r>
            <a:r>
              <a:rPr lang="en-US" sz="2000" dirty="0" err="1" smtClean="0"/>
              <a:t>ure</a:t>
            </a:r>
            <a:r>
              <a:rPr lang="sr-Latn-RS" sz="2000" dirty="0" smtClean="0"/>
              <a:t>đenja kvartova</a:t>
            </a:r>
          </a:p>
          <a:p>
            <a:r>
              <a:rPr lang="en-US" sz="2000" dirty="0" err="1" smtClean="0"/>
              <a:t>proces</a:t>
            </a:r>
            <a:r>
              <a:rPr lang="en-US" sz="2000" dirty="0" smtClean="0"/>
              <a:t> </a:t>
            </a:r>
            <a:r>
              <a:rPr lang="en-US" sz="2000" dirty="0" err="1" smtClean="0"/>
              <a:t>uređenja</a:t>
            </a:r>
            <a:r>
              <a:rPr lang="en-US" sz="2000" dirty="0" smtClean="0"/>
              <a:t> </a:t>
            </a:r>
            <a:r>
              <a:rPr lang="en-US" sz="2000" dirty="0" err="1" smtClean="0"/>
              <a:t>malih</a:t>
            </a:r>
            <a:r>
              <a:rPr lang="en-US" sz="2000" dirty="0" smtClean="0"/>
              <a:t> </a:t>
            </a:r>
            <a:r>
              <a:rPr lang="en-US" sz="2000" dirty="0" err="1" smtClean="0"/>
              <a:t>javnih</a:t>
            </a:r>
            <a:r>
              <a:rPr lang="en-US" sz="2000" dirty="0" smtClean="0"/>
              <a:t> </a:t>
            </a:r>
            <a:r>
              <a:rPr lang="en-US" sz="2000" dirty="0" err="1" smtClean="0"/>
              <a:t>površina</a:t>
            </a:r>
            <a:r>
              <a:rPr lang="en-US" sz="2000" dirty="0" smtClean="0"/>
              <a:t> u </a:t>
            </a:r>
            <a:r>
              <a:rPr lang="en-US" sz="2000" dirty="0" err="1" smtClean="0"/>
              <a:t>Mesnim</a:t>
            </a:r>
            <a:r>
              <a:rPr lang="en-US" sz="2000" dirty="0" smtClean="0"/>
              <a:t> </a:t>
            </a:r>
            <a:r>
              <a:rPr lang="en-US" sz="2000" dirty="0" err="1" smtClean="0"/>
              <a:t>zajednicama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prigradskim</a:t>
            </a:r>
            <a:r>
              <a:rPr lang="en-US" sz="2000" dirty="0" smtClean="0"/>
              <a:t> </a:t>
            </a:r>
            <a:r>
              <a:rPr lang="en-US" sz="2000" dirty="0" err="1" smtClean="0"/>
              <a:t>naseljima</a:t>
            </a:r>
            <a:r>
              <a:rPr lang="en-US" sz="2000" dirty="0" smtClean="0"/>
              <a:t> u </a:t>
            </a:r>
            <a:r>
              <a:rPr lang="en-US" sz="2000" dirty="0" err="1" smtClean="0"/>
              <a:t>Novom</a:t>
            </a:r>
            <a:r>
              <a:rPr lang="en-US" sz="2000" dirty="0" smtClean="0"/>
              <a:t> </a:t>
            </a:r>
            <a:r>
              <a:rPr lang="en-US" sz="2000" dirty="0" err="1" smtClean="0"/>
              <a:t>Sadu</a:t>
            </a:r>
            <a:endParaRPr lang="sr-Latn-RS" sz="2000" dirty="0" smtClean="0"/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tatjana_pivac@yahoo.com</a:t>
            </a:r>
            <a:endParaRPr lang="en-US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1" y="714356"/>
            <a:ext cx="5715040" cy="785818"/>
          </a:xfrm>
        </p:spPr>
        <p:txBody>
          <a:bodyPr/>
          <a:lstStyle/>
          <a:p>
            <a:r>
              <a:rPr lang="sr-Latn-RS" dirty="0" smtClean="0"/>
              <a:t>Kulturne stanice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928802"/>
            <a:ext cx="6777037" cy="3508375"/>
          </a:xfrm>
        </p:spPr>
        <p:txBody>
          <a:bodyPr/>
          <a:lstStyle/>
          <a:p>
            <a:r>
              <a:rPr lang="en-US" sz="2000" dirty="0" err="1" smtClean="0"/>
              <a:t>rekonstrukcij</a:t>
            </a:r>
            <a:r>
              <a:rPr lang="sr-Latn-RS" sz="2000" dirty="0" smtClean="0"/>
              <a:t>a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izgradnj</a:t>
            </a:r>
            <a:r>
              <a:rPr lang="sr-Latn-RS" sz="2000" dirty="0" smtClean="0"/>
              <a:t>a</a:t>
            </a:r>
            <a:r>
              <a:rPr lang="en-US" sz="2000" dirty="0" smtClean="0"/>
              <a:t> </a:t>
            </a:r>
            <a:r>
              <a:rPr lang="en-US" sz="2000" dirty="0" err="1" smtClean="0"/>
              <a:t>novih</a:t>
            </a:r>
            <a:r>
              <a:rPr lang="en-US" sz="2000" dirty="0" smtClean="0"/>
              <a:t> </a:t>
            </a:r>
            <a:r>
              <a:rPr lang="en-US" sz="2000" dirty="0" err="1" smtClean="0"/>
              <a:t>mesta</a:t>
            </a:r>
            <a:r>
              <a:rPr lang="en-US" sz="2000" dirty="0" smtClean="0"/>
              <a:t> </a:t>
            </a:r>
            <a:r>
              <a:rPr lang="en-US" sz="2000" dirty="0" err="1" smtClean="0"/>
              <a:t>namenjenih</a:t>
            </a:r>
            <a:r>
              <a:rPr lang="en-US" sz="2000" dirty="0" smtClean="0"/>
              <a:t> </a:t>
            </a:r>
            <a:r>
              <a:rPr lang="en-US" sz="2000" dirty="0" err="1" smtClean="0"/>
              <a:t>građanskom</a:t>
            </a:r>
            <a:r>
              <a:rPr lang="en-US" sz="2000" dirty="0" smtClean="0"/>
              <a:t> </a:t>
            </a:r>
            <a:r>
              <a:rPr lang="en-US" sz="2000" dirty="0" err="1" smtClean="0"/>
              <a:t>aktivizmu</a:t>
            </a:r>
            <a:r>
              <a:rPr lang="en-US" sz="2000" dirty="0" smtClean="0"/>
              <a:t> </a:t>
            </a:r>
            <a:r>
              <a:rPr lang="en-US" sz="2000" dirty="0" err="1" smtClean="0"/>
              <a:t>iz</a:t>
            </a:r>
            <a:r>
              <a:rPr lang="en-US" sz="2000" dirty="0" smtClean="0"/>
              <a:t> </a:t>
            </a:r>
            <a:r>
              <a:rPr lang="en-US" sz="2000" dirty="0" err="1" smtClean="0"/>
              <a:t>oblasti</a:t>
            </a:r>
            <a:r>
              <a:rPr lang="en-US" sz="2000" dirty="0" smtClean="0"/>
              <a:t> </a:t>
            </a:r>
            <a:r>
              <a:rPr lang="en-US" sz="2000" dirty="0" err="1" smtClean="0"/>
              <a:t>kulturnih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kreativnih</a:t>
            </a:r>
            <a:r>
              <a:rPr lang="en-US" sz="2000" dirty="0" smtClean="0"/>
              <a:t> </a:t>
            </a:r>
            <a:r>
              <a:rPr lang="en-US" sz="2000" dirty="0" err="1" smtClean="0"/>
              <a:t>industrija</a:t>
            </a:r>
            <a:endParaRPr lang="sr-Latn-RS" sz="2000" dirty="0" smtClean="0"/>
          </a:p>
          <a:p>
            <a:pPr>
              <a:buNone/>
            </a:pPr>
            <a:endParaRPr lang="sr-Latn-RS" sz="2000" dirty="0" smtClean="0"/>
          </a:p>
          <a:p>
            <a:r>
              <a:rPr lang="sr-Latn-RS" sz="2000" dirty="0" smtClean="0"/>
              <a:t>Kulturne stanice na </a:t>
            </a:r>
            <a:r>
              <a:rPr lang="en-US" sz="2000" dirty="0" err="1" smtClean="0"/>
              <a:t>Novom</a:t>
            </a:r>
            <a:r>
              <a:rPr lang="en-US" sz="2000" dirty="0" smtClean="0"/>
              <a:t> </a:t>
            </a:r>
            <a:r>
              <a:rPr lang="en-US" sz="2000" dirty="0" err="1" smtClean="0"/>
              <a:t>naselju</a:t>
            </a:r>
            <a:r>
              <a:rPr lang="en-US" sz="2000" dirty="0" smtClean="0"/>
              <a:t>, </a:t>
            </a:r>
            <a:r>
              <a:rPr lang="en-US" sz="2000" dirty="0" err="1" smtClean="0"/>
              <a:t>Klisi</a:t>
            </a:r>
            <a:r>
              <a:rPr lang="en-US" sz="2000" dirty="0" smtClean="0"/>
              <a:t>/</a:t>
            </a:r>
            <a:r>
              <a:rPr lang="en-US" sz="2000" dirty="0" err="1" smtClean="0"/>
              <a:t>Slanoj</a:t>
            </a:r>
            <a:r>
              <a:rPr lang="en-US" sz="2000" dirty="0" smtClean="0"/>
              <a:t> </a:t>
            </a:r>
            <a:r>
              <a:rPr lang="en-US" sz="2000" dirty="0" err="1" smtClean="0"/>
              <a:t>bari</a:t>
            </a:r>
            <a:r>
              <a:rPr lang="en-US" sz="2000" dirty="0" smtClean="0"/>
              <a:t>, </a:t>
            </a:r>
            <a:r>
              <a:rPr lang="en-US" sz="2000" dirty="0" err="1" smtClean="0"/>
              <a:t>Almaškom</a:t>
            </a:r>
            <a:r>
              <a:rPr lang="en-US" sz="2000" dirty="0" smtClean="0"/>
              <a:t> </a:t>
            </a:r>
            <a:r>
              <a:rPr lang="en-US" sz="2000" dirty="0" err="1" smtClean="0"/>
              <a:t>kraju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u </a:t>
            </a:r>
            <a:r>
              <a:rPr lang="en-US" sz="2000" dirty="0" err="1" smtClean="0"/>
              <a:t>Sremskim</a:t>
            </a:r>
            <a:r>
              <a:rPr lang="en-US" sz="2000" dirty="0" smtClean="0"/>
              <a:t> </a:t>
            </a:r>
            <a:r>
              <a:rPr lang="en-US" sz="2000" dirty="0" err="1" smtClean="0"/>
              <a:t>Karlovcima</a:t>
            </a:r>
            <a:r>
              <a:rPr lang="en-US" sz="2000" dirty="0" smtClean="0"/>
              <a:t> </a:t>
            </a:r>
            <a:endParaRPr lang="sr-Latn-RS" sz="2000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tatjana_pivac@yahoo.com</a:t>
            </a:r>
            <a:endParaRPr lang="en-US" alt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714356"/>
            <a:ext cx="7024687" cy="1143000"/>
          </a:xfrm>
        </p:spPr>
        <p:txBody>
          <a:bodyPr/>
          <a:lstStyle/>
          <a:p>
            <a:pPr algn="ctr"/>
            <a:r>
              <a:rPr lang="sr-Latn-RS" dirty="0" smtClean="0"/>
              <a:t>Predlog uređenja nekadašnje Svilare</a:t>
            </a:r>
            <a:endParaRPr lang="en-US" dirty="0"/>
          </a:p>
        </p:txBody>
      </p:sp>
      <p:pic>
        <p:nvPicPr>
          <p:cNvPr id="5" name="Content Placeholder 4" descr="predlog uredjenja Svilar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857364"/>
            <a:ext cx="5017770" cy="470169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tatjana_pivac@yahoo.com</a:t>
            </a:r>
            <a:endParaRPr lang="en-US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8" y="428604"/>
            <a:ext cx="2571768" cy="2330450"/>
          </a:xfrm>
        </p:spPr>
        <p:txBody>
          <a:bodyPr/>
          <a:lstStyle/>
          <a:p>
            <a:pPr algn="ctr"/>
            <a:r>
              <a:rPr lang="sr-Latn-R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Kulturna stanica na Novom Naselju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tatjana_pivac@yahoo.com</a:t>
            </a:r>
            <a:endParaRPr lang="en-US" altLang="en-US"/>
          </a:p>
        </p:txBody>
      </p:sp>
      <p:pic>
        <p:nvPicPr>
          <p:cNvPr id="6" name="Picture 5" descr="NN unutra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572132" cy="3714728"/>
          </a:xfrm>
          <a:prstGeom prst="rect">
            <a:avLst/>
          </a:prstGeom>
        </p:spPr>
      </p:pic>
      <p:pic>
        <p:nvPicPr>
          <p:cNvPr id="8" name="Picture 7" descr="NN unutr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14752"/>
            <a:ext cx="9144000" cy="3143248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Čuvar mesta za sadržaj 2"/>
          <p:cNvSpPr>
            <a:spLocks noGrp="1"/>
          </p:cNvSpPr>
          <p:nvPr>
            <p:ph idx="1"/>
          </p:nvPr>
        </p:nvSpPr>
        <p:spPr>
          <a:xfrm>
            <a:off x="1214414" y="1571612"/>
            <a:ext cx="6777037" cy="3508375"/>
          </a:xfrm>
        </p:spPr>
        <p:txBody>
          <a:bodyPr/>
          <a:lstStyle/>
          <a:p>
            <a:pPr eaLnBrk="1" hangingPunct="1"/>
            <a:r>
              <a:rPr lang="sr-Latn-CS" u="sng" dirty="0" smtClean="0">
                <a:hlinkClick r:id="rId2"/>
              </a:rPr>
              <a:t>https://www.youtube.com/watch?v=tHGAtMZK4pE</a:t>
            </a:r>
            <a:endParaRPr lang="en-US" u="sng" dirty="0" smtClean="0"/>
          </a:p>
          <a:p>
            <a:r>
              <a:rPr lang="en-US" u="sng" dirty="0" smtClean="0">
                <a:hlinkClick r:id="rId3"/>
              </a:rPr>
              <a:t>https://youtu.be/B6hvpK5YHhE</a:t>
            </a:r>
            <a:endParaRPr lang="en-US" dirty="0" smtClean="0"/>
          </a:p>
          <a:p>
            <a:r>
              <a:rPr lang="en-US" dirty="0" smtClean="0"/>
              <a:t> </a:t>
            </a:r>
            <a:r>
              <a:rPr lang="en-US" u="sng" dirty="0" smtClean="0">
                <a:hlinkClick r:id="rId4"/>
              </a:rPr>
              <a:t>https://youtu.be/ZQMIFGkFm3Q</a:t>
            </a:r>
            <a:endParaRPr lang="en-US" dirty="0" smtClean="0"/>
          </a:p>
          <a:p>
            <a:r>
              <a:rPr lang="en-US" dirty="0" smtClean="0"/>
              <a:t> </a:t>
            </a:r>
            <a:r>
              <a:rPr lang="en-US" u="sng" dirty="0" smtClean="0">
                <a:hlinkClick r:id="rId5"/>
              </a:rPr>
              <a:t>https://youtu.be/m-lh6zH74nQ</a:t>
            </a:r>
            <a:endParaRPr lang="en-US" dirty="0" smtClean="0"/>
          </a:p>
          <a:p>
            <a:r>
              <a:rPr lang="en-US" dirty="0" smtClean="0"/>
              <a:t>  </a:t>
            </a:r>
            <a:r>
              <a:rPr lang="en-US" u="sng" dirty="0" smtClean="0">
                <a:hlinkClick r:id="rId6"/>
              </a:rPr>
              <a:t>https://youtu.be/HOTLkZCCqaI</a:t>
            </a:r>
            <a:endParaRPr lang="en-US" dirty="0" smtClean="0"/>
          </a:p>
          <a:p>
            <a:r>
              <a:rPr lang="en-US" dirty="0" smtClean="0"/>
              <a:t>  </a:t>
            </a:r>
            <a:r>
              <a:rPr lang="en-US" u="sng" dirty="0" smtClean="0">
                <a:hlinkClick r:id="rId7"/>
              </a:rPr>
              <a:t>https://www.youtube.com/watch?v=I1OguzDybIA</a:t>
            </a:r>
            <a:endParaRPr lang="en-US" dirty="0" smtClean="0"/>
          </a:p>
          <a:p>
            <a:pPr eaLnBrk="1" hangingPunct="1"/>
            <a:endParaRPr lang="sr-Latn-CS" dirty="0" smtClean="0"/>
          </a:p>
        </p:txBody>
      </p:sp>
      <p:sp>
        <p:nvSpPr>
          <p:cNvPr id="44034" name="Čuvar mesta za podnožje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tatjana_pivac@yahoo.com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Čuvar mesta za podnožje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tatjana_pivac@yahoo.com</a:t>
            </a:r>
          </a:p>
        </p:txBody>
      </p:sp>
      <p:pic>
        <p:nvPicPr>
          <p:cNvPr id="3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052513"/>
            <a:ext cx="7058025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7011988" cy="2952750"/>
          </a:xfrm>
        </p:spPr>
        <p:txBody>
          <a:bodyPr/>
          <a:lstStyle/>
          <a:p>
            <a:pPr algn="ctr" eaLnBrk="1" hangingPunct="1"/>
            <a:r>
              <a:rPr lang="sr-Latn-CS" b="1" smtClean="0">
                <a:solidFill>
                  <a:schemeClr val="tx2"/>
                </a:solidFill>
                <a:latin typeface="Times New Roman" pitchFamily="18" charset="0"/>
              </a:rPr>
              <a:t>NOVI SAD NA PUTU </a:t>
            </a:r>
            <a:br>
              <a:rPr lang="sr-Latn-CS" b="1" smtClean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sr-Latn-CS" b="1" smtClean="0">
                <a:solidFill>
                  <a:schemeClr val="tx2"/>
                </a:solidFill>
                <a:latin typeface="Times New Roman" pitchFamily="18" charset="0"/>
              </a:rPr>
              <a:t>KA </a:t>
            </a:r>
            <a:r>
              <a:rPr lang="en-US" b="1" smtClean="0">
                <a:solidFill>
                  <a:schemeClr val="tx2"/>
                </a:solidFill>
                <a:latin typeface="Times New Roman" pitchFamily="18" charset="0"/>
              </a:rPr>
              <a:t>EVROPSK</a:t>
            </a:r>
            <a:r>
              <a:rPr lang="sr-Latn-CS" b="1" smtClean="0">
                <a:solidFill>
                  <a:schemeClr val="tx2"/>
                </a:solidFill>
                <a:latin typeface="Times New Roman" pitchFamily="18" charset="0"/>
              </a:rPr>
              <a:t>OJ</a:t>
            </a:r>
            <a:r>
              <a:rPr lang="en-US" b="1" smtClean="0">
                <a:solidFill>
                  <a:schemeClr val="tx2"/>
                </a:solidFill>
                <a:latin typeface="Times New Roman" pitchFamily="18" charset="0"/>
              </a:rPr>
              <a:t> PRESTONIC</a:t>
            </a:r>
            <a:r>
              <a:rPr lang="sr-Latn-CS" b="1" smtClean="0">
                <a:solidFill>
                  <a:schemeClr val="tx2"/>
                </a:solidFill>
                <a:latin typeface="Times New Roman" pitchFamily="18" charset="0"/>
              </a:rPr>
              <a:t>I</a:t>
            </a:r>
            <a:r>
              <a:rPr lang="en-US" b="1" smtClean="0">
                <a:solidFill>
                  <a:schemeClr val="tx2"/>
                </a:solidFill>
                <a:latin typeface="Times New Roman" pitchFamily="18" charset="0"/>
              </a:rPr>
              <a:t> KULTURE</a:t>
            </a:r>
            <a:r>
              <a:rPr lang="sr-Latn-CS" b="1" smtClean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sr-Latn-CS" b="1" smtClean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sr-Latn-CS" b="1" smtClean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sr-Latn-CS" b="1" smtClean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sr-Latn-CS" sz="1800" b="1" smtClean="0">
                <a:solidFill>
                  <a:schemeClr val="tx2"/>
                </a:solidFill>
                <a:latin typeface="Times New Roman" pitchFamily="18" charset="0"/>
              </a:rPr>
              <a:t>dr Tatjana Pivac</a:t>
            </a:r>
            <a:br>
              <a:rPr lang="sr-Latn-CS" sz="1800" b="1" smtClean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sr-Latn-CS" sz="1800" b="1" smtClean="0">
                <a:solidFill>
                  <a:schemeClr val="tx2"/>
                </a:solidFill>
                <a:latin typeface="Times New Roman" pitchFamily="18" charset="0"/>
              </a:rPr>
              <a:t>Departman za geografiju, turizam i hotelijerstvo, Novi Sad</a:t>
            </a:r>
            <a:endParaRPr lang="en-US" b="1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46082" name="il_fi" descr="ecoc_logo_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188913"/>
            <a:ext cx="4443413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Naslov 1"/>
          <p:cNvSpPr>
            <a:spLocks noGrp="1"/>
          </p:cNvSpPr>
          <p:nvPr>
            <p:ph type="title"/>
          </p:nvPr>
        </p:nvSpPr>
        <p:spPr>
          <a:xfrm>
            <a:off x="611188" y="620713"/>
            <a:ext cx="4897437" cy="720725"/>
          </a:xfrm>
        </p:spPr>
        <p:txBody>
          <a:bodyPr/>
          <a:lstStyle/>
          <a:p>
            <a:pPr eaLnBrk="1" hangingPunct="1"/>
            <a:r>
              <a:rPr lang="sr-Latn-CS" smtClean="0">
                <a:latin typeface="Times New Roman" pitchFamily="18" charset="0"/>
                <a:cs typeface="Times New Roman" pitchFamily="18" charset="0"/>
              </a:rPr>
              <a:t>Faza aplikacije</a:t>
            </a:r>
          </a:p>
        </p:txBody>
      </p:sp>
      <p:sp>
        <p:nvSpPr>
          <p:cNvPr id="17410" name="Čuvar mesta za sadržaj 2"/>
          <p:cNvSpPr>
            <a:spLocks noGrp="1"/>
          </p:cNvSpPr>
          <p:nvPr>
            <p:ph idx="1"/>
          </p:nvPr>
        </p:nvSpPr>
        <p:spPr>
          <a:xfrm>
            <a:off x="755650" y="1412875"/>
            <a:ext cx="7920038" cy="4968875"/>
          </a:xfrm>
        </p:spPr>
        <p:txBody>
          <a:bodyPr/>
          <a:lstStyle/>
          <a:p>
            <a:pPr eaLnBrk="1" hangingPunct="1"/>
            <a:r>
              <a:rPr lang="sr-Latn-CS" smtClean="0">
                <a:latin typeface="Times New Roman" pitchFamily="18" charset="0"/>
                <a:cs typeface="Times New Roman" pitchFamily="18" charset="0"/>
              </a:rPr>
              <a:t>BID (80 str.)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b="1" smtClean="0">
                <a:latin typeface="Times New Roman" pitchFamily="18" charset="0"/>
                <a:cs typeface="Times New Roman" pitchFamily="18" charset="0"/>
              </a:rPr>
              <a:t>I Osnovni principi 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(15):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sr-Latn-CS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Zašto grad želi da učestvuje na konkursu za EPK?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sr-Latn-CS" smtClean="0">
                <a:latin typeface="Times New Roman" pitchFamily="18" charset="0"/>
                <a:cs typeface="Times New Roman" pitchFamily="18" charset="0"/>
              </a:rPr>
              <a:t>Koji je glavni izazov za ovu nominaciju? Koji su ciljevi grada za tu godinu?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sr-Latn-CS" smtClean="0">
                <a:latin typeface="Times New Roman" pitchFamily="18" charset="0"/>
                <a:cs typeface="Times New Roman" pitchFamily="18" charset="0"/>
              </a:rPr>
              <a:t>- Objasniti koncept programa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sr-Latn-CS" smtClean="0">
                <a:latin typeface="Times New Roman" pitchFamily="18" charset="0"/>
                <a:cs typeface="Times New Roman" pitchFamily="18" charset="0"/>
              </a:rPr>
              <a:t>- Da li se za program može sumirati u slogan?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sr-Latn-CS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Које 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geografsko područje grad namerava da uključi u EPK? Objasniti ovaj izbor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sr-Latn-CS" smtClean="0">
                <a:latin typeface="Times New Roman" pitchFamily="18" charset="0"/>
                <a:cs typeface="Times New Roman" pitchFamily="18" charset="0"/>
              </a:rPr>
              <a:t>- Potvrda da imate podršku lokalnih i /ili regionalnih političkih vlasti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sr-Latn-CS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Како 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se događaj uklapa u dugoročni kulturni razvoj grada?</a:t>
            </a:r>
            <a:endParaRPr lang="sr-Latn-CS" smtClean="0"/>
          </a:p>
        </p:txBody>
      </p:sp>
      <p:sp>
        <p:nvSpPr>
          <p:cNvPr id="17411" name="Čuvar mesta za podnožje 3"/>
          <p:cNvSpPr>
            <a:spLocks noGrp="1"/>
          </p:cNvSpPr>
          <p:nvPr>
            <p:ph type="ftr" sz="quarter" idx="11"/>
          </p:nvPr>
        </p:nvSpPr>
        <p:spPr bwMode="auto">
          <a:xfrm>
            <a:off x="4140200" y="6492875"/>
            <a:ext cx="3502025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tatjana_pivac@yahoo.com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Čuvar mesta za sadržaj 2"/>
          <p:cNvSpPr>
            <a:spLocks noGrp="1"/>
          </p:cNvSpPr>
          <p:nvPr>
            <p:ph idx="1"/>
          </p:nvPr>
        </p:nvSpPr>
        <p:spPr>
          <a:xfrm>
            <a:off x="684213" y="981075"/>
            <a:ext cx="7920037" cy="5543550"/>
          </a:xfrm>
        </p:spPr>
        <p:txBody>
          <a:bodyPr/>
          <a:lstStyle/>
          <a:p>
            <a:pPr marL="68263" indent="0" eaLnBrk="1" hangingPunct="1">
              <a:buFont typeface="Wingdings 2" pitchFamily="18" charset="2"/>
              <a:buNone/>
            </a:pPr>
            <a:r>
              <a:rPr lang="sr-Latn-CS" altLang="en-US" smtClean="0"/>
              <a:t>- </a:t>
            </a:r>
            <a:r>
              <a:rPr lang="sr-Latn-CS" altLang="en-US" smtClean="0">
                <a:latin typeface="Times New Roman" pitchFamily="18" charset="0"/>
                <a:cs typeface="Times New Roman" pitchFamily="18" charset="0"/>
              </a:rPr>
              <a:t>Kako planirate da sarađujete sa drugim gradovima koji su se kandidovali za EPK? Kako planirate da sarađujete sa drugim gradovima u zemlji  koji su bili takođe konkurisali za EPK?</a:t>
            </a:r>
          </a:p>
          <a:p>
            <a:pPr marL="68263" indent="0" eaLnBrk="1" hangingPunct="1">
              <a:buFont typeface="Wingdings 2" pitchFamily="18" charset="2"/>
              <a:buNone/>
            </a:pPr>
            <a:r>
              <a:rPr lang="sr-Latn-CS" altLang="en-US" smtClean="0">
                <a:latin typeface="Times New Roman" pitchFamily="18" charset="0"/>
                <a:cs typeface="Times New Roman" pitchFamily="18" charset="0"/>
              </a:rPr>
              <a:t> - Kako grad namerava da doprinese sledećim ciljevima:</a:t>
            </a:r>
          </a:p>
          <a:p>
            <a:pPr lvl="1" eaLnBrk="1" hangingPunct="1"/>
            <a:r>
              <a:rPr lang="sr-Latn-CS" altLang="en-US" sz="2400" smtClean="0">
                <a:latin typeface="Times New Roman" pitchFamily="18" charset="0"/>
                <a:cs typeface="Times New Roman" pitchFamily="18" charset="0"/>
              </a:rPr>
              <a:t>Jačanje saradnje između kulturnih ustanova, umetnika </a:t>
            </a:r>
          </a:p>
          <a:p>
            <a:pPr lvl="1" eaLnBrk="1" hangingPunct="1"/>
            <a:r>
              <a:rPr lang="sr-Latn-CS" altLang="en-US" sz="2400" smtClean="0">
                <a:latin typeface="Times New Roman" pitchFamily="18" charset="0"/>
                <a:cs typeface="Times New Roman" pitchFamily="18" charset="0"/>
              </a:rPr>
              <a:t>Da istakne bogatstvo kulturne raznolikosti u Evropi</a:t>
            </a:r>
          </a:p>
          <a:p>
            <a:pPr lvl="1" eaLnBrk="1" hangingPunct="1"/>
            <a:r>
              <a:rPr lang="sr-Latn-CS" altLang="en-US" sz="2400" smtClean="0">
                <a:latin typeface="Times New Roman" pitchFamily="18" charset="0"/>
                <a:cs typeface="Times New Roman" pitchFamily="18" charset="0"/>
              </a:rPr>
              <a:t>Navesti kako ovaj događaj može da pomogne da se ojača veza ovog grada sa Evropom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sr-Latn-CS" altLang="en-US" sz="2400" smtClean="0">
                <a:latin typeface="Times New Roman" pitchFamily="18" charset="0"/>
                <a:cs typeface="Times New Roman" pitchFamily="18" charset="0"/>
              </a:rPr>
              <a:t>- Da li su neki delovi programa napravljeni za određene ciljne grupe (mladi, manjine…)</a:t>
            </a:r>
            <a:endParaRPr lang="sr-Latn-CS" altLang="en-US" smtClean="0"/>
          </a:p>
          <a:p>
            <a:pPr lvl="1" eaLnBrk="1" hangingPunct="1">
              <a:buFont typeface="Wingdings 2" pitchFamily="18" charset="2"/>
              <a:buNone/>
            </a:pPr>
            <a:r>
              <a:rPr lang="sr-Latn-CS" altLang="en-US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CS" altLang="en-US" sz="2400" smtClean="0">
                <a:latin typeface="Times New Roman" pitchFamily="18" charset="0"/>
                <a:cs typeface="Times New Roman" pitchFamily="18" charset="0"/>
              </a:rPr>
              <a:t>Na koji način je predloženi projekat inovativan?</a:t>
            </a:r>
            <a:r>
              <a:rPr lang="ru-RU" alt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altLang="en-US" sz="2400" smtClean="0">
                <a:latin typeface="Times New Roman" pitchFamily="18" charset="0"/>
                <a:cs typeface="Times New Roman" pitchFamily="18" charset="0"/>
              </a:rPr>
            </a:br>
            <a:r>
              <a:rPr lang="sr-Latn-CS" altLang="en-US" sz="240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2400" smtClean="0">
                <a:latin typeface="Times New Roman" pitchFamily="18" charset="0"/>
                <a:cs typeface="Times New Roman" pitchFamily="18" charset="0"/>
              </a:rPr>
              <a:t>Koji bi bili srednjoročni i dugoročni efekti događaja sa društvene, kulturne i urbane tačke gledišta?</a:t>
            </a:r>
          </a:p>
          <a:p>
            <a:pPr lvl="1" eaLnBrk="1" hangingPunct="1">
              <a:buFont typeface="Wingdings 2" pitchFamily="18" charset="2"/>
              <a:buNone/>
            </a:pPr>
            <a:endParaRPr lang="sr-Latn-CS" altLang="en-US" smtClean="0"/>
          </a:p>
        </p:txBody>
      </p:sp>
      <p:sp>
        <p:nvSpPr>
          <p:cNvPr id="18434" name="Čuvar mesta za podnožje 3"/>
          <p:cNvSpPr>
            <a:spLocks noGrp="1"/>
          </p:cNvSpPr>
          <p:nvPr>
            <p:ph type="ftr" sz="quarter" idx="11"/>
          </p:nvPr>
        </p:nvSpPr>
        <p:spPr bwMode="auto">
          <a:xfrm>
            <a:off x="4211638" y="6492875"/>
            <a:ext cx="3502025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tatjana_pivac@yahoo.com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Čuvar mesta za sadržaj 2"/>
          <p:cNvSpPr>
            <a:spLocks noGrp="1"/>
          </p:cNvSpPr>
          <p:nvPr>
            <p:ph idx="1"/>
          </p:nvPr>
        </p:nvSpPr>
        <p:spPr>
          <a:xfrm>
            <a:off x="1042988" y="1341438"/>
            <a:ext cx="6777037" cy="44910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altLang="en-US" sz="2600" smtClean="0">
                <a:latin typeface="Times New Roman" pitchFamily="18" charset="0"/>
                <a:cs typeface="Times New Roman" pitchFamily="18" charset="0"/>
              </a:rPr>
              <a:t>II struktura programa događaja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sr-Latn-CS" altLang="en-US" sz="2600" smtClean="0">
                <a:latin typeface="Times New Roman" pitchFamily="18" charset="0"/>
                <a:cs typeface="Times New Roman" pitchFamily="18" charset="0"/>
              </a:rPr>
              <a:t>- Tema događaja, koliko dugo traje program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sr-Latn-CS" altLang="en-US" sz="2600" smtClean="0">
                <a:latin typeface="Times New Roman" pitchFamily="18" charset="0"/>
                <a:cs typeface="Times New Roman" pitchFamily="18" charset="0"/>
              </a:rPr>
              <a:t>-Koji glavni događaji će obeležiti godinu?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sr-Latn-CS" altLang="en-US" sz="2600" smtClean="0">
                <a:latin typeface="Times New Roman" pitchFamily="18" charset="0"/>
                <a:cs typeface="Times New Roman" pitchFamily="18" charset="0"/>
              </a:rPr>
              <a:t>-Kako grad planira da izabere projekte/događaje koji će predstavljati program za tu godinu?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600" smtClean="0">
                <a:latin typeface="Times New Roman" pitchFamily="18" charset="0"/>
                <a:cs typeface="Times New Roman" pitchFamily="18" charset="0"/>
              </a:rPr>
              <a:t>III organizacija i finansije događaja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600" smtClean="0">
                <a:latin typeface="Times New Roman" pitchFamily="18" charset="0"/>
                <a:cs typeface="Times New Roman" pitchFamily="18" charset="0"/>
              </a:rPr>
              <a:t>IV gradska infrastruktura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600" smtClean="0">
                <a:latin typeface="Times New Roman" pitchFamily="18" charset="0"/>
                <a:cs typeface="Times New Roman" pitchFamily="18" charset="0"/>
              </a:rPr>
              <a:t>V komunikaciona strategija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600" smtClean="0">
                <a:latin typeface="Times New Roman" pitchFamily="18" charset="0"/>
                <a:cs typeface="Times New Roman" pitchFamily="18" charset="0"/>
              </a:rPr>
              <a:t>VI evaluacija i monitoring događaja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600" smtClean="0">
                <a:latin typeface="Times New Roman" pitchFamily="18" charset="0"/>
                <a:cs typeface="Times New Roman" pitchFamily="18" charset="0"/>
              </a:rPr>
              <a:t>VII dodatne informacije</a:t>
            </a:r>
          </a:p>
        </p:txBody>
      </p:sp>
      <p:sp>
        <p:nvSpPr>
          <p:cNvPr id="19458" name="Čuvar mesta za podnožje 3"/>
          <p:cNvSpPr>
            <a:spLocks noGrp="1"/>
          </p:cNvSpPr>
          <p:nvPr>
            <p:ph type="ftr" sz="quarter" idx="11"/>
          </p:nvPr>
        </p:nvSpPr>
        <p:spPr bwMode="auto">
          <a:xfrm>
            <a:off x="4284663" y="6465888"/>
            <a:ext cx="3502025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tatjana_pivac@yahoo.com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Čuvar mesta za podnožje 1"/>
          <p:cNvSpPr>
            <a:spLocks noGrp="1"/>
          </p:cNvSpPr>
          <p:nvPr>
            <p:ph type="ftr" sz="quarter" idx="11"/>
          </p:nvPr>
        </p:nvSpPr>
        <p:spPr bwMode="auto">
          <a:xfrm>
            <a:off x="4356100" y="6492875"/>
            <a:ext cx="3502025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tatjana_pivac@yahoo.com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836613"/>
            <a:ext cx="8378825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4046538"/>
            <a:ext cx="626427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Čuvar mesta za podnožje 1"/>
          <p:cNvSpPr>
            <a:spLocks noGrp="1"/>
          </p:cNvSpPr>
          <p:nvPr>
            <p:ph type="ftr" sz="quarter" idx="11"/>
          </p:nvPr>
        </p:nvSpPr>
        <p:spPr bwMode="auto">
          <a:xfrm>
            <a:off x="4284663" y="6478588"/>
            <a:ext cx="3502025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tatjana_pivac@yahoo.com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05038"/>
            <a:ext cx="910907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Čuvar mesta za podnožje 1"/>
          <p:cNvSpPr>
            <a:spLocks noGrp="1"/>
          </p:cNvSpPr>
          <p:nvPr>
            <p:ph type="ftr" sz="quarter" idx="11"/>
          </p:nvPr>
        </p:nvSpPr>
        <p:spPr bwMode="auto">
          <a:xfrm>
            <a:off x="3419475" y="6523038"/>
            <a:ext cx="3502025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tatjana_pivac@yahoo.com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487488"/>
            <a:ext cx="7954962" cy="374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1345</TotalTime>
  <Words>918</Words>
  <Application>Microsoft Macintosh PowerPoint</Application>
  <PresentationFormat>On-screen Show (4:3)</PresentationFormat>
  <Paragraphs>248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Austin</vt:lpstr>
      <vt:lpstr>NOVI SAD NA PUTU  KA EVROPSKOJ PRESTONICI KULTURE  dr Tatjana Pivac i dr Sanja Božić Departman za geografiju, turizam i hotelijerstvo, Novi Sad</vt:lpstr>
      <vt:lpstr>2020</vt:lpstr>
      <vt:lpstr>Slide 3</vt:lpstr>
      <vt:lpstr>Faza aplikacije</vt:lpstr>
      <vt:lpstr>Slide 5</vt:lpstr>
      <vt:lpstr>Slide 6</vt:lpstr>
      <vt:lpstr>Slide 7</vt:lpstr>
      <vt:lpstr>Slide 8</vt:lpstr>
      <vt:lpstr>Slide 9</vt:lpstr>
      <vt:lpstr>Slide 10</vt:lpstr>
      <vt:lpstr>Slide 11</vt:lpstr>
      <vt:lpstr>Neograničeni broj tema:</vt:lpstr>
      <vt:lpstr>Šta je urađeno?</vt:lpstr>
      <vt:lpstr>Slide 14</vt:lpstr>
      <vt:lpstr>Formirane radne grupe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Značaj ostvarene titule za turizam Novog Sada</vt:lpstr>
      <vt:lpstr>Slide 28</vt:lpstr>
      <vt:lpstr>Promet turista u Novom Sadu</vt:lpstr>
      <vt:lpstr>Projekti u toku…</vt:lpstr>
      <vt:lpstr>Slide 31</vt:lpstr>
      <vt:lpstr>Projekat Nova mesta</vt:lpstr>
      <vt:lpstr>Kulturne stanice</vt:lpstr>
      <vt:lpstr>Predlog uređenja nekadašnje Svilare</vt:lpstr>
      <vt:lpstr>Kulturna stanica na Novom Naselju</vt:lpstr>
      <vt:lpstr>Slide 36</vt:lpstr>
      <vt:lpstr>Slide 37</vt:lpstr>
      <vt:lpstr>NOVI SAD NA PUTU  KA EVROPSKOJ PRESTONICI KULTURE  dr Tatjana Pivac Departman za geografiju, turizam i hotelijerstvo, Novi Sad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EVROPSKE PRESTONICE KULTURE</dc:title>
  <dc:creator>Pivac</dc:creator>
  <cp:lastModifiedBy>Sanja</cp:lastModifiedBy>
  <cp:revision>112</cp:revision>
  <dcterms:created xsi:type="dcterms:W3CDTF">2009-03-17T20:21:50Z</dcterms:created>
  <dcterms:modified xsi:type="dcterms:W3CDTF">2018-06-10T11:36:29Z</dcterms:modified>
</cp:coreProperties>
</file>