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9" r:id="rId6"/>
    <p:sldId id="271" r:id="rId7"/>
    <p:sldId id="263" r:id="rId8"/>
    <p:sldId id="259" r:id="rId9"/>
    <p:sldId id="273" r:id="rId10"/>
    <p:sldId id="272" r:id="rId11"/>
    <p:sldId id="266" r:id="rId12"/>
    <p:sldId id="267" r:id="rId13"/>
    <p:sldId id="274" r:id="rId14"/>
    <p:sldId id="26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5636" autoAdjust="0"/>
  </p:normalViewPr>
  <p:slideViewPr>
    <p:cSldViewPr>
      <p:cViewPr varScale="1">
        <p:scale>
          <a:sx n="63" d="100"/>
          <a:sy n="63" d="100"/>
        </p:scale>
        <p:origin x="87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1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18BB2-06D2-4A7F-BBC9-1070A6A4E6A0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EE6DB-9CE4-43A9-BAAA-77A560BEE2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87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80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4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43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97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4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34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8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EE6DB-9CE4-43A9-BAAA-77A560BEE26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7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2EB98A-E756-485D-B268-A764D35A544C}" type="datetimeFigureOut">
              <a:rPr lang="en-US" smtClean="0"/>
              <a:pPr/>
              <a:t>5/7/2017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3C99A4-E372-4FC7-8F3A-1FB5804850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image_image" descr="http://belgradebeerfest.com/Data/Images/BBF_2014_idejno_resenje_za_sajt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komunikacija sa posetiocima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839200" cy="5105400"/>
          </a:xfrm>
        </p:spPr>
        <p:txBody>
          <a:bodyPr>
            <a:no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x-none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Belgrade Beer Fest se zahvaljujući posetiocima</a:t>
            </a: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etablirao kao jedan od najznačajnijih segmenata turističke ponude Srbije, te kao brend koji radi na promovisanju zemlje i jačanju njenog imidža.</a:t>
            </a:r>
            <a:endParaRPr lang="sr-Latn-C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jednoj jako ležernoj atmosferi na Ušću, </a:t>
            </a:r>
            <a:r>
              <a:rPr lang="sr-Latn-C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Beogradska kulturna mreža kao producent</a:t>
            </a: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partneri festivala kroz razne aktivacije i promocije, komuniciraju sa svim ciljnim grupama festivala na jako profesionalan način, beležeći nivo njihovog zadovoljstva, interesovanja, zamerke, reakcije na inovacije i nove proizvode!</a:t>
            </a:r>
            <a:endParaRPr lang="x-none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Početna ideja </a:t>
            </a:r>
            <a:r>
              <a:rPr lang="x-none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 bila da festival u avgustovskim danima bude nezaobilazno</a:t>
            </a: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mesto Beograđana i okoline</a:t>
            </a: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danas zahvaljujući konstatnom osluškivanju želja posetilaca kako preko društvenih mreža festivala i inostranih turističkih sajmova na kojima se festival promoviše, tako i sa samog festivala</a:t>
            </a:r>
            <a:r>
              <a:rPr lang="x-none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možemo sa sigurnošću reći da je Belgrade Beer Fest regionalni događaj – NAJVEĆI DOGAĐAJ NA BALKANU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 flipV="1">
            <a:off x="8945880" y="63550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9062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Latn-RS" sz="4400" b="1" dirty="0" smtClean="0">
                <a:latin typeface="Times New Roman" pitchFamily="18" charset="0"/>
                <a:cs typeface="Times New Roman" pitchFamily="18" charset="0"/>
              </a:rPr>
              <a:t>ezbednost na festivalu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policija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447799"/>
            <a:ext cx="9144000" cy="5410201"/>
          </a:xfrm>
        </p:spPr>
      </p:pic>
      <p:sp>
        <p:nvSpPr>
          <p:cNvPr id="6" name="TextBox 5"/>
          <p:cNvSpPr txBox="1"/>
          <p:nvPr/>
        </p:nvSpPr>
        <p:spPr>
          <a:xfrm>
            <a:off x="4191000" y="4919008"/>
            <a:ext cx="495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sr-Latn-R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Pored </a:t>
            </a:r>
            <a:r>
              <a:rPr lang="sr-Latn-R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pripadnika MUP-a </a:t>
            </a:r>
            <a:r>
              <a:rPr lang="sr-Latn-R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festival obezbeđuju i  </a:t>
            </a:r>
            <a:r>
              <a:rPr lang="sr-Latn-R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članovi bezbednosne agencije Sectra </a:t>
            </a:r>
            <a:r>
              <a:rPr lang="sr-Latn-R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Consulting, koji se zajedničkim snagama bore za očuvanje javnog reda i mira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“BIRAM DA RECIKLIRAM”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reciklaza-limenki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28600" y="1371600"/>
            <a:ext cx="8430438" cy="5486400"/>
          </a:xfrm>
        </p:spPr>
      </p:pic>
      <p:sp>
        <p:nvSpPr>
          <p:cNvPr id="6" name="TextBox 5"/>
          <p:cNvSpPr txBox="1"/>
          <p:nvPr/>
        </p:nvSpPr>
        <p:spPr>
          <a:xfrm>
            <a:off x="762000" y="1752600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Latn-RS" dirty="0" smtClean="0"/>
              <a:t>Jedina </a:t>
            </a:r>
            <a:r>
              <a:rPr lang="sr-Latn-RS" dirty="0"/>
              <a:t>ambalaža koja se 100% reciklira, a da pri tom ne gubi na kvalitetu je limenka. Ball Packaging Europe Belgrade je </a:t>
            </a:r>
            <a:r>
              <a:rPr lang="sr-Latn-RS" dirty="0" smtClean="0"/>
              <a:t>od</a:t>
            </a:r>
            <a:r>
              <a:rPr lang="sr-Latn-RS" dirty="0" smtClean="0"/>
              <a:t> 2009. godine </a:t>
            </a:r>
            <a:r>
              <a:rPr lang="sr-Latn-RS" dirty="0"/>
              <a:t>partner Belgrade Beer Festa u kampanji „Biram da </a:t>
            </a:r>
            <a:r>
              <a:rPr lang="sr-Latn-RS" dirty="0" smtClean="0"/>
              <a:t>recikliram“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Sponzori festivala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ata/Images/turistickaorgsrbij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752" y="5635754"/>
            <a:ext cx="14478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http://www.pks.rs/images/logo1.png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62591"/>
            <a:ext cx="23622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787" y="4440215"/>
            <a:ext cx="951230" cy="731520"/>
          </a:xfrm>
          <a:prstGeom prst="rect">
            <a:avLst/>
          </a:prstGeom>
          <a:noFill/>
        </p:spPr>
      </p:pic>
      <p:pic>
        <p:nvPicPr>
          <p:cNvPr id="11" name="Picture 10" descr="cocacola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84" y="4676961"/>
            <a:ext cx="1047750" cy="6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Data/Images/rts_07_s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326" y="1886353"/>
            <a:ext cx="932180" cy="75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0" y="4015242"/>
            <a:ext cx="419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Медијски спонзори су Радио телевизија Србије, Данас, Блиц, Време, Накси радио, 24 сата, Лагуна, Политика и др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1298449"/>
            <a:ext cx="5638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Посебну подршку фестивалу пружају државне институције: Министарство трговине,туризма и телекомуникација, Министарство економије и регионалног развоја, Туристичка организација Србије, Министарство животне средине и просторног планирања, Одељење за праћење, координацију и управљање пројектима „Чвориште</a:t>
            </a:r>
            <a:r>
              <a:rPr lang="ru-RU" dirty="0"/>
              <a:t>“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5500929"/>
            <a:ext cx="510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Пријатељи феста су вода Јана, Златибор вода, Гала вода, омладина Јазас-а  као и многи други.</a:t>
            </a:r>
            <a:endParaRPr lang="en-US" sz="2000" dirty="0">
              <a:effectLst/>
            </a:endParaRPr>
          </a:p>
        </p:txBody>
      </p:sp>
      <p:pic>
        <p:nvPicPr>
          <p:cNvPr id="17" name="Picture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374" y="3363839"/>
            <a:ext cx="991870" cy="733425"/>
          </a:xfrm>
          <a:prstGeom prst="rect">
            <a:avLst/>
          </a:prstGeom>
          <a:noFill/>
        </p:spPr>
      </p:pic>
      <p:pic>
        <p:nvPicPr>
          <p:cNvPr id="19" name="Content Placeholder 18" descr="Data/Images/logo_dunavosiguranje_s.jpg"/>
          <p:cNvPicPr>
            <a:picLocks noGrp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35" y="1273494"/>
            <a:ext cx="127000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Data/Images/logo_naxiradio_s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3405591"/>
            <a:ext cx="95250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202" y="5674496"/>
            <a:ext cx="1190625" cy="828675"/>
          </a:xfrm>
          <a:prstGeom prst="rect">
            <a:avLst/>
          </a:prstGeom>
          <a:noFill/>
        </p:spPr>
      </p:pic>
      <p:pic>
        <p:nvPicPr>
          <p:cNvPr id="22" name="Picture 21" descr="Data/Images/logo_ocistimo_srbiju_s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209" y="5294385"/>
            <a:ext cx="8382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Data/Images/ministarstvoekonomijeiregrazvoja.jp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618" y="4404688"/>
            <a:ext cx="990600" cy="1033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http://www.beograd.rs/images/logo_cir.png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564" y="3170264"/>
            <a:ext cx="914400" cy="1270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810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88" y="0"/>
            <a:ext cx="8607552" cy="685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r-Latn-RS" sz="4000" b="1" dirty="0" smtClean="0">
                <a:latin typeface="Times New Roman" pitchFamily="18" charset="0"/>
                <a:cs typeface="Times New Roman" pitchFamily="18" charset="0"/>
              </a:rPr>
              <a:t>wot analiza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1344110"/>
              </p:ext>
            </p:extLst>
          </p:nvPr>
        </p:nvGraphicFramePr>
        <p:xfrm>
          <a:off x="228600" y="685801"/>
          <a:ext cx="8686800" cy="594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59"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chemeClr val="tx1"/>
                          </a:solidFill>
                        </a:rPr>
                        <a:t>Unutrašnje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solidFill>
                            <a:schemeClr val="tx1"/>
                          </a:solidFill>
                        </a:rPr>
                        <a:t>Spoljašnje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r>
                        <a:rPr lang="sr-Latn-RS" b="1" dirty="0" smtClean="0"/>
                        <a:t>SNAGE/PREDNOSTI</a:t>
                      </a:r>
                      <a:endParaRPr lang="en-US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/>
                        <a:t>ŠANSE/MOGUĆNOSTI</a:t>
                      </a:r>
                      <a:endParaRPr lang="en-US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privlači veliki broj posetilaca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dirty="0" smtClean="0"/>
                        <a:t>- širok</a:t>
                      </a:r>
                      <a:r>
                        <a:rPr lang="sr-Latn-RS" baseline="0" dirty="0" smtClean="0"/>
                        <a:t> izbor smeštaja za strane goste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saradnja lokalne zajednice i institucija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visok nivo bezbednosti posetilaca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dirty="0" smtClean="0"/>
                        <a:t>- dobra promocija festivala putem medija</a:t>
                      </a:r>
                      <a:endParaRPr lang="sr-Latn-R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 jačanje imidža</a:t>
                      </a:r>
                      <a:r>
                        <a:rPr lang="sr-Latn-RS" baseline="0" dirty="0" smtClean="0"/>
                        <a:t> Beograda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 vreme održavanja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 gostoljubivost građana </a:t>
                      </a:r>
                      <a:endParaRPr lang="sr-Latn-RS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sr-Latn-RS" dirty="0" smtClean="0"/>
                        <a:t> </a:t>
                      </a:r>
                      <a:r>
                        <a:rPr lang="en-US" dirty="0" err="1" smtClean="0"/>
                        <a:t>uvo</a:t>
                      </a:r>
                      <a:r>
                        <a:rPr lang="sr-Latn-RS" dirty="0" smtClean="0"/>
                        <a:t>đenje</a:t>
                      </a:r>
                      <a:r>
                        <a:rPr lang="sr-Latn-RS" baseline="0" dirty="0" smtClean="0"/>
                        <a:t> novih, zanimljivih sadržaja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saradnja sa hotelijerima i ostalim 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  segmentima turističke ponude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povećanje prihoda u turizmu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veća promocija na inostranom tržištu            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promocija festivala pomoću društvenih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dirty="0" smtClean="0"/>
                        <a:t>  mreža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dirty="0" smtClean="0"/>
                        <a:t>- veća finansijska</a:t>
                      </a:r>
                      <a:r>
                        <a:rPr lang="sr-Latn-RS" baseline="0" dirty="0" smtClean="0"/>
                        <a:t> pomoć od sponzora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r>
                        <a:rPr lang="sr-Latn-RS" b="1" dirty="0" smtClean="0"/>
                        <a:t>SLABOSTI/NEDOSTACI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/>
                        <a:t>PRETNJE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0321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 loša infrastruktura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 nedovoljna finansijska ulaganja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 </a:t>
                      </a:r>
                      <a:r>
                        <a:rPr lang="sr-Latn-RS" baseline="0" dirty="0" smtClean="0"/>
                        <a:t>nedostatak parking </a:t>
                      </a:r>
                      <a:r>
                        <a:rPr lang="sr-Latn-RS" baseline="0" dirty="0" smtClean="0"/>
                        <a:t>mesta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 neatraktivan prostor za </a:t>
                      </a:r>
                      <a:r>
                        <a:rPr lang="sr-Latn-RS" baseline="0" dirty="0" smtClean="0"/>
                        <a:t>manifestaciju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slaba povezanost sa turističkim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aseline="0" dirty="0" smtClean="0"/>
                        <a:t>  </a:t>
                      </a:r>
                      <a:r>
                        <a:rPr kumimoji="0" lang="sr-Latn-R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agencijama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R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visoke cene smeštaja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 konkurencija ostalih manifestacija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dirty="0" smtClean="0"/>
                        <a:t> mogućnost</a:t>
                      </a:r>
                      <a:r>
                        <a:rPr lang="sr-Latn-RS" baseline="0" dirty="0" smtClean="0"/>
                        <a:t> pojavljivanja </a:t>
                      </a:r>
                      <a:r>
                        <a:rPr lang="sr-Latn-RS" baseline="0" dirty="0" smtClean="0"/>
                        <a:t>novih festivala </a:t>
                      </a:r>
                      <a:r>
                        <a:rPr lang="sr-Latn-RS" baseline="0" dirty="0" smtClean="0"/>
                        <a:t>sa </a:t>
                      </a:r>
                      <a:r>
                        <a:rPr lang="sr-Latn-RS" baseline="0" dirty="0" smtClean="0"/>
                        <a:t> 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sr-Latn-RS" baseline="0" dirty="0" smtClean="0"/>
                        <a:t>  sličnom sadržinom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zagađenost okoline usled velikog broja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   posetilaca           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sr-Latn-RS" baseline="0" dirty="0" smtClean="0"/>
                        <a:t> monotonost sadržaja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baseline="0" dirty="0" smtClean="0"/>
                        <a:t>- nespremnost lokalne uprave da ulaže u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sr-Latn-RS" dirty="0" smtClean="0"/>
                        <a:t>  dalje unapređenje</a:t>
                      </a:r>
                      <a:r>
                        <a:rPr lang="sr-Latn-RS" baseline="0" dirty="0" smtClean="0"/>
                        <a:t> festivala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DobroDo</a:t>
            </a:r>
            <a:r>
              <a:rPr lang="sr-Latn-RS" sz="5400" b="1" dirty="0" smtClean="0">
                <a:latin typeface="Times New Roman" pitchFamily="18" charset="0"/>
                <a:cs typeface="Times New Roman" pitchFamily="18" charset="0"/>
              </a:rPr>
              <a:t>šli...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zabava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47800" y="1676400"/>
            <a:ext cx="5943600" cy="3955196"/>
          </a:xfrm>
        </p:spPr>
      </p:pic>
      <p:sp>
        <p:nvSpPr>
          <p:cNvPr id="6" name="TextBox 5"/>
          <p:cNvSpPr txBox="1"/>
          <p:nvPr/>
        </p:nvSpPr>
        <p:spPr>
          <a:xfrm>
            <a:off x="304800" y="57150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Piće koje slovi kao jedno od najboljih za opušteno druženje, od početka je zaštitni znak Belgrade Beer Fest-a, a u slavu ovog „soka“ posebne vrste, okupićemo se opet u avgustu kada posetice očekuje pet dana odlične atmosfere i dobrog druženja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257800" y="1600200"/>
            <a:ext cx="3581400" cy="4419600"/>
          </a:xfrm>
        </p:spPr>
        <p:txBody>
          <a:bodyPr/>
          <a:lstStyle/>
          <a:p>
            <a:pPr marL="0" lvl="1" indent="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Odr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žava se od 2003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god.</a:t>
            </a:r>
          </a:p>
          <a:p>
            <a:pPr marL="0" lvl="1" indent="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Gde? Beogradsko Ušće</a:t>
            </a:r>
          </a:p>
          <a:p>
            <a:pPr marL="0" lvl="1" indent="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Kada? Avgust svake god.</a:t>
            </a:r>
          </a:p>
          <a:p>
            <a:pPr marL="0" lvl="1" indent="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Preko 500 000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ljudi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50 bendova </a:t>
            </a:r>
          </a:p>
          <a:p>
            <a:pPr marL="0" lvl="1" indent="0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50 brendova piva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http://belgradebeerfest.com/Data/Images/BBF_2014_panorama_s.jpe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1295400"/>
            <a:ext cx="4953000" cy="50292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71600" y="0"/>
            <a:ext cx="7315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Latn-RS" sz="5400" b="1" dirty="0" smtClean="0">
                <a:latin typeface="Times New Roman" pitchFamily="18" charset="0"/>
                <a:cs typeface="Times New Roman" pitchFamily="18" charset="0"/>
              </a:rPr>
              <a:t>Beogradski festival piva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ttps://instagramimages-a.akamaihd.net/profiles/profile_408169288_75sq_137055528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635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5400" b="1" dirty="0" smtClean="0">
                <a:latin typeface="Times New Roman" pitchFamily="18" charset="0"/>
                <a:cs typeface="Times New Roman" pitchFamily="18" charset="0"/>
              </a:rPr>
              <a:t>O Festivalu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657600" y="1828800"/>
            <a:ext cx="5334000" cy="4495800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Najveći pivsko-muzički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festival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u jugoistočnoj Evropi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Preko 7,5 miliona posetilaca</a:t>
            </a:r>
          </a:p>
          <a:p>
            <a:pPr lvl="0">
              <a:buClrTx/>
              <a:buFont typeface="Arial" pitchFamily="34" charset="0"/>
              <a:buChar char="•"/>
            </a:pPr>
            <a:r>
              <a:rPr lang="sr-Latn-RS" sz="24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Više od 600 muzičkih nastupa stranih i domaćih bendova </a:t>
            </a:r>
            <a:endParaRPr lang="sr-Latn-RS" sz="2400" dirty="0" smtClean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Tx/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Trajanje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5 dana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Š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iroka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lepeza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pivskih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ukusa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Besplatan ulaz</a:t>
            </a:r>
          </a:p>
          <a:p>
            <a:pPr>
              <a:buClrTx/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7" descr="http://distilleryimage1.ak.instagram.com/5404879ce40b11e2829f22000ae9027d_7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30480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5400" b="1" dirty="0" smtClean="0">
                <a:latin typeface="Times New Roman" pitchFamily="18" charset="0"/>
                <a:cs typeface="Times New Roman" pitchFamily="18" charset="0"/>
              </a:rPr>
              <a:t>izvođači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/>
              <a:t>Rudimental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/>
              <a:t>Simple Minds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/>
              <a:t>CeeLo Green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/>
              <a:t>Van </a:t>
            </a:r>
            <a:r>
              <a:rPr lang="en-US" dirty="0" smtClean="0"/>
              <a:t>Gogh</a:t>
            </a:r>
            <a:endParaRPr lang="sr-Latn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/>
              <a:t>Parni Valjak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/>
              <a:t>S.A.R.S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err="1" smtClean="0"/>
              <a:t>Ortodox</a:t>
            </a:r>
            <a:r>
              <a:rPr lang="en-US" dirty="0" smtClean="0"/>
              <a:t> Celts</a:t>
            </a:r>
            <a:endParaRPr lang="sr-Latn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err="1" smtClean="0"/>
              <a:t>Bilja</a:t>
            </a:r>
            <a:r>
              <a:rPr lang="en-US" dirty="0" smtClean="0"/>
              <a:t> </a:t>
            </a:r>
            <a:r>
              <a:rPr lang="en-US" dirty="0" err="1" smtClean="0"/>
              <a:t>Krstić</a:t>
            </a:r>
            <a:endParaRPr lang="sr-Latn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err="1" smtClean="0"/>
              <a:t>Bajaga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Instruktori</a:t>
            </a:r>
            <a:endParaRPr lang="sr-Latn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err="1" smtClean="0"/>
              <a:t>Plavi</a:t>
            </a:r>
            <a:r>
              <a:rPr lang="en-US" dirty="0" smtClean="0"/>
              <a:t> </a:t>
            </a:r>
            <a:r>
              <a:rPr lang="en-US" dirty="0" err="1" smtClean="0"/>
              <a:t>orkestar</a:t>
            </a:r>
            <a:endParaRPr lang="sr-Latn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 smtClean="0"/>
              <a:t>Edo </a:t>
            </a:r>
            <a:r>
              <a:rPr lang="en-US" dirty="0" err="1" smtClean="0"/>
              <a:t>Maajka</a:t>
            </a:r>
            <a:endParaRPr lang="sr-Latn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/>
              <a:t>i mnogi drugi</a:t>
            </a:r>
            <a:endParaRPr lang="sr-Cyrl-RS" dirty="0" smtClean="0"/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Content Placeholder 4" descr="http://belgradebeerfest.com/Data/Images/BBF_2014_dan_01_211_s.jpg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19050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belgradebeerfest.com/Data/Images/BBF_2014_dan_02_352_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124200"/>
            <a:ext cx="2028825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4" descr="dju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800601"/>
            <a:ext cx="2057400" cy="1597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Originalna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ideja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 pravo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vreme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 defTabSz="45720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v"/>
            </a:pPr>
            <a:r>
              <a:rPr lang="sr-Latn-CS" sz="2000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Koncept:</a:t>
            </a:r>
            <a:r>
              <a:rPr lang="sr-Latn-CS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prvi festival koji je zamišljen kao </a:t>
            </a:r>
            <a:r>
              <a:rPr lang="sr-Latn-CS" sz="20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simbioza pivskog i muzičkog festivala!</a:t>
            </a:r>
          </a:p>
          <a:p>
            <a:pPr lvl="0" defTabSz="45720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v"/>
            </a:pPr>
            <a:r>
              <a:rPr lang="sr-Latn-CS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 vreme kada Beograd nije imao svoj festival piva, a Srbija nijednu masovnu i  turistički značajnu manifestaciju osim Exita, osnivači festivala su potpunom inovacijom u to vreme - mehanizmom besplatnog ulaza od početka želeli privući što veći broj posetilaca iz zemlje i okruženja i ponovo otvoriti Beograd ka svetu nakon perioda ksenofobije koja je narasla krajem XX veka usled političke situacije.</a:t>
            </a:r>
            <a:endParaRPr lang="x-none" sz="20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defTabSz="45720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v"/>
            </a:pPr>
            <a:r>
              <a:rPr lang="sr-Latn-CS" sz="1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 periodu osnivanja festivala, početkom XXI veka, u </a:t>
            </a:r>
            <a:r>
              <a:rPr lang="sr-Latn-CS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Srbiji</a:t>
            </a:r>
            <a:r>
              <a:rPr lang="sr-Latn-CS" sz="1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dolazi do </a:t>
            </a:r>
            <a:r>
              <a:rPr lang="sr-Latn-CS" sz="1800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pri</a:t>
            </a:r>
            <a:r>
              <a:rPr lang="x-none" sz="1800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vatizacije pivske indrustrije</a:t>
            </a:r>
            <a:r>
              <a:rPr lang="sr-Latn-CS" sz="1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koja se smatra jednom od najuspešnije izvedenih privatizacija u zemlji.</a:t>
            </a:r>
          </a:p>
          <a:p>
            <a:pPr lvl="0" defTabSz="45720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v"/>
            </a:pPr>
            <a:r>
              <a:rPr lang="sr-Latn-CS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Upravo ova činjenica da je strani pivski kapital “tražio” povoljno mesto za plasman i razvoj svojih brendova na tržištu Srbije pogodovala je progresivnom razvoju Beer Festa od samog početka.</a:t>
            </a:r>
            <a:r>
              <a:rPr lang="x-none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20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Izbor lokacije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52" y="1600200"/>
            <a:ext cx="8686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5400" b="1" dirty="0" smtClean="0">
                <a:latin typeface="Times New Roman" pitchFamily="18" charset="0"/>
                <a:cs typeface="Times New Roman" pitchFamily="18" charset="0"/>
              </a:rPr>
              <a:t>  Mapa lokacije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fbPhotoImage" descr="https://fbcdn-sphotos-h-a.akamaihd.net/hphotos-ak-xfp1/v/t1.0-9/s720x720/10534070_813926785305031_7097657889963216575_n.jpg?oh=f132cc55a3d4e663baaa278cff534f2c&amp;oe=55313901&amp;__gda__=1433132593_ae35fb68c7732c934aa83c5fd3732026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75438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5400" b="1" dirty="0" smtClean="0">
                <a:latin typeface="Times New Roman" pitchFamily="18" charset="0"/>
                <a:cs typeface="Times New Roman" pitchFamily="18" charset="0"/>
              </a:rPr>
              <a:t>priznanja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8610600" cy="525780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Britanski list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v-SE" dirty="0" smtClean="0">
                <a:latin typeface="Times New Roman" pitchFamily="18" charset="0"/>
                <a:cs typeface="Times New Roman" pitchFamily="18" charset="0"/>
              </a:rPr>
              <a:t>The Independent”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uvrstio je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Beer Fest u top 20 svetskih događaja koje bi trebalo posetiti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Profesor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Dennis Wilcox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 - u svojoj knjizi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 Strategija i Taktika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naveo je festival kao pozitivan primer marketinga i PR kampanje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Marketinški časopis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“Taboo”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dodelio je nagradu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Beer Fest-u za marketinški događaj godine 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Dobitnik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je nagrade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Najbolje iz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Srbije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za festivalsko izdanje iz 2014.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godine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Glasovima građana Srbije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proglašen je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za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najbolji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festival u 2015. godini i dobitnik je prestižnog priznanja Top Serbian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Brands</a:t>
            </a:r>
          </a:p>
          <a:p>
            <a:pPr marL="0" indent="0">
              <a:buClr>
                <a:schemeClr val="tx1"/>
              </a:buClr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x-none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AZVOJ </a:t>
            </a: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SARADNJE</a:t>
            </a: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 </a:t>
            </a: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PIVARAMA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sr-Latn-CS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Razvoj saradnje sa Pivarama, pored plasmana novih brendova i ambalaža na festivalu, manifestovan je različitim konceptima: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sr-Latn-CS" sz="17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Apatinska Pivara</a:t>
            </a:r>
            <a:r>
              <a:rPr lang="sr-Latn-CS" sz="17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sponzor koncerta “Simple Minds” 2011. godine, prvog velikog svetskog benda koji je nastupio na Beer Festu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sr-Latn-CS" sz="17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Carlsberg Srbija:</a:t>
            </a:r>
            <a:r>
              <a:rPr lang="sr-Latn-CS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razvoj posebnih festivalskih zona Lav (Tuborg) CAN Fun Zone i Tuborg CANsperience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sr-Latn-CS" sz="17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Heineken Srbija</a:t>
            </a:r>
            <a:r>
              <a:rPr lang="sr-Latn-CS" sz="17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razvoj kampanje “Društvo, ko vozi kući?” gde su posetioci u 2016. imali obezbeđen besplatni povratni prevoz na Beer Fest iz 3 grada Srbije: Novi Sad, Niš i Kragujevac, kao i 4 besplatne autobuske linije u Beogradu za vreme festivala. “Društvo, ko vozi kući?” proglašena najboljom akcijom u Srbiji 2016. godine.</a:t>
            </a:r>
            <a:endParaRPr lang="x-none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19600" y="1600200"/>
            <a:ext cx="2087039" cy="1828800"/>
          </a:xfrm>
          <a:prstGeom prst="rect">
            <a:avLst/>
          </a:prstGeom>
        </p:spPr>
      </p:pic>
      <p:pic>
        <p:nvPicPr>
          <p:cNvPr id="6" name="Picture 2" descr="D:\BBF\BBF 2013\BBF 2012 - MARKETING I PR IZVESTAJ\Slike koje sam koristio za izvestaj\Lav Can Fun Zone\bf2012-dan1-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05600" y="1600200"/>
            <a:ext cx="2282952" cy="1828799"/>
          </a:xfrm>
          <a:prstGeom prst="rect">
            <a:avLst/>
          </a:prstGeom>
          <a:noFill/>
        </p:spPr>
      </p:pic>
      <p:pic>
        <p:nvPicPr>
          <p:cNvPr id="7" name="Picture 5" descr="D:\BBF\BBF 2015\BBF 2014 - MARKETING I PR IZVESTAJ\Standovi i kampanje\Standovi\DSC_03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19600" y="3730751"/>
            <a:ext cx="2286001" cy="1984250"/>
          </a:xfrm>
          <a:prstGeom prst="rect">
            <a:avLst/>
          </a:prstGeom>
          <a:noFill/>
        </p:spPr>
      </p:pic>
      <p:pic>
        <p:nvPicPr>
          <p:cNvPr id="8" name="Picture 3" descr="D:\BBF\BBF 2017\04 - BBF 2016 - MARKETING I PR IZVESTAJ\CARLSBERG IZVESTAJ I PLAN SARADNJE\BBF 2016 slike Carlsberg\Tuborg Cansperience\_DSC51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3241" y="3749040"/>
            <a:ext cx="2130551" cy="19769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16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512</TotalTime>
  <Words>969</Words>
  <Application>Microsoft Office PowerPoint</Application>
  <PresentationFormat>On-screen Show (4:3)</PresentationFormat>
  <Paragraphs>107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Wingdings 2</vt:lpstr>
      <vt:lpstr>Trek</vt:lpstr>
      <vt:lpstr>PowerPoint Presentation</vt:lpstr>
      <vt:lpstr>PowerPoint Presentation</vt:lpstr>
      <vt:lpstr>O Festivalu</vt:lpstr>
      <vt:lpstr>izvođači</vt:lpstr>
      <vt:lpstr>Originalna ideja u pravo vreme</vt:lpstr>
      <vt:lpstr>Izbor lokacije</vt:lpstr>
      <vt:lpstr>  Mapa lokacije</vt:lpstr>
      <vt:lpstr>priznanja</vt:lpstr>
      <vt:lpstr>RAZVOJ SARADNJE SA PIVARAMA</vt:lpstr>
      <vt:lpstr>komunikacija sa posetiocima</vt:lpstr>
      <vt:lpstr>Bezbednost na festivalu</vt:lpstr>
      <vt:lpstr>“BIRAM DA RECIKLIRAM”</vt:lpstr>
      <vt:lpstr>Sponzori festivala</vt:lpstr>
      <vt:lpstr>Swot analiza</vt:lpstr>
      <vt:lpstr>DobroDošli...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Dejan</dc:creator>
  <cp:lastModifiedBy>Korisnik</cp:lastModifiedBy>
  <cp:revision>76</cp:revision>
  <dcterms:created xsi:type="dcterms:W3CDTF">2015-01-15T17:55:02Z</dcterms:created>
  <dcterms:modified xsi:type="dcterms:W3CDTF">2017-05-07T16:21:34Z</dcterms:modified>
</cp:coreProperties>
</file>