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051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C4AEA3D-B2BD-4FC1-8A53-2FD8BFF1B3A2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541870-338F-4E40-B4C3-D5538C1F66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33400"/>
            <a:ext cx="7175351" cy="179316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6860" cy="68503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8210" y="533400"/>
            <a:ext cx="43853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FESTIVAL LAMPIONA </a:t>
            </a:r>
            <a:endParaRPr lang="sr-Latn-RS" sz="3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SEULU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3467" y="5988606"/>
            <a:ext cx="41967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500" b="1" dirty="0" smtClean="0">
                <a:solidFill>
                  <a:schemeClr val="bg1"/>
                </a:solidFill>
              </a:rPr>
              <a:t>Profesor: dr Tatjana Pivac</a:t>
            </a:r>
          </a:p>
          <a:p>
            <a:r>
              <a:rPr lang="sr-Latn-RS" sz="2500" b="1" dirty="0" smtClean="0">
                <a:solidFill>
                  <a:schemeClr val="bg1"/>
                </a:solidFill>
              </a:rPr>
              <a:t>Asistent: Sanja Božić</a:t>
            </a:r>
            <a:endParaRPr lang="en-US" sz="25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" y="6373326"/>
            <a:ext cx="366998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Kesić Violeta 120m/16</a:t>
            </a:r>
            <a:endParaRPr lang="en-US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0291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8489" y="228600"/>
            <a:ext cx="7175351" cy="9063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7.SPONZORI FESTIVALA</a:t>
            </a:r>
            <a:endParaRPr lang="en-US" sz="4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220" y="228600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" y="1065214"/>
            <a:ext cx="4151318" cy="141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3993397"/>
            <a:ext cx="4151318" cy="132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7" y="3733800"/>
            <a:ext cx="4337363" cy="158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60388"/>
            <a:ext cx="5940114" cy="3581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530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1447801"/>
            <a:ext cx="9144000" cy="4486864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sr-Latn-RS" dirty="0" smtClean="0"/>
              <a:t>Vlada grada i turistička organizacija putem sajtova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dirty="0"/>
              <a:t>Nezavisni turističko-ugostiteljski web-sajtovi (www.everfest.com, </a:t>
            </a:r>
            <a:r>
              <a:rPr lang="sr-Latn-RS" dirty="0" smtClean="0"/>
              <a:t>www.eglobaltravelmedia.com.au,www.thesoulofseoul.net)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dirty="0" smtClean="0"/>
              <a:t>WTOF (Svetska tur. Federacija gradova)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dirty="0" smtClean="0"/>
              <a:t>Društvene mreže (stranice na FB, instagram) i blogovi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dirty="0" smtClean="0"/>
              <a:t>Televizija, radio, dnevne novine i turistički magazini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20849" y="239865"/>
            <a:ext cx="7175351" cy="9825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8.PROMOCIJA FESTIVALA</a:t>
            </a:r>
            <a:endParaRPr lang="en-US" sz="4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28600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029200"/>
            <a:ext cx="3657600" cy="1300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4206952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Logo zvaničnog sajta festivala (www.soullantern.com)</a:t>
            </a:r>
            <a:endParaRPr lang="en-US" sz="22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08219"/>
            <a:ext cx="3874966" cy="1724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363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85800" y="1222375"/>
            <a:ext cx="6172199" cy="835025"/>
          </a:xfrm>
        </p:spPr>
        <p:txBody>
          <a:bodyPr>
            <a:normAutofit lnSpcReduction="10000"/>
          </a:bodyPr>
          <a:lstStyle/>
          <a:p>
            <a:r>
              <a:rPr lang="sr-Latn-RS" dirty="0" smtClean="0"/>
              <a:t>-Ulaz se ne naplaćuje</a:t>
            </a:r>
          </a:p>
          <a:p>
            <a:r>
              <a:rPr lang="sr-Latn-RS" dirty="0" smtClean="0"/>
              <a:t>-,,Karta“ je ,lapion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52400"/>
            <a:ext cx="8915400" cy="10587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9.CENE ULAZNICA NA FESTIVALU</a:t>
            </a:r>
            <a:endParaRPr lang="en-US" sz="4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28600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2209800"/>
            <a:ext cx="7238999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599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993930"/>
            <a:ext cx="8153400" cy="1749270"/>
          </a:xfrm>
        </p:spPr>
        <p:txBody>
          <a:bodyPr>
            <a:normAutofit/>
          </a:bodyPr>
          <a:lstStyle/>
          <a:p>
            <a:r>
              <a:rPr lang="sr-Latn-RS" dirty="0" smtClean="0"/>
              <a:t>-Tradicionalni korejski smeštaj (hanok</a:t>
            </a:r>
            <a:r>
              <a:rPr lang="sr-Latn-RS" dirty="0"/>
              <a:t>) </a:t>
            </a:r>
            <a:r>
              <a:rPr lang="sr-Latn-RS" dirty="0" smtClean="0"/>
              <a:t>:</a:t>
            </a:r>
          </a:p>
          <a:p>
            <a:r>
              <a:rPr lang="sr-Latn-RS" dirty="0" smtClean="0"/>
              <a:t>   Woorizip </a:t>
            </a:r>
            <a:r>
              <a:rPr lang="sr-Latn-RS" dirty="0"/>
              <a:t>smeštaj, </a:t>
            </a:r>
            <a:endParaRPr lang="sr-Latn-RS" dirty="0" smtClean="0"/>
          </a:p>
          <a:p>
            <a:r>
              <a:rPr lang="sr-Latn-RS" dirty="0" smtClean="0"/>
              <a:t>    Doo </a:t>
            </a:r>
            <a:r>
              <a:rPr lang="sr-Latn-RS" dirty="0"/>
              <a:t>Hanok </a:t>
            </a:r>
            <a:endParaRPr lang="sr-Latn-RS" dirty="0" smtClean="0"/>
          </a:p>
          <a:p>
            <a:r>
              <a:rPr lang="sr-Latn-RS" dirty="0" smtClean="0"/>
              <a:t>    Han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325419" y="163665"/>
            <a:ext cx="8859819" cy="9825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10. SMEŠTAJ ZA VREME FESTIVALA</a:t>
            </a:r>
            <a:endParaRPr lang="en-US" sz="4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660" y="329245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164416"/>
            <a:ext cx="3886200" cy="262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060" y="3164416"/>
            <a:ext cx="3505200" cy="262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1779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"/>
            <a:ext cx="10474911" cy="1143000"/>
          </a:xfrm>
        </p:spPr>
        <p:txBody>
          <a:bodyPr/>
          <a:lstStyle/>
          <a:p>
            <a:pPr marL="0" indent="0" algn="l">
              <a:buNone/>
            </a:pPr>
            <a:r>
              <a:rPr lang="sr-Latn-RS" sz="4000" dirty="0" smtClean="0"/>
              <a:t>10.SMEŠTAJ ZA VREME FESTIVALA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187450"/>
            <a:ext cx="8686800" cy="1536065"/>
          </a:xfrm>
        </p:spPr>
        <p:txBody>
          <a:bodyPr/>
          <a:lstStyle/>
          <a:p>
            <a:pPr marL="45720" indent="0">
              <a:buNone/>
            </a:pPr>
            <a:r>
              <a:rPr lang="sr-Latn-RS" dirty="0" smtClean="0"/>
              <a:t>-L</a:t>
            </a:r>
            <a:r>
              <a:rPr lang="en-US" dirty="0" err="1" smtClean="0"/>
              <a:t>uksuzni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moderni</a:t>
            </a:r>
            <a:r>
              <a:rPr lang="en-US" dirty="0"/>
              <a:t> </a:t>
            </a:r>
            <a:r>
              <a:rPr lang="en-US" dirty="0" err="1"/>
              <a:t>hoteli</a:t>
            </a:r>
            <a:r>
              <a:rPr lang="en-US" dirty="0"/>
              <a:t>: JW Marriott, Grand InterContinental Seoul </a:t>
            </a:r>
            <a:r>
              <a:rPr lang="en-US" dirty="0" err="1"/>
              <a:t>Parnas</a:t>
            </a:r>
            <a:r>
              <a:rPr lang="en-US" dirty="0"/>
              <a:t>, Grand Hyatt Seoul, The </a:t>
            </a:r>
            <a:r>
              <a:rPr lang="en-US" dirty="0" err="1"/>
              <a:t>Shilla</a:t>
            </a:r>
            <a:r>
              <a:rPr lang="en-US" dirty="0"/>
              <a:t> Seoul </a:t>
            </a:r>
            <a:r>
              <a:rPr lang="sr-Latn-RS" dirty="0" smtClean="0"/>
              <a:t>itd.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280" y="137160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7000"/>
            <a:ext cx="3657600" cy="170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646045"/>
            <a:ext cx="3962400" cy="170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648200"/>
            <a:ext cx="396240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648200"/>
            <a:ext cx="3657600" cy="184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0060" y="2070556"/>
            <a:ext cx="80848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The Shilla Seoul - </a:t>
            </a:r>
            <a:r>
              <a:rPr lang="en-US" sz="2200" dirty="0" err="1" smtClean="0"/>
              <a:t>član</a:t>
            </a:r>
            <a:r>
              <a:rPr lang="en-US" sz="2200" dirty="0" smtClean="0"/>
              <a:t> LHW (Leading Hotels of the World)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42672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47931" y="228600"/>
            <a:ext cx="8265111" cy="1095568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10.SMEŠTAJ ZA VREME FESTIVALA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2920" y="1023655"/>
            <a:ext cx="7010400" cy="685800"/>
          </a:xfrm>
        </p:spPr>
        <p:txBody>
          <a:bodyPr/>
          <a:lstStyle/>
          <a:p>
            <a:pPr marL="45720" indent="0">
              <a:buNone/>
            </a:pPr>
            <a:r>
              <a:rPr lang="en-US" dirty="0"/>
              <a:t>Grand InterContinental Seoul </a:t>
            </a:r>
            <a:r>
              <a:rPr lang="en-US" dirty="0" err="1" smtClean="0"/>
              <a:t>Parnas</a:t>
            </a:r>
            <a:r>
              <a:rPr lang="sr-Latn-RS" dirty="0" smtClean="0"/>
              <a:t>- lanac IHG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080" y="228600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09455"/>
            <a:ext cx="3794760" cy="222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680" y="4191000"/>
            <a:ext cx="3810000" cy="2455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91000"/>
            <a:ext cx="3794760" cy="2373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540" y="1681164"/>
            <a:ext cx="3810000" cy="222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2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86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558046"/>
            <a:ext cx="8077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5000" dirty="0" smtClean="0">
                <a:solidFill>
                  <a:schemeClr val="bg1"/>
                </a:solidFill>
              </a:rPr>
              <a:t>HVALA NA PAŽNJI !!! </a:t>
            </a:r>
            <a:r>
              <a:rPr lang="sr-Latn-RS" sz="5000" dirty="0" smtClean="0">
                <a:solidFill>
                  <a:schemeClr val="bg1"/>
                </a:solidFill>
                <a:sym typeface="Wingdings" pitchFamily="2" charset="2"/>
              </a:rPr>
              <a:t></a:t>
            </a:r>
          </a:p>
          <a:p>
            <a:r>
              <a:rPr lang="sr-Latn-RS" sz="5000" dirty="0" smtClean="0">
                <a:solidFill>
                  <a:schemeClr val="bg1"/>
                </a:solidFill>
              </a:rPr>
              <a:t> </a:t>
            </a:r>
            <a:r>
              <a:rPr lang="sr-Latn-RS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1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371600" y="22860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sr-Latn-RS" sz="4000" dirty="0" smtClean="0"/>
              <a:t>1.SEUL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724" y="49530"/>
            <a:ext cx="1350276" cy="10485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038598"/>
            <a:ext cx="4322076" cy="2705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038598"/>
            <a:ext cx="4320382" cy="2705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22860" y="1098054"/>
            <a:ext cx="515165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sr-Latn-RS" sz="2200" dirty="0" smtClean="0"/>
              <a:t>Na reci Han (20 mostova</a:t>
            </a:r>
            <a:r>
              <a:rPr lang="sr-Latn-RS" dirty="0" smtClean="0"/>
              <a:t>)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sz="2200" dirty="0" smtClean="0"/>
              <a:t>Okružen brdima (u centru Hamsan</a:t>
            </a:r>
            <a:r>
              <a:rPr lang="sr-Latn-RS" dirty="0" smtClean="0"/>
              <a:t>)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sz="2200" dirty="0" smtClean="0"/>
              <a:t>Simbol privrede- ,,Čudo na reci Han“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sz="2200" dirty="0" smtClean="0"/>
              <a:t>Politički, ekonomski, kulturni i 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sz="2200" dirty="0" smtClean="0"/>
              <a:t>duštveni centar J. Koreje </a:t>
            </a:r>
          </a:p>
          <a:p>
            <a:pPr marL="342900" indent="-342900">
              <a:buFont typeface="Arial" charset="0"/>
              <a:buChar char="•"/>
            </a:pPr>
            <a:r>
              <a:rPr lang="sr-Latn-RS" sz="2200" dirty="0" smtClean="0"/>
              <a:t>25 okruga podeljeno na 522 četvrti</a:t>
            </a:r>
          </a:p>
          <a:p>
            <a:pPr marL="342900" indent="-342900">
              <a:buFont typeface="Arial" charset="0"/>
              <a:buChar char="•"/>
            </a:pPr>
            <a:endParaRPr lang="sr-Latn-R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782" y="838200"/>
            <a:ext cx="4671218" cy="315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346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88620" y="845820"/>
            <a:ext cx="4869180" cy="5631180"/>
          </a:xfrm>
        </p:spPr>
        <p:txBody>
          <a:bodyPr/>
          <a:lstStyle/>
          <a:p>
            <a:r>
              <a:rPr lang="sr-Latn-RS" dirty="0"/>
              <a:t>6</a:t>
            </a:r>
            <a:r>
              <a:rPr lang="sr-Latn-RS" dirty="0" smtClean="0"/>
              <a:t> </a:t>
            </a:r>
            <a:r>
              <a:rPr lang="sr-Latn-RS" dirty="0"/>
              <a:t>Palata (5 </a:t>
            </a:r>
            <a:r>
              <a:rPr lang="sr-Latn-RS" dirty="0" smtClean="0"/>
              <a:t>sačuvano):</a:t>
            </a:r>
          </a:p>
          <a:p>
            <a:r>
              <a:rPr lang="sr-Latn-RS" dirty="0" smtClean="0"/>
              <a:t>  *Gungunkong</a:t>
            </a:r>
          </a:p>
          <a:p>
            <a:pPr marL="342900" indent="-342900">
              <a:buFont typeface="Arial" charset="0"/>
              <a:buChar char="•"/>
            </a:pPr>
            <a:endParaRPr lang="sr-Latn-RS" dirty="0"/>
          </a:p>
          <a:p>
            <a:pPr marL="342900" indent="-342900">
              <a:buFont typeface="Arial" charset="0"/>
              <a:buChar char="•"/>
            </a:pPr>
            <a:endParaRPr lang="sr-Latn-RS" dirty="0" smtClean="0"/>
          </a:p>
          <a:p>
            <a:pPr marL="342900" indent="-342900">
              <a:buFont typeface="Arial" charset="0"/>
              <a:buChar char="•"/>
            </a:pPr>
            <a:endParaRPr lang="sr-Latn-RS" dirty="0"/>
          </a:p>
          <a:p>
            <a:pPr marL="342900" indent="-342900">
              <a:buFont typeface="Arial" charset="0"/>
              <a:buChar char="•"/>
            </a:pPr>
            <a:endParaRPr lang="sr-Latn-RS" dirty="0" smtClean="0"/>
          </a:p>
          <a:p>
            <a:pPr marL="342900" indent="-342900">
              <a:buFont typeface="Arial" charset="0"/>
              <a:buChar char="•"/>
            </a:pPr>
            <a:endParaRPr lang="sr-Latn-RS" dirty="0"/>
          </a:p>
          <a:p>
            <a:r>
              <a:rPr lang="sr-Latn-RS" dirty="0" smtClean="0"/>
              <a:t>  *Cingdiukong - 1997.UNESCO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15240" y="0"/>
            <a:ext cx="7840532" cy="1134910"/>
          </a:xfrm>
        </p:spPr>
        <p:txBody>
          <a:bodyPr/>
          <a:lstStyle/>
          <a:p>
            <a:pPr marL="182880" indent="0" algn="ctr">
              <a:buNone/>
            </a:pPr>
            <a:r>
              <a:rPr lang="sr-Latn-RS" sz="4000" dirty="0" smtClean="0"/>
              <a:t>2.TURISTIČKE ATRAKTIVNOSTI</a:t>
            </a:r>
            <a:endParaRPr lang="en-U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063" y="152401"/>
            <a:ext cx="14303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9" y="1743503"/>
            <a:ext cx="3738959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9" y="4343400"/>
            <a:ext cx="398899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03030" y="2204209"/>
            <a:ext cx="381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>
                <a:solidFill>
                  <a:schemeClr val="tx2"/>
                </a:solidFill>
              </a:rPr>
              <a:t>* Deoksugong 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699574"/>
            <a:ext cx="3803809" cy="2710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363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04799" y="990600"/>
            <a:ext cx="4648200" cy="990599"/>
          </a:xfrm>
        </p:spPr>
        <p:txBody>
          <a:bodyPr>
            <a:normAutofit/>
          </a:bodyPr>
          <a:lstStyle/>
          <a:p>
            <a:r>
              <a:rPr lang="sr-Latn-RS" dirty="0"/>
              <a:t>*</a:t>
            </a:r>
            <a:r>
              <a:rPr lang="sr-Latn-RS" dirty="0" smtClean="0"/>
              <a:t>Djogiesa -budistički </a:t>
            </a:r>
            <a:r>
              <a:rPr lang="sr-Latn-RS" dirty="0"/>
              <a:t>hram    </a:t>
            </a:r>
            <a:r>
              <a:rPr lang="sr-Latn-RS" dirty="0" smtClean="0"/>
              <a:t>     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609600" y="68580"/>
            <a:ext cx="8546951" cy="914400"/>
          </a:xfrm>
        </p:spPr>
        <p:txBody>
          <a:bodyPr/>
          <a:lstStyle/>
          <a:p>
            <a:pPr marL="182880" indent="0" algn="ctr">
              <a:buNone/>
            </a:pPr>
            <a:r>
              <a:rPr lang="sr-Latn-RS" sz="4000" dirty="0" smtClean="0"/>
              <a:t>2.TURISTIČKE ATRAKTIVNOSTI</a:t>
            </a:r>
            <a:endParaRPr 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61379"/>
            <a:ext cx="3810000" cy="23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2440" y="990600"/>
            <a:ext cx="505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200" dirty="0" smtClean="0">
                <a:solidFill>
                  <a:schemeClr val="tx2"/>
                </a:solidFill>
              </a:rPr>
              <a:t>*Dj</a:t>
            </a:r>
            <a:r>
              <a:rPr lang="en-US" sz="2200" dirty="0" err="1" smtClean="0">
                <a:solidFill>
                  <a:schemeClr val="tx2"/>
                </a:solidFill>
              </a:rPr>
              <a:t>ongmio</a:t>
            </a:r>
            <a:r>
              <a:rPr lang="sr-Latn-RS" sz="2200" dirty="0" smtClean="0">
                <a:solidFill>
                  <a:schemeClr val="tx2"/>
                </a:solidFill>
              </a:rPr>
              <a:t>-konfudžijsko svetište (1955,UNESCO)</a:t>
            </a:r>
            <a:endParaRPr lang="en-US" sz="2200" dirty="0">
              <a:solidFill>
                <a:schemeClr val="tx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1760041"/>
            <a:ext cx="3961450" cy="212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" y="4017563"/>
            <a:ext cx="8991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/>
              <a:t>*</a:t>
            </a:r>
            <a:r>
              <a:rPr lang="sr-Latn-RS" sz="2200" dirty="0" smtClean="0">
                <a:solidFill>
                  <a:schemeClr val="tx2"/>
                </a:solidFill>
              </a:rPr>
              <a:t>Tvrdjava Namansandeong - 2 000 god. stara (2014,UNESCO)</a:t>
            </a:r>
            <a:endParaRPr lang="en-US" sz="2200" dirty="0">
              <a:solidFill>
                <a:schemeClr val="tx2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1" y="4619945"/>
            <a:ext cx="3733799" cy="205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524" y="0"/>
            <a:ext cx="14319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722" y="4619945"/>
            <a:ext cx="3915413" cy="208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475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70925" cy="882119"/>
          </a:xfrm>
        </p:spPr>
        <p:txBody>
          <a:bodyPr/>
          <a:lstStyle/>
          <a:p>
            <a:r>
              <a:rPr lang="sr-Latn-RS" dirty="0" smtClean="0"/>
              <a:t>*Namsan park (park, botanički vrt, osmougaoni paviljon,muzejsko selo sa 5 hanok-a, toranj N Seul sa rotirajućim restoranom 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55575"/>
            <a:ext cx="8089751" cy="99060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2.TURISTIČKE ATRAKTIVNOSTI</a:t>
            </a:r>
            <a:endParaRPr lang="en-US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70167"/>
            <a:ext cx="143192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4089400" cy="220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4233860"/>
            <a:ext cx="8458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>
                <a:solidFill>
                  <a:schemeClr val="tx2"/>
                </a:solidFill>
              </a:rPr>
              <a:t>*Biwon ili ,,tajni vrt“-privatan park kraljevske porodice</a:t>
            </a:r>
            <a:endParaRPr lang="en-US" sz="2200" dirty="0">
              <a:solidFill>
                <a:schemeClr val="tx2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" y="4664747"/>
            <a:ext cx="3733800" cy="2072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678" y="4664747"/>
            <a:ext cx="3916046" cy="2072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91076" y="1943096"/>
            <a:ext cx="43529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>
                <a:solidFill>
                  <a:schemeClr val="tx2"/>
                </a:solidFill>
              </a:rPr>
              <a:t>*Bukansen-jedini nacionalni park</a:t>
            </a:r>
            <a:endParaRPr lang="en-US" sz="2200" dirty="0">
              <a:solidFill>
                <a:schemeClr val="tx2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2404463"/>
            <a:ext cx="3946525" cy="171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6910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44870" y="201765"/>
            <a:ext cx="7175351" cy="9063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3.ISTORIJA FESTIVALA</a:t>
            </a:r>
            <a:endParaRPr lang="en-US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28600"/>
            <a:ext cx="1427163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" y="1348800"/>
            <a:ext cx="937260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*</a:t>
            </a:r>
            <a:r>
              <a:rPr lang="sr-Latn-RS" sz="2200" dirty="0" smtClean="0">
                <a:solidFill>
                  <a:schemeClr val="tx2"/>
                </a:solidFill>
              </a:rPr>
              <a:t>2009.- trajao 5 dana sa naslovom </a:t>
            </a:r>
            <a:r>
              <a:rPr lang="pl-PL" sz="2200" dirty="0" smtClean="0">
                <a:solidFill>
                  <a:schemeClr val="tx2"/>
                </a:solidFill>
              </a:rPr>
              <a:t>,,Poseti Koreju od 2010 do 2012“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Teme: zona razmene, zona gornji tok reke, zona korejski talas, prvoklasna zona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*2010.- trajao 17 dana sa temom ,, Seul, šuma na trčaku nade“.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*2011.- glavna tema "Istorija o Seulu lampionima“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Teme: istorija Koreje, sećanje na detinjstvo, likovi za decu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*2012.- glavna tema ,,Koreni Seula, život predaka " 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Teme: zid tvrdjave Seula, život naroda Joseon, priča o predacima koji vode Joseon, otvoreni Seul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*2013.- glavna tema ,,Milenijum sna  Hanseong Baekje "-period  kraljvestva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*2014.-kombinacija tradicionalnih lampiona i modernih LED svetala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*2014. i 2015.- slične teme: svetsko kulturno nasledje Seula, umetnost svetlima, pozivnica za lokalnu samoupravu i inostranstvo</a:t>
            </a:r>
          </a:p>
          <a:p>
            <a:r>
              <a:rPr lang="pl-PL" sz="2200" dirty="0" smtClean="0">
                <a:solidFill>
                  <a:schemeClr val="tx2"/>
                </a:solidFill>
              </a:rPr>
              <a:t>2016.- glavna tema ,,Osvetljena reka Hangang kojom istorija teče“. </a:t>
            </a:r>
          </a:p>
          <a:p>
            <a:endParaRPr lang="en-US" sz="2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0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04800" y="1298575"/>
            <a:ext cx="6781800" cy="1193165"/>
          </a:xfrm>
        </p:spPr>
        <p:txBody>
          <a:bodyPr>
            <a:noAutofit/>
          </a:bodyPr>
          <a:lstStyle/>
          <a:p>
            <a:r>
              <a:rPr lang="sr-Latn-RS" dirty="0" smtClean="0"/>
              <a:t>-O</a:t>
            </a:r>
            <a:r>
              <a:rPr lang="en-US" dirty="0" err="1" smtClean="0"/>
              <a:t>rganizacioni</a:t>
            </a:r>
            <a:r>
              <a:rPr lang="en-US" dirty="0" smtClean="0"/>
              <a:t> </a:t>
            </a:r>
            <a:r>
              <a:rPr lang="en-US" dirty="0" err="1"/>
              <a:t>odbor</a:t>
            </a:r>
            <a:r>
              <a:rPr lang="en-US" dirty="0"/>
              <a:t>  </a:t>
            </a:r>
            <a:r>
              <a:rPr lang="en-US" dirty="0" err="1"/>
              <a:t>Festivala</a:t>
            </a:r>
            <a:r>
              <a:rPr lang="en-US" dirty="0"/>
              <a:t> </a:t>
            </a:r>
            <a:r>
              <a:rPr lang="en-US" dirty="0" err="1"/>
              <a:t>Lampiona</a:t>
            </a:r>
            <a:r>
              <a:rPr lang="en-US" dirty="0"/>
              <a:t> </a:t>
            </a:r>
            <a:r>
              <a:rPr lang="en-US" dirty="0" err="1" smtClean="0"/>
              <a:t>Seula</a:t>
            </a:r>
            <a:endParaRPr lang="sr-Latn-RS" dirty="0" smtClean="0"/>
          </a:p>
          <a:p>
            <a:r>
              <a:rPr lang="sr-Latn-RS" dirty="0" smtClean="0"/>
              <a:t>-Inkorporirano udruženje osnovano 2014. godine</a:t>
            </a:r>
          </a:p>
          <a:p>
            <a:r>
              <a:rPr lang="sr-Latn-RS" dirty="0" smtClean="0"/>
              <a:t>-Direktor org. odbora  Chang </a:t>
            </a:r>
            <a:r>
              <a:rPr lang="sr-Latn-RS" dirty="0"/>
              <a:t>Byeong-hak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11006" y="297180"/>
            <a:ext cx="7175351" cy="9063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4.ORGANIZATOR FESTIVALA</a:t>
            </a:r>
            <a:endParaRPr lang="en-US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357" y="304800"/>
            <a:ext cx="1427163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667000"/>
            <a:ext cx="677195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295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81000" y="873971"/>
            <a:ext cx="6170410" cy="882119"/>
          </a:xfrm>
        </p:spPr>
        <p:txBody>
          <a:bodyPr/>
          <a:lstStyle/>
          <a:p>
            <a:r>
              <a:rPr lang="sr-Latn-RS" dirty="0" smtClean="0"/>
              <a:t>-Od Cangi trga do Sapiogio mosta (1,2 km)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-228600" y="1"/>
            <a:ext cx="8894763" cy="10779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5.MESTO ODRŽAVANJA FESTIVALA</a:t>
            </a:r>
            <a:endParaRPr lang="en-US" sz="4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20" y="84135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29" y="4032252"/>
            <a:ext cx="7137491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68" y="1447800"/>
            <a:ext cx="7122251" cy="233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426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1222375"/>
            <a:ext cx="9144000" cy="4029664"/>
          </a:xfrm>
        </p:spPr>
        <p:txBody>
          <a:bodyPr>
            <a:normAutofit/>
          </a:bodyPr>
          <a:lstStyle/>
          <a:p>
            <a:r>
              <a:rPr lang="vi-VN" b="1" dirty="0">
                <a:latin typeface="Arial (Body)"/>
              </a:rPr>
              <a:t>Učešće javnosti </a:t>
            </a:r>
            <a:r>
              <a:rPr lang="sr-Latn-RS" b="1" dirty="0" smtClean="0">
                <a:latin typeface="Arial (Body)"/>
              </a:rPr>
              <a:t>(</a:t>
            </a:r>
            <a:r>
              <a:rPr lang="vi-VN" dirty="0" smtClean="0">
                <a:latin typeface="Arial (Body)"/>
              </a:rPr>
              <a:t>Postavljanje </a:t>
            </a:r>
            <a:r>
              <a:rPr lang="vi-VN" dirty="0">
                <a:latin typeface="Arial (Body)"/>
              </a:rPr>
              <a:t>lampiona </a:t>
            </a:r>
            <a:r>
              <a:rPr lang="vi-VN" dirty="0" smtClean="0">
                <a:latin typeface="Arial (Body)"/>
              </a:rPr>
              <a:t>želja</a:t>
            </a:r>
            <a:r>
              <a:rPr lang="sr-Latn-RS" dirty="0" smtClean="0">
                <a:latin typeface="Arial (Body)"/>
              </a:rPr>
              <a:t>, plutajući lampioni želja, p</a:t>
            </a:r>
            <a:r>
              <a:rPr lang="vi-VN" dirty="0" smtClean="0">
                <a:latin typeface="Arial (Body)"/>
              </a:rPr>
              <a:t>ostavljanje </a:t>
            </a:r>
            <a:r>
              <a:rPr lang="vi-VN" dirty="0">
                <a:latin typeface="Arial (Body)"/>
              </a:rPr>
              <a:t>novogodišnjih poruka </a:t>
            </a:r>
            <a:r>
              <a:rPr lang="vi-VN" dirty="0" smtClean="0">
                <a:latin typeface="Arial (Body)"/>
              </a:rPr>
              <a:t>želja</a:t>
            </a:r>
            <a:r>
              <a:rPr lang="sr-Latn-RS" dirty="0" smtClean="0">
                <a:latin typeface="Arial (Body)"/>
              </a:rPr>
              <a:t>)</a:t>
            </a:r>
          </a:p>
          <a:p>
            <a:r>
              <a:rPr lang="vi-VN" b="1" dirty="0" smtClean="0">
                <a:latin typeface="Arial (Body)"/>
              </a:rPr>
              <a:t>Štand </a:t>
            </a:r>
            <a:r>
              <a:rPr lang="vi-VN" b="1" dirty="0">
                <a:latin typeface="Arial (Body)"/>
              </a:rPr>
              <a:t>promocija / prodaja </a:t>
            </a:r>
            <a:r>
              <a:rPr lang="sr-Latn-RS" dirty="0" smtClean="0">
                <a:latin typeface="Arial (Body)"/>
              </a:rPr>
              <a:t>(pozivanje</a:t>
            </a:r>
            <a:r>
              <a:rPr lang="vi-VN" dirty="0" smtClean="0">
                <a:latin typeface="Arial (Body)"/>
              </a:rPr>
              <a:t> stran</a:t>
            </a:r>
            <a:r>
              <a:rPr lang="sr-Latn-RS" dirty="0" smtClean="0">
                <a:latin typeface="Arial (Body)"/>
              </a:rPr>
              <a:t>ih </a:t>
            </a:r>
            <a:r>
              <a:rPr lang="vi-VN" dirty="0" smtClean="0">
                <a:latin typeface="Arial (Body)"/>
              </a:rPr>
              <a:t>gradove</a:t>
            </a:r>
            <a:r>
              <a:rPr lang="sr-Latn-RS" dirty="0" smtClean="0">
                <a:latin typeface="Arial (Body)"/>
              </a:rPr>
              <a:t>, u</a:t>
            </a:r>
            <a:r>
              <a:rPr lang="vi-VN" dirty="0" smtClean="0">
                <a:latin typeface="Arial (Body)"/>
              </a:rPr>
              <a:t>češće </a:t>
            </a:r>
            <a:r>
              <a:rPr lang="vi-VN" dirty="0">
                <a:latin typeface="Arial (Body)"/>
              </a:rPr>
              <a:t>opštinske vlasti i autonomnih </a:t>
            </a:r>
            <a:r>
              <a:rPr lang="vi-VN" dirty="0" smtClean="0">
                <a:latin typeface="Arial (Body)"/>
              </a:rPr>
              <a:t>regiona </a:t>
            </a:r>
            <a:r>
              <a:rPr lang="sr-Latn-RS" dirty="0" smtClean="0">
                <a:latin typeface="Arial (Body)"/>
              </a:rPr>
              <a:t>, u</a:t>
            </a:r>
            <a:r>
              <a:rPr lang="vi-VN" dirty="0" smtClean="0">
                <a:latin typeface="Arial (Body)"/>
              </a:rPr>
              <a:t>češće korporacija</a:t>
            </a:r>
            <a:r>
              <a:rPr lang="sr-Latn-RS" dirty="0" smtClean="0">
                <a:latin typeface="Arial (Body)"/>
              </a:rPr>
              <a:t>)</a:t>
            </a:r>
            <a:endParaRPr lang="vi-VN" dirty="0">
              <a:latin typeface="Arial (Body)"/>
            </a:endParaRPr>
          </a:p>
          <a:p>
            <a:r>
              <a:rPr lang="vi-VN" b="1" dirty="0">
                <a:latin typeface="Arial (Body)"/>
              </a:rPr>
              <a:t>Štand </a:t>
            </a:r>
            <a:r>
              <a:rPr lang="vi-VN" b="1" dirty="0" smtClean="0">
                <a:latin typeface="Arial (Body)"/>
              </a:rPr>
              <a:t>iskustva</a:t>
            </a:r>
            <a:r>
              <a:rPr lang="sr-Latn-RS" b="1" dirty="0" smtClean="0">
                <a:latin typeface="Arial (Body)"/>
              </a:rPr>
              <a:t> </a:t>
            </a:r>
            <a:r>
              <a:rPr lang="sr-Latn-RS" dirty="0" smtClean="0">
                <a:latin typeface="Arial (Body)"/>
              </a:rPr>
              <a:t>(u</a:t>
            </a:r>
            <a:r>
              <a:rPr lang="vi-VN" dirty="0" smtClean="0">
                <a:latin typeface="Arial (Body)"/>
              </a:rPr>
              <a:t>ključi</a:t>
            </a:r>
            <a:r>
              <a:rPr lang="sr-Latn-RS" dirty="0" smtClean="0">
                <a:latin typeface="Arial (Body)"/>
              </a:rPr>
              <a:t>vanje</a:t>
            </a:r>
            <a:r>
              <a:rPr lang="vi-VN" dirty="0" smtClean="0">
                <a:latin typeface="Arial (Body)"/>
              </a:rPr>
              <a:t> kompanij</a:t>
            </a:r>
            <a:r>
              <a:rPr lang="sr-Latn-RS" dirty="0">
                <a:latin typeface="Arial (Body)"/>
              </a:rPr>
              <a:t>a</a:t>
            </a:r>
            <a:r>
              <a:rPr lang="sr-Latn-RS" dirty="0" smtClean="0">
                <a:latin typeface="Arial (Body)"/>
              </a:rPr>
              <a:t>)</a:t>
            </a:r>
            <a:r>
              <a:rPr lang="vi-VN" dirty="0" smtClean="0">
                <a:latin typeface="Arial (Body)"/>
              </a:rPr>
              <a:t> </a:t>
            </a:r>
            <a:endParaRPr lang="vi-VN" dirty="0">
              <a:latin typeface="Arial (Body)"/>
            </a:endParaRPr>
          </a:p>
          <a:p>
            <a:r>
              <a:rPr lang="vi-VN" b="1" dirty="0">
                <a:latin typeface="Arial (Body)"/>
              </a:rPr>
              <a:t>Tržište hrane , </a:t>
            </a:r>
            <a:r>
              <a:rPr lang="sr-Latn-RS" b="1" dirty="0" smtClean="0">
                <a:latin typeface="Arial (Body)"/>
              </a:rPr>
              <a:t>prodaja</a:t>
            </a:r>
            <a:r>
              <a:rPr lang="vi-VN" b="1" dirty="0" smtClean="0">
                <a:latin typeface="Arial (Body)"/>
              </a:rPr>
              <a:t> hrane</a:t>
            </a:r>
            <a:r>
              <a:rPr lang="sr-Latn-RS" b="1" dirty="0" smtClean="0">
                <a:latin typeface="Arial (Body)"/>
              </a:rPr>
              <a:t> </a:t>
            </a:r>
            <a:r>
              <a:rPr lang="sr-Latn-RS" dirty="0" smtClean="0">
                <a:latin typeface="Arial (Body)"/>
              </a:rPr>
              <a:t>(</a:t>
            </a:r>
            <a:r>
              <a:rPr lang="vi-VN" dirty="0" smtClean="0">
                <a:latin typeface="Arial (Body)"/>
              </a:rPr>
              <a:t>Gvanggio </a:t>
            </a:r>
            <a:r>
              <a:rPr lang="vi-VN" dirty="0">
                <a:latin typeface="Arial (Body)"/>
              </a:rPr>
              <a:t>ograda na </a:t>
            </a:r>
            <a:r>
              <a:rPr lang="vi-VN" dirty="0" smtClean="0">
                <a:latin typeface="Arial (Body)"/>
              </a:rPr>
              <a:t>vrhu</a:t>
            </a:r>
            <a:r>
              <a:rPr lang="sr-Latn-RS" dirty="0">
                <a:latin typeface="Arial (Body)"/>
              </a:rPr>
              <a:t>)</a:t>
            </a:r>
            <a:endParaRPr lang="vi-VN" dirty="0">
              <a:latin typeface="Arial (Body)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143000" y="38100"/>
            <a:ext cx="7175351" cy="906310"/>
          </a:xfrm>
        </p:spPr>
        <p:txBody>
          <a:bodyPr/>
          <a:lstStyle/>
          <a:p>
            <a:pPr marL="182880" indent="0">
              <a:buNone/>
            </a:pPr>
            <a:r>
              <a:rPr lang="sr-Latn-RS" sz="4000" dirty="0" smtClean="0"/>
              <a:t>6.PROGRAM FESTIVALA</a:t>
            </a:r>
            <a:endParaRPr lang="en-US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2192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52214"/>
            <a:ext cx="2209800" cy="165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745865"/>
            <a:ext cx="2115185" cy="1664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956" y="3745865"/>
            <a:ext cx="1871663" cy="1664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903" y="3752215"/>
            <a:ext cx="1999297" cy="16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516" y="5785662"/>
            <a:ext cx="71537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-</a:t>
            </a:r>
            <a:r>
              <a:rPr lang="sr-Latn-RS" sz="2200" dirty="0" smtClean="0">
                <a:solidFill>
                  <a:schemeClr val="tx2"/>
                </a:solidFill>
              </a:rPr>
              <a:t>postavljanje lampiona kod Gvingio mosta</a:t>
            </a:r>
            <a:endParaRPr lang="en-US" sz="2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922290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188</TotalTime>
  <Words>558</Words>
  <Application>Microsoft Office PowerPoint</Application>
  <PresentationFormat>On-screen Show (4:3)</PresentationFormat>
  <Paragraphs>77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Slipstream</vt:lpstr>
      <vt:lpstr>PowerPoint Presentation</vt:lpstr>
      <vt:lpstr>1.SEUL</vt:lpstr>
      <vt:lpstr>2.TURISTIČKE ATRAKTIVNOSTI</vt:lpstr>
      <vt:lpstr>2.TURISTIČKE ATRAKTIVNOSTI</vt:lpstr>
      <vt:lpstr>2.TURISTIČKE ATRAKTIVNOSTI</vt:lpstr>
      <vt:lpstr>3.ISTORIJA FESTIVALA</vt:lpstr>
      <vt:lpstr>4.ORGANIZATOR FESTIVALA</vt:lpstr>
      <vt:lpstr>5.MESTO ODRŽAVANJA FESTIVALA</vt:lpstr>
      <vt:lpstr>6.PROGRAM FESTIVALA</vt:lpstr>
      <vt:lpstr>7.SPONZORI FESTIVALA</vt:lpstr>
      <vt:lpstr>8.PROMOCIJA FESTIVALA</vt:lpstr>
      <vt:lpstr>9.CENE ULAZNICA NA FESTIVALU</vt:lpstr>
      <vt:lpstr>10. SMEŠTAJ ZA VREME FESTIVALA</vt:lpstr>
      <vt:lpstr>10.SMEŠTAJ ZA VREME FESTIVALA</vt:lpstr>
      <vt:lpstr>10.SMEŠTAJ ZA VREME FESTIVALA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violeta</dc:creator>
  <cp:lastModifiedBy>violeta</cp:lastModifiedBy>
  <cp:revision>19</cp:revision>
  <dcterms:created xsi:type="dcterms:W3CDTF">2017-05-09T17:24:14Z</dcterms:created>
  <dcterms:modified xsi:type="dcterms:W3CDTF">2017-05-09T20:32:52Z</dcterms:modified>
</cp:coreProperties>
</file>