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297" r:id="rId3"/>
    <p:sldId id="287" r:id="rId4"/>
    <p:sldId id="261" r:id="rId5"/>
    <p:sldId id="300" r:id="rId6"/>
    <p:sldId id="294" r:id="rId7"/>
    <p:sldId id="299" r:id="rId8"/>
    <p:sldId id="293" r:id="rId9"/>
    <p:sldId id="268" r:id="rId10"/>
    <p:sldId id="298" r:id="rId11"/>
    <p:sldId id="265" r:id="rId12"/>
    <p:sldId id="289" r:id="rId13"/>
    <p:sldId id="288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C4F4"/>
    <a:srgbClr val="FF4B4B"/>
    <a:srgbClr val="F1974D"/>
    <a:srgbClr val="00FF00"/>
    <a:srgbClr val="0099FF"/>
    <a:srgbClr val="0033CC"/>
    <a:srgbClr val="FF00FF"/>
    <a:srgbClr val="FF993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>
      <p:cViewPr>
        <p:scale>
          <a:sx n="81" d="100"/>
          <a:sy n="81" d="100"/>
        </p:scale>
        <p:origin x="-109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6F03F2A-4659-4425-8952-7FC4A9424E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747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AFC29-6E4F-4C88-B11F-D82EFD291774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246BF-2690-4EFD-A34A-956BEE43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69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"/>
            <a:ext cx="7010400" cy="9175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6400800" cy="533400"/>
          </a:xfrm>
        </p:spPr>
        <p:txBody>
          <a:bodyPr/>
          <a:lstStyle>
            <a:lvl1pPr marL="0" indent="0"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477000"/>
            <a:ext cx="2133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477000"/>
            <a:ext cx="2895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77000" y="6477000"/>
            <a:ext cx="2133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B94B7A-4986-4FF7-841A-2D81F47C80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1576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2C64-F6F0-438C-8EE6-B02CDB08DA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21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34050" y="76200"/>
            <a:ext cx="18097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76200"/>
            <a:ext cx="52768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5E604-F823-40C1-BED6-CE95568184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334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149FE-D6EA-4880-B162-BF1EF21F53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155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BF304-D561-45F0-8D72-CE4C530F0B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71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3543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1524000"/>
            <a:ext cx="3543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5F734-84C5-43EF-9167-B3412F074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12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9EEC2-5172-44AE-A315-F22333B395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89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66C6-6FC3-4FE8-8556-F9C1DDE14D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61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4DF31-DC66-44B0-9B49-41F56913BE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241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4D98-2F03-466B-A891-69AB5EB12F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54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2344A-1517-4052-846D-1ABBC5CBA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41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239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7239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2743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00800"/>
            <a:ext cx="2895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533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1CBA6D-81E3-4C0E-8CF0-3DE846616D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000000"/>
          </a:solidFill>
          <a:latin typeface="+mn-lt"/>
          <a:ea typeface="+mn-ea"/>
          <a:cs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000000"/>
          </a:solidFill>
          <a:latin typeface="+mn-lt"/>
          <a:ea typeface="+mn-ea"/>
          <a:cs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000000"/>
          </a:solidFill>
          <a:latin typeface="+mn-lt"/>
          <a:ea typeface="+mn-ea"/>
          <a:cs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000000"/>
          </a:solidFill>
          <a:latin typeface="+mn-lt"/>
          <a:ea typeface="+mn-ea"/>
          <a:cs typeface="+mn-e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package" Target="../embeddings/Microsoft_Word_Document1.docx"/><Relationship Id="rId7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Word_Document2.docx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0.pn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34949" y="4800600"/>
            <a:ext cx="7070851" cy="175432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VELIKA GOSPOJINA</a:t>
            </a:r>
            <a:r>
              <a:rPr lang="sr-Latn-C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 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NOVI BE</a:t>
            </a:r>
            <a:r>
              <a:rPr lang="sr-Latn-C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ČEJ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03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471" y="162580"/>
            <a:ext cx="2458729" cy="52322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VOLONTERI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topsrbija.com/images/5(339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2400"/>
            <a:ext cx="6131169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Image result for VOLONTERI VELIKE GOSPOJ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639" y="3097176"/>
            <a:ext cx="6573530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VOLONTERI VELIKE GOSPOJ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68" y="1184031"/>
            <a:ext cx="399722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11723" y="923834"/>
            <a:ext cx="3677929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40 volontera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Smeštaj u kampu pored Tise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Rad 4 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Uslov- 16 godina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022" y="3768969"/>
            <a:ext cx="4211332" cy="33239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sr-Latn-R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OBAVEZE VOLONTERA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Pomažu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oko prikupljanja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smeća</a:t>
            </a:r>
            <a:endParaRPr lang="sr-Latn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Izvršavaju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redarske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poslove</a:t>
            </a:r>
            <a:endParaRPr lang="sr-Latn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Pružaju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informacije (info punkt)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posetiocima</a:t>
            </a:r>
            <a:endParaRPr lang="sr-Latn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Usmeravaju posetioce</a:t>
            </a:r>
            <a:endParaRPr lang="sr-Latn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Budu domaćini</a:t>
            </a:r>
            <a:endParaRPr lang="sr-Latn-R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Učestvuju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u manifestacionim aktivnostima (Etno bazar, Dečiji dani, kuvanje riblje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čorbe</a:t>
            </a:r>
            <a:r>
              <a:rPr lang="sr-Latn-RS" sz="1600" b="1" dirty="0" smtClean="0">
                <a:latin typeface="Times New Roman" pitchFamily="18" charset="0"/>
                <a:cs typeface="Times New Roman" pitchFamily="18" charset="0"/>
              </a:rPr>
              <a:t>..)</a:t>
            </a:r>
            <a:endParaRPr lang="sr-Latn-RS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Pomažu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u kampu (priprema obroka i čuvanje kampa u toku radnog vremena)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859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" y="37787"/>
            <a:ext cx="9144000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4706" y="194908"/>
            <a:ext cx="8153400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Latn-C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EVALUACIJA FESTIVALA – SWOT ANALIZA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19954" y="905239"/>
            <a:ext cx="3948448" cy="2884867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6112" y="883801"/>
            <a:ext cx="3872246" cy="2884867"/>
          </a:xfrm>
          <a:prstGeom prst="roundRect">
            <a:avLst/>
          </a:prstGeom>
          <a:solidFill>
            <a:srgbClr val="F1974D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5424" y="3880288"/>
            <a:ext cx="3976355" cy="2884867"/>
          </a:xfrm>
          <a:prstGeom prst="roundRect">
            <a:avLst/>
          </a:prstGeom>
          <a:solidFill>
            <a:srgbClr val="FF4B4B"/>
          </a:solidFill>
          <a:ln w="1270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52491" y="3880288"/>
            <a:ext cx="3886200" cy="2884867"/>
          </a:xfrm>
          <a:prstGeom prst="roundRect">
            <a:avLst/>
          </a:prstGeom>
          <a:solidFill>
            <a:srgbClr val="5AC4F4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0743" y="1676676"/>
            <a:ext cx="3448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Jedinstvena po sadržini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Veliki broj posetilaca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Tradicija 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postojanja</a:t>
            </a:r>
            <a:endParaRPr lang="sr-Latn-C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Promocija turizma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Vreme održavanja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Poboljšanje ekonomskog stanja stanovništva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73458" y="1706473"/>
            <a:ext cx="3404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Saobraćajni kolaps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Uništavanje prirodnih i antropogenih vrednosti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Neiskorišćenost smeštajnih kapaciteta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Nedostatak suvenira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386" y="4594520"/>
            <a:ext cx="37230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1.Informativni punkt</a:t>
            </a:r>
          </a:p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Monografija i filmovi o regiji</a:t>
            </a:r>
          </a:p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Dopunski sadržaji (posete,ture)</a:t>
            </a:r>
          </a:p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Uključivanje stanovništva u organizovanje manifestacije</a:t>
            </a:r>
          </a:p>
          <a:p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Izrada suvenira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88674" y="4662746"/>
            <a:ext cx="3650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Mogućnost narušavanja žaštićenih prirodnih prostora</a:t>
            </a:r>
          </a:p>
          <a:p>
            <a:pPr marL="342900" indent="-342900">
              <a:buAutoNum type="arabicPeriod"/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Monotonost 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sadržaja, da se stalni posetioci ne zasite njome</a:t>
            </a:r>
          </a:p>
          <a:p>
            <a:pPr marL="342900" indent="-342900">
              <a:buAutoNum type="arabicPeriod"/>
            </a:pP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Konkurencija ostalih manifestacija kao i mogućnost pojavljivanja novih</a:t>
            </a:r>
          </a:p>
          <a:p>
            <a:pPr marL="342900" indent="-342900">
              <a:buAutoNum type="arabicPeriod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692" y="883801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rgbClr val="C00000"/>
                </a:solidFill>
              </a:rPr>
              <a:t>S</a:t>
            </a:r>
            <a:endParaRPr lang="en-US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62889" y="875249"/>
            <a:ext cx="838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W</a:t>
            </a:r>
            <a:endParaRPr lang="en-US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63470" y="3809270"/>
            <a:ext cx="607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rgbClr val="C00000"/>
                </a:solidFill>
              </a:rPr>
              <a:t>T</a:t>
            </a:r>
            <a:endParaRPr lang="en-US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32540" y="3818513"/>
            <a:ext cx="723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C00000"/>
                </a:solidFill>
              </a:rPr>
              <a:t>O</a:t>
            </a:r>
            <a:endParaRPr lang="en-US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61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764" y="685798"/>
            <a:ext cx="3198235" cy="1990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73" y="685799"/>
            <a:ext cx="2824803" cy="1990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905035"/>
            <a:ext cx="4419599" cy="21990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798"/>
            <a:ext cx="2805984" cy="19904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11"/>
          <p:cNvSpPr/>
          <p:nvPr/>
        </p:nvSpPr>
        <p:spPr>
          <a:xfrm>
            <a:off x="166352" y="2782669"/>
            <a:ext cx="2805448" cy="92333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Festival violine </a:t>
            </a:r>
            <a:r>
              <a:rPr lang="sr-Latn-C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„MORAVAČKO ĆEMANE“</a:t>
            </a:r>
            <a:r>
              <a:rPr lang="sr-Latn-C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Ljig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86400" y="6142257"/>
            <a:ext cx="3124200" cy="646331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MEĐUNARODNI SAJAM ŠLJIVA</a:t>
            </a: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Osečina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44155" y="2676222"/>
            <a:ext cx="3082329" cy="92333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Međunarodni festival folklora </a:t>
            </a:r>
            <a:r>
              <a:rPr lang="sr-Latn-C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„ZLATNA JESEN GUDURICA“ </a:t>
            </a: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Vršac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035"/>
            <a:ext cx="4572000" cy="21990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3064378" y="2814721"/>
            <a:ext cx="2622991" cy="646331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„RESAVA RURAL“</a:t>
            </a: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Despotovac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66700" y="6152520"/>
            <a:ext cx="4038600" cy="646331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Međunarodna filozofska škola </a:t>
            </a:r>
            <a:r>
              <a:rPr lang="sr-Latn-C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„FELIX ROMULIANA“ </a:t>
            </a:r>
            <a:r>
              <a:rPr lang="sr-Latn-C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Zaječar</a:t>
            </a:r>
          </a:p>
        </p:txBody>
      </p:sp>
    </p:spTree>
    <p:extLst>
      <p:ext uri="{BB962C8B-B14F-4D97-AF65-F5344CB8AC3E}">
        <p14:creationId xmlns:p14="http://schemas.microsoft.com/office/powerpoint/2010/main" val="40780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69" y="0"/>
            <a:ext cx="8840431" cy="68912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8088" y="2514600"/>
            <a:ext cx="8131392" cy="1107996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Latn-C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HVALA NA PAŽNJI !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3784" y="5105400"/>
            <a:ext cx="3782905" cy="40011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KOVAČEVIĆ ZORANA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070" y="4055983"/>
            <a:ext cx="2081213" cy="208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2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" y="1219200"/>
            <a:ext cx="9132277" cy="522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6538" y="84978"/>
            <a:ext cx="4724400" cy="646331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NOVOM BEČEJU</a:t>
            </a:r>
            <a:endPara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06108" y="84978"/>
            <a:ext cx="4243754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sr-Latn-RS" b="1" dirty="0" smtClean="0">
              <a:solidFill>
                <a:srgbClr val="C00000"/>
              </a:solidFill>
            </a:endParaRPr>
          </a:p>
          <a:p>
            <a:r>
              <a:rPr lang="sr-Latn-RS" b="1" dirty="0" smtClean="0">
                <a:solidFill>
                  <a:srgbClr val="C00000"/>
                </a:solidFill>
              </a:rPr>
              <a:t>Opština u srednjebanatskom okrugu</a:t>
            </a:r>
          </a:p>
          <a:p>
            <a:endParaRPr lang="sr-Latn-RS" b="1" dirty="0" smtClean="0">
              <a:solidFill>
                <a:srgbClr val="C00000"/>
              </a:solidFill>
            </a:endParaRPr>
          </a:p>
          <a:p>
            <a:r>
              <a:rPr lang="sr-Latn-RS" b="1" dirty="0" smtClean="0">
                <a:solidFill>
                  <a:srgbClr val="C00000"/>
                </a:solidFill>
              </a:rPr>
              <a:t>Cine je pored Novog Bečeja jos 3 mesta: Novo Miloševo, Kumane, Bočar</a:t>
            </a:r>
          </a:p>
          <a:p>
            <a:endParaRPr lang="sr-Latn-RS" b="1" dirty="0">
              <a:solidFill>
                <a:srgbClr val="C00000"/>
              </a:solidFill>
            </a:endParaRPr>
          </a:p>
          <a:p>
            <a:r>
              <a:rPr lang="sr-Latn-RS" b="1" dirty="0" smtClean="0">
                <a:solidFill>
                  <a:srgbClr val="C00000"/>
                </a:solidFill>
              </a:rPr>
              <a:t>Nalazi se na obali reke Tise</a:t>
            </a:r>
          </a:p>
          <a:p>
            <a:endParaRPr lang="sr-Latn-RS" b="1" dirty="0" smtClean="0">
              <a:solidFill>
                <a:srgbClr val="C00000"/>
              </a:solidFill>
            </a:endParaRPr>
          </a:p>
          <a:p>
            <a:r>
              <a:rPr lang="sr-Latn-RS" b="1" dirty="0" smtClean="0">
                <a:solidFill>
                  <a:srgbClr val="C00000"/>
                </a:solidFill>
              </a:rPr>
              <a:t>P-</a:t>
            </a:r>
            <a:r>
              <a:rPr lang="en-US" b="1" dirty="0" smtClean="0">
                <a:solidFill>
                  <a:srgbClr val="C00000"/>
                </a:solidFill>
              </a:rPr>
              <a:t>609 km</a:t>
            </a:r>
            <a:r>
              <a:rPr lang="en-US" b="1" baseline="30000" dirty="0" smtClean="0">
                <a:solidFill>
                  <a:srgbClr val="C00000"/>
                </a:solidFill>
              </a:rPr>
              <a:t>2</a:t>
            </a:r>
            <a:endParaRPr lang="sr-Latn-RS" b="1" baseline="30000" dirty="0" smtClean="0">
              <a:solidFill>
                <a:srgbClr val="C00000"/>
              </a:solidFill>
            </a:endParaRPr>
          </a:p>
          <a:p>
            <a:endParaRPr lang="sr-Latn-R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25.918 stanovnika</a:t>
            </a:r>
            <a:endParaRPr lang="sr-Latn-RS" b="1" dirty="0" smtClean="0">
              <a:solidFill>
                <a:srgbClr val="C00000"/>
              </a:solidFill>
            </a:endParaRPr>
          </a:p>
          <a:p>
            <a:endParaRPr lang="sr-Latn-R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Udaljenost </a:t>
            </a:r>
            <a:r>
              <a:rPr lang="en-US" b="1" dirty="0">
                <a:solidFill>
                  <a:srgbClr val="C00000"/>
                </a:solidFill>
              </a:rPr>
              <a:t>do većih gradova u okolini </a:t>
            </a:r>
            <a:r>
              <a:rPr lang="en-US" b="1" dirty="0" smtClean="0">
                <a:solidFill>
                  <a:srgbClr val="C00000"/>
                </a:solidFill>
              </a:rPr>
              <a:t>je</a:t>
            </a:r>
            <a:r>
              <a:rPr lang="sr-Latn-RS" b="1" dirty="0" smtClean="0">
                <a:solidFill>
                  <a:srgbClr val="C00000"/>
                </a:solidFill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Novi </a:t>
            </a:r>
            <a:r>
              <a:rPr lang="en-US" b="1" dirty="0">
                <a:solidFill>
                  <a:srgbClr val="C00000"/>
                </a:solidFill>
              </a:rPr>
              <a:t>Sad – 58 </a:t>
            </a:r>
            <a:r>
              <a:rPr lang="en-US" b="1" dirty="0" smtClean="0">
                <a:solidFill>
                  <a:srgbClr val="C00000"/>
                </a:solidFill>
              </a:rPr>
              <a:t>km</a:t>
            </a:r>
            <a:endParaRPr lang="sr-Latn-RS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Subotica </a:t>
            </a:r>
            <a:r>
              <a:rPr lang="en-US" b="1" dirty="0">
                <a:solidFill>
                  <a:srgbClr val="C00000"/>
                </a:solidFill>
              </a:rPr>
              <a:t>– 94 </a:t>
            </a:r>
            <a:r>
              <a:rPr lang="en-US" b="1" dirty="0" smtClean="0">
                <a:solidFill>
                  <a:srgbClr val="C00000"/>
                </a:solidFill>
              </a:rPr>
              <a:t>km</a:t>
            </a:r>
            <a:endParaRPr lang="sr-Latn-RS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Beograd </a:t>
            </a:r>
            <a:r>
              <a:rPr lang="en-US" b="1" dirty="0">
                <a:solidFill>
                  <a:srgbClr val="C00000"/>
                </a:solidFill>
              </a:rPr>
              <a:t>– 110 </a:t>
            </a:r>
            <a:r>
              <a:rPr lang="en-US" b="1" dirty="0" smtClean="0">
                <a:solidFill>
                  <a:srgbClr val="C00000"/>
                </a:solidFill>
              </a:rPr>
              <a:t>km</a:t>
            </a:r>
            <a:endParaRPr lang="sr-Latn-RS" b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Niš </a:t>
            </a:r>
            <a:r>
              <a:rPr lang="en-US" b="1" dirty="0">
                <a:solidFill>
                  <a:srgbClr val="C00000"/>
                </a:solidFill>
              </a:rPr>
              <a:t>– 377 km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7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" y="8586"/>
            <a:ext cx="9159745" cy="684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2400" y="84978"/>
            <a:ext cx="6781800" cy="646331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VELIKO GOSPOJINSKI DANI</a:t>
            </a:r>
            <a:endPara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3543300" y="2792569"/>
            <a:ext cx="5410200" cy="4038600"/>
          </a:xfrm>
          <a:prstGeom prst="horizontalScroll">
            <a:avLst/>
          </a:prstGeom>
          <a:solidFill>
            <a:schemeClr val="accent3">
              <a:lumMod val="9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14800" y="3363337"/>
            <a:ext cx="4648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Održava se od 1994. god u Novom Bečeju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Gradska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slava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 dana zabave na obali Tise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Glavni dogadjaj – Smotra paradnih zaprega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2006. zaštiti znak Velikogospojinskih dana je konji sa slike Janoša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Mesaroša</a:t>
            </a:r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Organizatori</a:t>
            </a:r>
            <a:r>
              <a:rPr lang="sr-Latn-C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Opština Novi Bečej</a:t>
            </a:r>
          </a:p>
          <a:p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Turistička organizacija opštine Novi Bečej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2" y="3886200"/>
            <a:ext cx="3307080" cy="2647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8448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7699375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73"/>
            <a:ext cx="9144000" cy="6976099"/>
          </a:xfrm>
          <a:prstGeom prst="rect">
            <a:avLst/>
          </a:prstGeom>
        </p:spPr>
      </p:pic>
      <p:sp>
        <p:nvSpPr>
          <p:cNvPr id="10" name="Horizontal Scroll 9"/>
          <p:cNvSpPr/>
          <p:nvPr/>
        </p:nvSpPr>
        <p:spPr>
          <a:xfrm>
            <a:off x="457200" y="670271"/>
            <a:ext cx="3581400" cy="2971800"/>
          </a:xfrm>
          <a:prstGeom prst="horizontalScroll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4808" y="1132094"/>
            <a:ext cx="28255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Plato za oko 40 000 ljudi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Kulture</a:t>
            </a:r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Biblioteka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Sportska hala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Letnja pozornica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39439"/>
            <a:ext cx="1943030" cy="461665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sz="2400" b="1" u="sng" dirty="0">
                <a:solidFill>
                  <a:srgbClr val="C00000"/>
                </a:solidFill>
              </a:rPr>
              <a:t>LOKACIJE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4174811"/>
            <a:ext cx="3581401" cy="461665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2400" b="1" u="sng" dirty="0" smtClean="0">
                <a:solidFill>
                  <a:srgbClr val="C00000"/>
                </a:solidFill>
              </a:rPr>
              <a:t>DATUM ODRŽAVANJA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13" name="Horizontal Scroll 12"/>
          <p:cNvSpPr/>
          <p:nvPr/>
        </p:nvSpPr>
        <p:spPr>
          <a:xfrm>
            <a:off x="5715000" y="4636476"/>
            <a:ext cx="3048000" cy="1611924"/>
          </a:xfrm>
          <a:prstGeom prst="horizontalScroll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sr-Latn-RS" b="1" dirty="0" smtClean="0">
                <a:solidFill>
                  <a:srgbClr val="C00000"/>
                </a:solidFill>
              </a:rPr>
              <a:t>Krajem avgusta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b="1" dirty="0" smtClean="0">
                <a:solidFill>
                  <a:srgbClr val="C00000"/>
                </a:solidFill>
              </a:rPr>
              <a:t>Prošle godine od 26. do 28. avgusta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6154" y="208606"/>
            <a:ext cx="2919046" cy="461665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2400" b="1" u="sng" dirty="0" smtClean="0">
                <a:solidFill>
                  <a:srgbClr val="C00000"/>
                </a:solidFill>
              </a:rPr>
              <a:t>ORGANIZATORI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7346" y="4800600"/>
            <a:ext cx="5257800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sr-Latn-C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Opština Novi Bečej</a:t>
            </a:r>
          </a:p>
          <a:p>
            <a:pPr algn="ctr"/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Turistička organizacija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Novi Bečej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Image result for turisti&amp;ccaron;ka organizacija novi becej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12984"/>
            <a:ext cx="5257800" cy="3487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3352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3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5" y="0"/>
            <a:ext cx="7802064" cy="670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76200"/>
            <a:ext cx="2079415" cy="52322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sr-Latn-C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066" y="1000155"/>
            <a:ext cx="2779854" cy="1556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Horizontal Scroll 8"/>
          <p:cNvSpPr/>
          <p:nvPr/>
        </p:nvSpPr>
        <p:spPr>
          <a:xfrm>
            <a:off x="228600" y="996761"/>
            <a:ext cx="4343400" cy="1388250"/>
          </a:xfrm>
          <a:prstGeom prst="horizontalScroll">
            <a:avLst/>
          </a:prstGeom>
          <a:solidFill>
            <a:schemeClr val="accent3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2491" y="1132183"/>
            <a:ext cx="40809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Raspored programa</a:t>
            </a:r>
            <a:endParaRPr lang="sr-Latn-C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Unapred je određeno koliko će vremena svaki izvođač imati na raspolaganju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62250"/>
            <a:ext cx="70104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9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970174"/>
              </p:ext>
            </p:extLst>
          </p:nvPr>
        </p:nvGraphicFramePr>
        <p:xfrm>
          <a:off x="76199" y="0"/>
          <a:ext cx="8261249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3" imgW="6097016" imgH="1968779" progId="Word.Document.12">
                  <p:embed/>
                </p:oleObj>
              </mc:Choice>
              <mc:Fallback>
                <p:oleObj name="Document" r:id="rId3" imgW="6097016" imgH="19687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199" y="0"/>
                        <a:ext cx="8261249" cy="266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271127"/>
              </p:ext>
            </p:extLst>
          </p:nvPr>
        </p:nvGraphicFramePr>
        <p:xfrm>
          <a:off x="533400" y="2438400"/>
          <a:ext cx="6932563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Document" r:id="rId5" imgW="6097016" imgH="2147955" progId="Word.Document.12">
                  <p:embed/>
                </p:oleObj>
              </mc:Choice>
              <mc:Fallback>
                <p:oleObj name="Document" r:id="rId5" imgW="6097016" imgH="214795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00" y="2438400"/>
                        <a:ext cx="6932563" cy="243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319367"/>
              </p:ext>
            </p:extLst>
          </p:nvPr>
        </p:nvGraphicFramePr>
        <p:xfrm>
          <a:off x="1066800" y="4724400"/>
          <a:ext cx="7814240" cy="2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Document" r:id="rId7" imgW="6097016" imgH="1793207" progId="Word.Document.12">
                  <p:embed/>
                </p:oleObj>
              </mc:Choice>
              <mc:Fallback>
                <p:oleObj name="Document" r:id="rId7" imgW="6097016" imgH="17932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66800" y="4724400"/>
                        <a:ext cx="7814240" cy="2298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4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2" y="-1"/>
            <a:ext cx="9106437" cy="6858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715" y="108895"/>
            <a:ext cx="5285614" cy="52322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PROMOVISANJE </a:t>
            </a:r>
            <a:r>
              <a:rPr lang="sr-Latn-C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FESTIVALA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27" y="632115"/>
            <a:ext cx="3303943" cy="27457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236" y="3258506"/>
            <a:ext cx="1428750" cy="1428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95801"/>
            <a:ext cx="4571999" cy="22867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Rectangle 8"/>
          <p:cNvSpPr/>
          <p:nvPr/>
        </p:nvSpPr>
        <p:spPr>
          <a:xfrm>
            <a:off x="413229" y="771438"/>
            <a:ext cx="4142670" cy="4247317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Promotivna kampanja – april</a:t>
            </a:r>
          </a:p>
          <a:p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Sredstva </a:t>
            </a: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koja se koriste za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promociju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Bilbordi i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plakati</a:t>
            </a:r>
            <a:endParaRPr lang="en-U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Turisti</a:t>
            </a:r>
            <a:r>
              <a:rPr lang="sr-Latn-R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čka organizacija Novog Bečeja</a:t>
            </a:r>
            <a:endParaRPr lang="sr-Latn-C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aktivnosti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sajt, facebook </a:t>
            </a:r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Leci</a:t>
            </a:r>
          </a:p>
          <a:p>
            <a:pPr marL="342900" indent="-342900">
              <a:buFont typeface="+mj-lt"/>
              <a:buAutoNum type="arabicPeriod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Televizijski i radio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spotovi- RTS, radio televizije Vojvodina</a:t>
            </a:r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Promotivni cd-ovi</a:t>
            </a:r>
          </a:p>
          <a:p>
            <a:pPr marL="342900" indent="-342900">
              <a:buFont typeface="+mj-lt"/>
              <a:buAutoNum type="arabicPeriod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Štampani mediji – novine, časopisi</a:t>
            </a:r>
          </a:p>
          <a:p>
            <a:pPr marL="342900" indent="-342900">
              <a:buFont typeface="+mj-lt"/>
              <a:buAutoNum type="arabicPeriod"/>
            </a:pP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Brošur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2" y="4495800"/>
            <a:ext cx="4353757" cy="22867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947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9375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73" y="3996008"/>
            <a:ext cx="1719843" cy="16713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30" y="861836"/>
            <a:ext cx="2145397" cy="21453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9" y="1297381"/>
            <a:ext cx="1738735" cy="15650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18" y="3924985"/>
            <a:ext cx="1609285" cy="17424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4471" y="304800"/>
            <a:ext cx="2059703" cy="52322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SPONZORI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805" y="3950743"/>
            <a:ext cx="2190750" cy="169075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497" y="3066631"/>
            <a:ext cx="2569278" cy="40011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Latn-C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opština </a:t>
            </a:r>
            <a:r>
              <a:rPr lang="sr-Latn-C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Novi Bečej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98680" y="5718893"/>
            <a:ext cx="2667000" cy="92333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Regionalni centar za društveno-ekonosmki razvoj Banata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86775" y="3105368"/>
            <a:ext cx="1907573" cy="369332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Vojvodina Spa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625" y="1100805"/>
            <a:ext cx="1507939" cy="150793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836644" y="2653847"/>
            <a:ext cx="2667000" cy="1200329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Ministarstva poljoprivrede ekonomije i regionalnog razvoja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47493" y="5739142"/>
            <a:ext cx="1892206" cy="923330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Turistička organizacija Vojvodine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6614" y="5600643"/>
            <a:ext cx="2606586" cy="1200329"/>
          </a:xfrm>
          <a:prstGeom prst="rect">
            <a:avLst/>
          </a:prstGeom>
          <a:solidFill>
            <a:schemeClr val="accent3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Pokrajinski </a:t>
            </a:r>
            <a:r>
              <a:rPr lang="sr-Latn-C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sekretarijat za </a:t>
            </a:r>
            <a:r>
              <a:rPr lang="sr-Latn-C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privredu i poljoprivredu</a:t>
            </a:r>
          </a:p>
        </p:txBody>
      </p:sp>
    </p:spTree>
    <p:extLst>
      <p:ext uri="{BB962C8B-B14F-4D97-AF65-F5344CB8AC3E}">
        <p14:creationId xmlns:p14="http://schemas.microsoft.com/office/powerpoint/2010/main" val="21045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a311cfebb19e5349cac16cf65b4ba5bf77d691"/>
</p:tagLst>
</file>

<file path=ppt/theme/theme1.xml><?xml version="1.0" encoding="utf-8"?>
<a:theme xmlns:a="http://schemas.openxmlformats.org/drawingml/2006/main" name="Daisies_am_27">
  <a:themeElements>
    <a:clrScheme name="Daisies_am_27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aisies_am_2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aisies_am_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isies_am_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isies_am_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isies_am_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isies_am_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isies_am_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isies_am_27 13">
        <a:dk1>
          <a:srgbClr val="3E3E5C"/>
        </a:dk1>
        <a:lt1>
          <a:srgbClr val="FFFFFF"/>
        </a:lt1>
        <a:dk2>
          <a:srgbClr val="666699"/>
        </a:dk2>
        <a:lt2>
          <a:srgbClr val="AFF21A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MusicalNotes01_am_27_print_CrystalGraphics.com_PowerPoint_Templates_trial [Compatibility Mode]" id="{09EC3B8D-5935-4369-9B74-CD22DCA0A82F}" vid="{F936A20C-3A16-44C1-BD83-51FAC8BFE7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maniftema</Template>
  <TotalTime>1084</TotalTime>
  <Words>437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Daisies_am_27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Milijana</dc:creator>
  <cp:lastModifiedBy>Zorana</cp:lastModifiedBy>
  <cp:revision>73</cp:revision>
  <dcterms:created xsi:type="dcterms:W3CDTF">2015-12-04T19:21:49Z</dcterms:created>
  <dcterms:modified xsi:type="dcterms:W3CDTF">2017-05-17T01:34:33Z</dcterms:modified>
</cp:coreProperties>
</file>