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notesMasterIdLst>
    <p:notesMasterId r:id="rId1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18603FDC-E32A-4AB5-989C-0864C3EAD2B8}" styleName="Themed Style 2 - Accent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88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7DD784-8076-48C3-BCB5-5A723AEF1CB9}" type="datetimeFigureOut">
              <a:rPr lang="en-US" smtClean="0"/>
              <a:pPr/>
              <a:t>5/9/2017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3AEE1C-BCEE-4916-B6D4-6E96FE288BE6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3AEE1C-BCEE-4916-B6D4-6E96FE288BE6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Title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8BBBFF-3CCE-4E6A-8B2A-A3116F386649}" type="datetimeFigureOut">
              <a:rPr lang="en-US" smtClean="0"/>
              <a:pPr/>
              <a:t>5/9/2017</a:t>
            </a:fld>
            <a:endParaRPr lang="en-US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4F743B9A-BD48-4B6A-9255-599806E1F15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8BBBFF-3CCE-4E6A-8B2A-A3116F386649}" type="datetimeFigureOut">
              <a:rPr lang="en-US" smtClean="0"/>
              <a:pPr/>
              <a:t>5/9/2017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43B9A-BD48-4B6A-9255-599806E1F15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8BBBFF-3CCE-4E6A-8B2A-A3116F386649}" type="datetimeFigureOut">
              <a:rPr lang="en-US" smtClean="0"/>
              <a:pPr/>
              <a:t>5/9/2017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43B9A-BD48-4B6A-9255-599806E1F15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7" name="Content Placeholder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8BBBFF-3CCE-4E6A-8B2A-A3116F386649}" type="datetimeFigureOut">
              <a:rPr lang="en-US" smtClean="0"/>
              <a:pPr/>
              <a:t>5/9/2017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4F743B9A-BD48-4B6A-9255-599806E1F15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9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8BBBFF-3CCE-4E6A-8B2A-A3116F386649}" type="datetimeFigureOut">
              <a:rPr lang="en-US" smtClean="0"/>
              <a:pPr/>
              <a:t>5/9/2017</a:t>
            </a:fld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43B9A-BD48-4B6A-9255-599806E1F15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8BBBFF-3CCE-4E6A-8B2A-A3116F386649}" type="datetimeFigureOut">
              <a:rPr lang="en-US" smtClean="0"/>
              <a:pPr/>
              <a:t>5/9/2017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43B9A-BD48-4B6A-9255-599806E1F15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5" name="Text Placeholder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8" name="Content Placeholder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8BBBFF-3CCE-4E6A-8B2A-A3116F386649}" type="datetimeFigureOut">
              <a:rPr lang="en-US" smtClean="0"/>
              <a:pPr/>
              <a:t>5/9/2017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4F743B9A-BD48-4B6A-9255-599806E1F15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8BBBFF-3CCE-4E6A-8B2A-A3116F386649}" type="datetimeFigureOut">
              <a:rPr lang="en-US" smtClean="0"/>
              <a:pPr/>
              <a:t>5/9/2017</a:t>
            </a:fld>
            <a:endParaRPr 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43B9A-BD48-4B6A-9255-599806E1F15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8BBBFF-3CCE-4E6A-8B2A-A3116F386649}" type="datetimeFigureOut">
              <a:rPr lang="en-US" smtClean="0"/>
              <a:pPr/>
              <a:t>5/9/2017</a:t>
            </a:fld>
            <a:endParaRPr lang="en-US"/>
          </a:p>
        </p:txBody>
      </p:sp>
      <p:sp>
        <p:nvSpPr>
          <p:cNvPr id="24" name="Footer Placeholder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43B9A-BD48-4B6A-9255-599806E1F15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8BBBFF-3CCE-4E6A-8B2A-A3116F386649}" type="datetimeFigureOut">
              <a:rPr lang="en-US" smtClean="0"/>
              <a:pPr/>
              <a:t>5/9/2017</a:t>
            </a:fld>
            <a:endParaRPr lang="en-US"/>
          </a:p>
        </p:txBody>
      </p:sp>
      <p:sp>
        <p:nvSpPr>
          <p:cNvPr id="29" name="Footer Placeholder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43B9A-BD48-4B6A-9255-599806E1F15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8BBBFF-3CCE-4E6A-8B2A-A3116F386649}" type="datetimeFigureOut">
              <a:rPr lang="en-US" smtClean="0"/>
              <a:pPr/>
              <a:t>5/9/2017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43B9A-BD48-4B6A-9255-599806E1F15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458BBBFF-3CCE-4E6A-8B2A-A3116F386649}" type="datetimeFigureOut">
              <a:rPr lang="en-US" smtClean="0"/>
              <a:pPr/>
              <a:t>5/9/2017</a:t>
            </a:fld>
            <a:endParaRPr lang="en-US"/>
          </a:p>
        </p:txBody>
      </p:sp>
      <p:sp>
        <p:nvSpPr>
          <p:cNvPr id="2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4F743B9A-BD48-4B6A-9255-599806E1F15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itle Placeholder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7.png"/><Relationship Id="rId4" Type="http://schemas.openxmlformats.org/officeDocument/2006/relationships/image" Target="../media/image36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7" Type="http://schemas.openxmlformats.org/officeDocument/2006/relationships/image" Target="../media/image23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jpeg"/><Relationship Id="rId3" Type="http://schemas.openxmlformats.org/officeDocument/2006/relationships/image" Target="../media/image27.jpeg"/><Relationship Id="rId7" Type="http://schemas.openxmlformats.org/officeDocument/2006/relationships/image" Target="../media/image31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5" Type="http://schemas.openxmlformats.org/officeDocument/2006/relationships/image" Target="../media/image29.jpeg"/><Relationship Id="rId4" Type="http://schemas.openxmlformats.org/officeDocument/2006/relationships/image" Target="../media/image28.jpeg"/><Relationship Id="rId9" Type="http://schemas.openxmlformats.org/officeDocument/2006/relationships/image" Target="../media/image3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07504" y="5733256"/>
            <a:ext cx="88924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2000" b="1" dirty="0" smtClean="0">
                <a:latin typeface="Times New Roman" pitchFamily="18" charset="0"/>
                <a:cs typeface="Times New Roman" pitchFamily="18" charset="0"/>
              </a:rPr>
              <a:t>Student:						Profesor:</a:t>
            </a:r>
          </a:p>
          <a:p>
            <a:r>
              <a:rPr lang="sr-Latn-RS" sz="2000" b="1" dirty="0" smtClean="0">
                <a:latin typeface="Times New Roman" pitchFamily="18" charset="0"/>
                <a:cs typeface="Times New Roman" pitchFamily="18" charset="0"/>
              </a:rPr>
              <a:t>Katarina Perčević 119m/16				dr Tatjana Pivac </a:t>
            </a:r>
            <a:endParaRPr lang="en-US" sz="2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5" descr="LOGO_AFRIKAFESTIVAL-0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535495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ajt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851920" y="1248240"/>
            <a:ext cx="5003632" cy="2520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44624"/>
            <a:ext cx="8686800" cy="838200"/>
          </a:xfrm>
        </p:spPr>
        <p:txBody>
          <a:bodyPr>
            <a:normAutofit fontScale="90000"/>
          </a:bodyPr>
          <a:lstStyle/>
          <a:p>
            <a:pPr algn="ctr"/>
            <a:r>
              <a:rPr lang="sr-Latn-RS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sr-Latn-RS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Promocija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b="1" dirty="0" smtClean="0">
                <a:latin typeface="Times New Roman" pitchFamily="18" charset="0"/>
                <a:cs typeface="Times New Roman" pitchFamily="18" charset="0"/>
              </a:rPr>
            </a:b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36512" y="991269"/>
            <a:ext cx="8686800" cy="4525963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v"/>
            </a:pPr>
            <a:r>
              <a:rPr lang="sr-Latn-RS" sz="2800" dirty="0" smtClean="0">
                <a:latin typeface="Times New Roman" pitchFamily="18" charset="0"/>
                <a:cs typeface="Times New Roman" pitchFamily="18" charset="0"/>
              </a:rPr>
              <a:t>Zvanični sajt festivala</a:t>
            </a:r>
          </a:p>
          <a:p>
            <a:pPr>
              <a:buFont typeface="Wingdings" pitchFamily="2" charset="2"/>
              <a:buChar char="v"/>
            </a:pPr>
            <a:endParaRPr lang="sr-Latn-RS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v"/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P</a:t>
            </a:r>
            <a:r>
              <a:rPr lang="sr-Latn-RS" sz="2800" dirty="0" smtClean="0">
                <a:latin typeface="Times New Roman" pitchFamily="18" charset="0"/>
                <a:cs typeface="Times New Roman" pitchFamily="18" charset="0"/>
              </a:rPr>
              <a:t>omoću plakata</a:t>
            </a:r>
          </a:p>
          <a:p>
            <a:pPr>
              <a:buFont typeface="Wingdings" pitchFamily="2" charset="2"/>
              <a:buChar char="v"/>
            </a:pPr>
            <a:endParaRPr lang="sr-Latn-RS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v"/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P</a:t>
            </a:r>
            <a:r>
              <a:rPr lang="sr-Latn-RS" sz="2800" dirty="0" smtClean="0">
                <a:latin typeface="Times New Roman" pitchFamily="18" charset="0"/>
                <a:cs typeface="Times New Roman" pitchFamily="18" charset="0"/>
              </a:rPr>
              <a:t>omoću medija</a:t>
            </a:r>
          </a:p>
          <a:p>
            <a:pPr>
              <a:buFont typeface="Wingdings" pitchFamily="2" charset="2"/>
              <a:buChar char="v"/>
            </a:pP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4" descr="Untitled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9246" y="3911348"/>
            <a:ext cx="2417592" cy="2880000"/>
          </a:xfrm>
          <a:prstGeom prst="rect">
            <a:avLst/>
          </a:prstGeom>
        </p:spPr>
      </p:pic>
      <p:pic>
        <p:nvPicPr>
          <p:cNvPr id="6" name="Picture 5" descr="logo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059832" y="4221208"/>
            <a:ext cx="4153846" cy="1080000"/>
          </a:xfrm>
          <a:prstGeom prst="rect">
            <a:avLst/>
          </a:prstGeom>
        </p:spPr>
      </p:pic>
      <p:pic>
        <p:nvPicPr>
          <p:cNvPr id="7" name="Picture 6" descr="st-logo_300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860032" y="5589360"/>
            <a:ext cx="3916628" cy="10800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16632"/>
            <a:ext cx="8686800" cy="838200"/>
          </a:xfrm>
        </p:spPr>
        <p:txBody>
          <a:bodyPr>
            <a:normAutofit fontScale="90000"/>
          </a:bodyPr>
          <a:lstStyle/>
          <a:p>
            <a:pPr algn="ctr"/>
            <a:r>
              <a:rPr lang="sr-Latn-RS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sr-Latn-RS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Volonterizam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b="1" dirty="0" smtClean="0">
                <a:latin typeface="Times New Roman" pitchFamily="18" charset="0"/>
                <a:cs typeface="Times New Roman" pitchFamily="18" charset="0"/>
              </a:rPr>
            </a:b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052736"/>
            <a:ext cx="8686800" cy="4525963"/>
          </a:xfrm>
        </p:spPr>
        <p:txBody>
          <a:bodyPr>
            <a:normAutofit/>
          </a:bodyPr>
          <a:lstStyle/>
          <a:p>
            <a:pPr algn="just">
              <a:buFont typeface="Wingdings" pitchFamily="2" charset="2"/>
              <a:buChar char="v"/>
            </a:pPr>
            <a:r>
              <a:rPr lang="sr-Latn-RS" sz="2800" dirty="0">
                <a:latin typeface="Times New Roman" pitchFamily="18" charset="0"/>
                <a:cs typeface="Times New Roman" pitchFamily="18" charset="0"/>
              </a:rPr>
              <a:t>V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olonteri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svoj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doprinos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daju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u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štampi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odnosima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s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javnošću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, u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radu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sa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sponzorima</a:t>
            </a:r>
            <a:r>
              <a:rPr lang="sr-Latn-RS" sz="2800" dirty="0" smtClean="0">
                <a:latin typeface="Times New Roman" pitchFamily="18" charset="0"/>
                <a:cs typeface="Times New Roman" pitchFamily="18" charset="0"/>
              </a:rPr>
              <a:t>, radionicama sa posetiocima, i drugim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zanimljivim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oblastima</a:t>
            </a:r>
            <a:endParaRPr lang="sr-Latn-RS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Wingdings" pitchFamily="2" charset="2"/>
              <a:buChar char="v"/>
            </a:pPr>
            <a:r>
              <a:rPr lang="sr-Latn-RS" sz="2800" dirty="0" err="1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maju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mogućnost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usavršavanja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sposobnosti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u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upravljanju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projektima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marketing</a:t>
            </a:r>
            <a:r>
              <a:rPr lang="sr-Latn-RS" sz="2800" dirty="0" smtClean="0">
                <a:latin typeface="Times New Roman" pitchFamily="18" charset="0"/>
                <a:cs typeface="Times New Roman" pitchFamily="18" charset="0"/>
              </a:rPr>
              <a:t>u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odnos</a:t>
            </a:r>
            <a:r>
              <a:rPr lang="sr-Latn-RS" sz="2800" dirty="0" smtClean="0">
                <a:latin typeface="Times New Roman" pitchFamily="18" charset="0"/>
                <a:cs typeface="Times New Roman" pitchFamily="18" charset="0"/>
              </a:rPr>
              <a:t>u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sa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medijima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ljudskim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resursima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slično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3" descr="people-1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11960" y="3602125"/>
            <a:ext cx="4149080" cy="325587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88640"/>
            <a:ext cx="8686800" cy="838200"/>
          </a:xfrm>
        </p:spPr>
        <p:txBody>
          <a:bodyPr>
            <a:normAutofit fontScale="90000"/>
          </a:bodyPr>
          <a:lstStyle/>
          <a:p>
            <a:pPr algn="ctr"/>
            <a:r>
              <a:rPr lang="sr-Latn-RS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sr-Latn-RS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SWOT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analiza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b="1" dirty="0">
                <a:latin typeface="Times New Roman" pitchFamily="18" charset="0"/>
                <a:cs typeface="Times New Roman" pitchFamily="18" charset="0"/>
              </a:rPr>
            </a:b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</p:nvPr>
        </p:nvGraphicFramePr>
        <p:xfrm>
          <a:off x="107504" y="1268760"/>
          <a:ext cx="8991600" cy="5434412"/>
        </p:xfrm>
        <a:graphic>
          <a:graphicData uri="http://schemas.openxmlformats.org/drawingml/2006/table">
            <a:tbl>
              <a:tblPr firstRow="1" bandRow="1">
                <a:tableStyleId>{638B1855-1B75-4FBE-930C-398BA8C253C6}</a:tableStyleId>
              </a:tblPr>
              <a:tblGrid>
                <a:gridCol w="4495800"/>
                <a:gridCol w="4495800"/>
              </a:tblGrid>
              <a:tr h="2517411">
                <a:tc>
                  <a:txBody>
                    <a:bodyPr/>
                    <a:lstStyle/>
                    <a:p>
                      <a:pPr algn="ctr"/>
                      <a:r>
                        <a:rPr lang="en-US" sz="2000" b="1" u="sng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SNAGE</a:t>
                      </a:r>
                      <a:endParaRPr lang="sr-Latn-RS" sz="2000" b="1" u="sng" kern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en-US" sz="2000" b="0" kern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just">
                        <a:buFont typeface="Arial" pitchFamily="34" charset="0"/>
                        <a:buChar char="•"/>
                      </a:pPr>
                      <a:r>
                        <a:rPr lang="sr-Latn-RS" sz="2000" b="0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 r</a:t>
                      </a:r>
                      <a:r>
                        <a:rPr lang="en-US" sz="2000" b="0" kern="12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aznovrstan</a:t>
                      </a:r>
                      <a:r>
                        <a:rPr lang="en-US" sz="2000" b="0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000" b="0" kern="12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sadržaj</a:t>
                      </a:r>
                      <a:endParaRPr lang="en-US" sz="2000" b="0" kern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just">
                        <a:buFont typeface="Arial" pitchFamily="34" charset="0"/>
                        <a:buChar char="•"/>
                      </a:pPr>
                      <a:r>
                        <a:rPr lang="sr-Latn-RS" sz="2000" b="0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000" b="0" kern="12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uključivanje</a:t>
                      </a:r>
                      <a:r>
                        <a:rPr lang="en-US" sz="2000" b="0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000" b="0" kern="12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volontera</a:t>
                      </a:r>
                      <a:endParaRPr lang="en-US" sz="2000" b="0" kern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just">
                        <a:buFont typeface="Arial" pitchFamily="34" charset="0"/>
                        <a:buChar char="•"/>
                      </a:pPr>
                      <a:r>
                        <a:rPr lang="sr-Latn-RS" sz="2000" b="0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000" b="0" kern="12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adekvatan</a:t>
                      </a:r>
                      <a:r>
                        <a:rPr lang="en-US" sz="2000" b="0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000" b="0" kern="12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za</a:t>
                      </a:r>
                      <a:r>
                        <a:rPr lang="en-US" sz="2000" b="0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000" b="0" kern="12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sve</a:t>
                      </a:r>
                      <a:r>
                        <a:rPr lang="en-US" sz="2000" b="0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000" b="0" kern="12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generacije</a:t>
                      </a:r>
                      <a:endParaRPr lang="en-US" sz="20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6519" marR="9651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u="sng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SLABOSTI</a:t>
                      </a:r>
                      <a:endParaRPr lang="sr-Latn-RS" sz="2000" b="1" u="sng" kern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en-US" sz="2000" b="0" kern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>
                        <a:buFont typeface="Arial" pitchFamily="34" charset="0"/>
                        <a:buChar char="•"/>
                      </a:pPr>
                      <a:r>
                        <a:rPr lang="sr-Latn-RS" sz="2000" b="0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000" b="0" kern="12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slaba</a:t>
                      </a:r>
                      <a:r>
                        <a:rPr lang="en-US" sz="2000" b="0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000" b="0" kern="12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promocija</a:t>
                      </a:r>
                      <a:r>
                        <a:rPr lang="en-US" sz="2000" b="0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 van </a:t>
                      </a:r>
                      <a:r>
                        <a:rPr lang="en-US" sz="2000" b="0" kern="12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Nemačke</a:t>
                      </a:r>
                      <a:endParaRPr lang="en-US" sz="2000" b="0" kern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>
                        <a:buFont typeface="Arial" pitchFamily="34" charset="0"/>
                        <a:buChar char="•"/>
                      </a:pPr>
                      <a:r>
                        <a:rPr lang="sr-Latn-RS" sz="2000" b="0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000" b="0" kern="12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nepotpuno</a:t>
                      </a:r>
                      <a:r>
                        <a:rPr lang="en-US" sz="2000" b="0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000" b="0" kern="12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preved</a:t>
                      </a:r>
                      <a:r>
                        <a:rPr lang="en-US" sz="2000" b="0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000" b="0" kern="12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sajt</a:t>
                      </a:r>
                      <a:r>
                        <a:rPr lang="en-US" sz="2000" b="0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000" b="0" kern="12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na</a:t>
                      </a:r>
                      <a:r>
                        <a:rPr lang="en-US" sz="2000" b="0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000" b="0" kern="12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engleski</a:t>
                      </a:r>
                      <a:r>
                        <a:rPr lang="en-US" sz="2000" b="0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000" b="0" kern="12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i</a:t>
                      </a:r>
                      <a:r>
                        <a:rPr lang="en-US" sz="2000" b="0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000" b="0" kern="12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na</a:t>
                      </a:r>
                      <a:r>
                        <a:rPr lang="en-US" sz="2000" b="0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000" b="0" kern="12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još</a:t>
                      </a:r>
                      <a:r>
                        <a:rPr lang="en-US" sz="2000" b="0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000" b="0" kern="12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nekoliko</a:t>
                      </a:r>
                      <a:r>
                        <a:rPr lang="en-US" sz="2000" b="0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000" b="0" kern="12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jezika</a:t>
                      </a:r>
                      <a:endParaRPr lang="en-US" sz="2000" b="0" kern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en-US" sz="20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6519" marR="96519" anchor="ctr"/>
                </a:tc>
              </a:tr>
              <a:tr h="2917001">
                <a:tc>
                  <a:txBody>
                    <a:bodyPr/>
                    <a:lstStyle/>
                    <a:p>
                      <a:pPr algn="ctr"/>
                      <a:r>
                        <a:rPr lang="en-US" sz="2000" b="1" u="sng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ŠANSE</a:t>
                      </a:r>
                      <a:endParaRPr lang="sr-Latn-RS" sz="2000" b="1" u="sng" kern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en-US" sz="2000" b="1" kern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>
                        <a:buFont typeface="Arial" pitchFamily="34" charset="0"/>
                        <a:buChar char="•"/>
                      </a:pPr>
                      <a:r>
                        <a:rPr lang="sr-Latn-RS" sz="2000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000" kern="12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novi</a:t>
                      </a:r>
                      <a:r>
                        <a:rPr lang="en-US" sz="2000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000" kern="12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sponzori</a:t>
                      </a:r>
                      <a:endParaRPr lang="en-US" sz="2000" kern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>
                        <a:buFont typeface="Arial" pitchFamily="34" charset="0"/>
                        <a:buChar char="•"/>
                      </a:pPr>
                      <a:r>
                        <a:rPr lang="sr-Latn-RS" sz="2000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000" kern="12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bolja</a:t>
                      </a:r>
                      <a:r>
                        <a:rPr lang="en-US" sz="2000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000" kern="12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promocija</a:t>
                      </a:r>
                      <a:endParaRPr lang="en-US" sz="2000" kern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>
                        <a:buFont typeface="Arial" pitchFamily="34" charset="0"/>
                        <a:buChar char="•"/>
                      </a:pPr>
                      <a:r>
                        <a:rPr lang="sr-Latn-RS" sz="2000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 s</a:t>
                      </a:r>
                      <a:r>
                        <a:rPr lang="en-US" sz="2000" kern="12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aradnja</a:t>
                      </a:r>
                      <a:r>
                        <a:rPr lang="en-US" sz="2000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000" kern="12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sa</a:t>
                      </a:r>
                      <a:r>
                        <a:rPr lang="en-US" sz="2000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000" kern="12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zemljama</a:t>
                      </a:r>
                      <a:r>
                        <a:rPr lang="en-US" sz="2000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 u </a:t>
                      </a:r>
                      <a:r>
                        <a:rPr lang="en-US" sz="2000" kern="12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okruženju</a:t>
                      </a:r>
                      <a:endParaRPr lang="en-US" sz="2000" kern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>
                        <a:buFont typeface="Arial" pitchFamily="34" charset="0"/>
                        <a:buChar char="•"/>
                      </a:pPr>
                      <a:r>
                        <a:rPr lang="sr-Latn-RS" sz="2000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000" kern="12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uvođenje</a:t>
                      </a:r>
                      <a:r>
                        <a:rPr lang="en-US" sz="2000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000" kern="12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novih</a:t>
                      </a:r>
                      <a:r>
                        <a:rPr lang="en-US" sz="2000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000" kern="12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sadržaja</a:t>
                      </a:r>
                      <a:endParaRPr lang="en-US" sz="2000" kern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sr-Latn-RS" sz="2000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000" kern="12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veća</a:t>
                      </a:r>
                      <a:r>
                        <a:rPr lang="en-US" sz="2000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000" kern="12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medijska</a:t>
                      </a:r>
                      <a:r>
                        <a:rPr lang="en-US" sz="2000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000" kern="12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ispraćenost</a:t>
                      </a:r>
                      <a:r>
                        <a:rPr lang="en-US" sz="2000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000" kern="12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festivala</a:t>
                      </a:r>
                      <a:endParaRPr lang="en-US" sz="2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6519" marR="96519"/>
                </a:tc>
                <a:tc>
                  <a:txBody>
                    <a:bodyPr/>
                    <a:lstStyle/>
                    <a:p>
                      <a:pPr algn="ctr">
                        <a:buFont typeface="Arial" pitchFamily="34" charset="0"/>
                        <a:buNone/>
                      </a:pPr>
                      <a:r>
                        <a:rPr lang="en-US" sz="2000" b="1" u="sng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PRETNJE</a:t>
                      </a:r>
                      <a:endParaRPr lang="sr-Latn-RS" sz="2000" b="1" u="sng" kern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buFont typeface="Arial" pitchFamily="34" charset="0"/>
                        <a:buNone/>
                      </a:pPr>
                      <a:endParaRPr lang="en-US" sz="2000" kern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>
                        <a:buFont typeface="Arial" pitchFamily="34" charset="0"/>
                        <a:buChar char="•"/>
                      </a:pPr>
                      <a:r>
                        <a:rPr lang="sr-Latn-RS" sz="2000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000" kern="12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negativni</a:t>
                      </a:r>
                      <a:r>
                        <a:rPr lang="en-US" sz="2000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000" kern="12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uticaj</a:t>
                      </a:r>
                      <a:r>
                        <a:rPr lang="en-US" sz="2000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000" kern="12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velikog</a:t>
                      </a:r>
                      <a:r>
                        <a:rPr lang="en-US" sz="2000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000" kern="12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broja</a:t>
                      </a:r>
                      <a:r>
                        <a:rPr lang="en-US" sz="2000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000" kern="12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posetilaca</a:t>
                      </a:r>
                      <a:r>
                        <a:rPr lang="en-US" sz="2000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000" kern="12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na</a:t>
                      </a:r>
                      <a:r>
                        <a:rPr lang="en-US" sz="2000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000" kern="12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životnu</a:t>
                      </a:r>
                      <a:r>
                        <a:rPr lang="en-US" sz="2000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000" kern="12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sredinu</a:t>
                      </a:r>
                      <a:endParaRPr lang="en-US" sz="2000" kern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>
                        <a:buFont typeface="Arial" pitchFamily="34" charset="0"/>
                        <a:buChar char="•"/>
                      </a:pPr>
                      <a:r>
                        <a:rPr lang="sr-Latn-RS" sz="2000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000" kern="12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zagađenje</a:t>
                      </a:r>
                      <a:endParaRPr lang="en-US" sz="2000" kern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sr-Latn-RS" sz="2000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000" kern="12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opterećenje</a:t>
                      </a:r>
                      <a:r>
                        <a:rPr lang="en-US" sz="2000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000" kern="12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nosećeg</a:t>
                      </a:r>
                      <a:r>
                        <a:rPr lang="en-US" sz="2000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000" kern="12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kapaciteta</a:t>
                      </a:r>
                      <a:r>
                        <a:rPr lang="en-US" sz="2000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000" kern="12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lokacije</a:t>
                      </a:r>
                      <a:endParaRPr lang="en-US" sz="2000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72390" marR="72390" marT="0" marB="0"/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11896158_978815818806742_3042202057848838384_n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1403648" y="0"/>
            <a:ext cx="8686800" cy="45259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sr-Latn-RS" sz="6000" b="1" dirty="0" smtClean="0">
                <a:solidFill>
                  <a:srgbClr val="FF0000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HVALA NA PAŽNJI!</a:t>
            </a:r>
            <a:endParaRPr lang="en-US" sz="6000" b="1" dirty="0">
              <a:solidFill>
                <a:srgbClr val="FF0000"/>
              </a:solidFill>
              <a:latin typeface="Times New Roman" pitchFamily="18" charset="0"/>
              <a:ea typeface="Tahoma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116632"/>
            <a:ext cx="8686800" cy="838200"/>
          </a:xfrm>
        </p:spPr>
        <p:txBody>
          <a:bodyPr>
            <a:normAutofit fontScale="90000"/>
          </a:bodyPr>
          <a:lstStyle/>
          <a:p>
            <a:pPr algn="ctr"/>
            <a:r>
              <a:rPr lang="sr-Latn-RS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sr-Latn-RS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Tübingen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b="1" dirty="0" smtClean="0">
                <a:latin typeface="Times New Roman" pitchFamily="18" charset="0"/>
                <a:cs typeface="Times New Roman" pitchFamily="18" charset="0"/>
              </a:rPr>
            </a:b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908720"/>
            <a:ext cx="8686800" cy="4525963"/>
          </a:xfrm>
        </p:spPr>
        <p:txBody>
          <a:bodyPr>
            <a:normAutofit/>
          </a:bodyPr>
          <a:lstStyle/>
          <a:p>
            <a:pPr algn="just">
              <a:spcBef>
                <a:spcPts val="0"/>
              </a:spcBef>
              <a:buFont typeface="Wingdings" pitchFamily="2" charset="2"/>
              <a:buChar char="v"/>
            </a:pPr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Tibingen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sr-Latn-RS" sz="2800" dirty="0" smtClean="0">
                <a:latin typeface="Times New Roman" pitchFamily="18" charset="0"/>
                <a:cs typeface="Times New Roman" pitchFamily="18" charset="0"/>
              </a:rPr>
              <a:t>nem.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2800" i="1" dirty="0">
                <a:latin typeface="Times New Roman" pitchFamily="18" charset="0"/>
                <a:cs typeface="Times New Roman" pitchFamily="18" charset="0"/>
              </a:rPr>
              <a:t>Tübingen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opština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u </a:t>
            </a:r>
            <a:r>
              <a:rPr lang="sr-Latn-RS" sz="2800" dirty="0" smtClean="0">
                <a:latin typeface="Times New Roman" pitchFamily="18" charset="0"/>
                <a:cs typeface="Times New Roman" pitchFamily="18" charset="0"/>
              </a:rPr>
              <a:t>nemačkoj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saveznoj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državi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Latn-RS" sz="2800" dirty="0" smtClean="0">
                <a:latin typeface="Times New Roman" pitchFamily="18" charset="0"/>
                <a:cs typeface="Times New Roman" pitchFamily="18" charset="0"/>
              </a:rPr>
              <a:t>Baden-Virtemberg</a:t>
            </a:r>
            <a:endParaRPr lang="sr-Latn-RS" sz="28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spcBef>
                <a:spcPts val="0"/>
              </a:spcBef>
              <a:buFont typeface="Wingdings" pitchFamily="2" charset="2"/>
              <a:buChar char="v"/>
            </a:pPr>
            <a:r>
              <a:rPr lang="sr-Latn-RS" sz="2800" dirty="0" err="1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ko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40 km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južno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od</a:t>
            </a:r>
            <a:r>
              <a:rPr lang="sr-Latn-RS" sz="2800" dirty="0" smtClean="0">
                <a:latin typeface="Times New Roman" pitchFamily="18" charset="0"/>
                <a:cs typeface="Times New Roman" pitchFamily="18" charset="0"/>
              </a:rPr>
              <a:t> Štutgarta</a:t>
            </a:r>
          </a:p>
          <a:p>
            <a:pPr algn="just">
              <a:spcBef>
                <a:spcPts val="0"/>
              </a:spcBef>
              <a:buFont typeface="Wingdings" pitchFamily="2" charset="2"/>
              <a:buChar char="v"/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U</a:t>
            </a:r>
            <a:r>
              <a:rPr lang="sr-Latn-RS" sz="2800" dirty="0" smtClean="0">
                <a:latin typeface="Times New Roman" pitchFamily="18" charset="0"/>
                <a:cs typeface="Times New Roman" pitchFamily="18" charset="0"/>
              </a:rPr>
              <a:t>niverzitetski grad – oko 28.000 studenata</a:t>
            </a:r>
          </a:p>
          <a:p>
            <a:pPr algn="just">
              <a:buFont typeface="Wingdings" pitchFamily="2" charset="2"/>
              <a:buChar char="v"/>
            </a:pP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0" y="2924944"/>
            <a:ext cx="3214200" cy="3933056"/>
            <a:chOff x="5929801" y="2924944"/>
            <a:chExt cx="3214200" cy="3933056"/>
          </a:xfrm>
        </p:grpSpPr>
        <p:pic>
          <p:nvPicPr>
            <p:cNvPr id="4" name="Picture 3" descr="a421e060ba57477f10613c56e4e7cd9f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929801" y="2924944"/>
              <a:ext cx="3214200" cy="3933056"/>
            </a:xfrm>
            <a:prstGeom prst="rect">
              <a:avLst/>
            </a:prstGeom>
          </p:spPr>
        </p:pic>
        <p:sp>
          <p:nvSpPr>
            <p:cNvPr id="6" name="Down Arrow 5"/>
            <p:cNvSpPr/>
            <p:nvPr/>
          </p:nvSpPr>
          <p:spPr>
            <a:xfrm rot="2658795">
              <a:off x="7167483" y="4701803"/>
              <a:ext cx="967668" cy="1021656"/>
            </a:xfrm>
            <a:prstGeom prst="downArrow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7" name="Picture 6" descr="tuebingen-neckarfront-1824aead-1002-49f9-8b27-e2d6510de976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177657" y="2924944"/>
            <a:ext cx="5966343" cy="3933056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44624"/>
            <a:ext cx="8686800" cy="838200"/>
          </a:xfrm>
        </p:spPr>
        <p:txBody>
          <a:bodyPr/>
          <a:lstStyle/>
          <a:p>
            <a:pPr algn="ctr"/>
            <a:r>
              <a:rPr lang="sr-Latn-RS" b="1" dirty="0" smtClean="0">
                <a:latin typeface="Times New Roman" pitchFamily="18" charset="0"/>
                <a:cs typeface="Times New Roman" pitchFamily="18" charset="0"/>
              </a:rPr>
              <a:t>Africa festival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908720"/>
            <a:ext cx="8229600" cy="4525963"/>
          </a:xfrm>
        </p:spPr>
        <p:txBody>
          <a:bodyPr>
            <a:normAutofit/>
          </a:bodyPr>
          <a:lstStyle/>
          <a:p>
            <a:pPr algn="just">
              <a:spcBef>
                <a:spcPts val="0"/>
              </a:spcBef>
              <a:buFont typeface="Wingdings" pitchFamily="2" charset="2"/>
              <a:buChar char="v"/>
            </a:pPr>
            <a:r>
              <a:rPr lang="sr-Latn-RS" sz="2800" dirty="0" smtClean="0">
                <a:latin typeface="Times New Roman" pitchFamily="18" charset="0"/>
                <a:cs typeface="Times New Roman" pitchFamily="18" charset="0"/>
              </a:rPr>
              <a:t>Promoviše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interkulturalnu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razmenu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različitost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između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Nemačke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Evrope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Afrike</a:t>
            </a:r>
            <a:endParaRPr lang="sr-Latn-RS" sz="28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spcBef>
                <a:spcPts val="0"/>
              </a:spcBef>
              <a:buFont typeface="Wingdings" pitchFamily="2" charset="2"/>
              <a:buChar char="v"/>
            </a:pP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Osnovan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2007.</a:t>
            </a:r>
            <a:r>
              <a:rPr lang="sr-Latn-RS" sz="2800" dirty="0" smtClean="0">
                <a:latin typeface="Times New Roman" pitchFamily="18" charset="0"/>
                <a:cs typeface="Times New Roman" pitchFamily="18" charset="0"/>
              </a:rPr>
              <a:t> godine i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predstavlja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godišnji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festival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koji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traje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četiri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dana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endParaRPr lang="sr-Latn-RS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spcBef>
                <a:spcPts val="0"/>
              </a:spcBef>
              <a:buFont typeface="Wingdings" pitchFamily="2" charset="2"/>
              <a:buChar char="v"/>
            </a:pPr>
            <a:r>
              <a:rPr lang="sr-Latn-RS" sz="2800" dirty="0" smtClean="0">
                <a:latin typeface="Times New Roman" pitchFamily="18" charset="0"/>
                <a:cs typeface="Times New Roman" pitchFamily="18" charset="0"/>
              </a:rPr>
              <a:t>Održava se preko leta – kraj jula/početak avgusta</a:t>
            </a:r>
          </a:p>
          <a:p>
            <a:pPr algn="just">
              <a:spcBef>
                <a:spcPts val="0"/>
              </a:spcBef>
              <a:buFont typeface="Wingdings" pitchFamily="2" charset="2"/>
              <a:buChar char="v"/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sr-Latn-RS" sz="2800" dirty="0" smtClean="0">
                <a:latin typeface="Times New Roman" pitchFamily="18" charset="0"/>
                <a:cs typeface="Times New Roman" pitchFamily="18" charset="0"/>
              </a:rPr>
              <a:t>kuplja oko 100.000 posetilaca</a:t>
            </a:r>
          </a:p>
          <a:p>
            <a:pPr algn="just">
              <a:buFont typeface="Wingdings" pitchFamily="2" charset="2"/>
              <a:buChar char="v"/>
            </a:pPr>
            <a:endParaRPr lang="sr-Latn-RS" sz="2800" dirty="0" smtClean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0" y="3528392"/>
            <a:ext cx="9144000" cy="3329608"/>
            <a:chOff x="0" y="3528392"/>
            <a:chExt cx="9144000" cy="3329608"/>
          </a:xfrm>
        </p:grpSpPr>
        <p:pic>
          <p:nvPicPr>
            <p:cNvPr id="4" name="Picture 3" descr="African-Festival-Tubinge.jp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3528392"/>
              <a:ext cx="3600000" cy="3329608"/>
            </a:xfrm>
            <a:prstGeom prst="rect">
              <a:avLst/>
            </a:prstGeom>
          </p:spPr>
        </p:pic>
        <p:pic>
          <p:nvPicPr>
            <p:cNvPr id="5" name="Picture 4" descr="Bild 0(1).png"/>
            <p:cNvPicPr>
              <a:picLocks noChangeAspect="1"/>
            </p:cNvPicPr>
            <p:nvPr/>
          </p:nvPicPr>
          <p:blipFill>
            <a:blip r:embed="rId3" cstate="print"/>
            <a:srcRect b="17022"/>
            <a:stretch>
              <a:fillRect/>
            </a:stretch>
          </p:blipFill>
          <p:spPr>
            <a:xfrm>
              <a:off x="3563888" y="3528392"/>
              <a:ext cx="5580112" cy="3329608"/>
            </a:xfrm>
            <a:prstGeom prst="rect">
              <a:avLst/>
            </a:prstGeom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Untitled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54568" y="0"/>
            <a:ext cx="5130000" cy="68580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496" y="0"/>
            <a:ext cx="8229600" cy="6858000"/>
          </a:xfrm>
        </p:spPr>
        <p:txBody>
          <a:bodyPr>
            <a:normAutofit/>
          </a:bodyPr>
          <a:lstStyle/>
          <a:p>
            <a:pPr algn="just">
              <a:spcBef>
                <a:spcPts val="0"/>
              </a:spcBef>
              <a:buFont typeface="Wingdings" pitchFamily="2" charset="2"/>
              <a:buChar char="v"/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Festival je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mali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format </a:t>
            </a:r>
            <a:endParaRPr lang="sr-Latn-RS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spcBef>
                <a:spcPts val="0"/>
              </a:spcBef>
              <a:buNone/>
            </a:pP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koji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se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sastoji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od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različitih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sr-Latn-RS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spcBef>
                <a:spcPts val="0"/>
              </a:spcBef>
              <a:buNone/>
            </a:pP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autentičnih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projekata</a:t>
            </a:r>
            <a:r>
              <a:rPr lang="sr-Latn-RS" sz="2800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umetnost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, </a:t>
            </a:r>
            <a:endParaRPr lang="sr-Latn-RS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spcBef>
                <a:spcPts val="0"/>
              </a:spcBef>
              <a:buNone/>
            </a:pP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ručni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radovi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dizajneri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, </a:t>
            </a:r>
            <a:endParaRPr lang="sr-Latn-RS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spcBef>
                <a:spcPts val="0"/>
              </a:spcBef>
              <a:buNone/>
            </a:pP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kreatori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filmova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kulinarske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sr-Latn-RS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spcBef>
                <a:spcPts val="0"/>
              </a:spcBef>
              <a:buNone/>
            </a:pP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umetnosti</a:t>
            </a:r>
            <a:r>
              <a:rPr lang="sr-Latn-RS" sz="28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muzik</a:t>
            </a:r>
            <a:r>
              <a:rPr lang="sr-Latn-RS" sz="2800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tradicionalni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sr-Latn-RS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spcBef>
                <a:spcPts val="0"/>
              </a:spcBef>
              <a:buNone/>
            </a:pP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balet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Latn-RS" sz="2800" dirty="0" smtClean="0">
                <a:latin typeface="Times New Roman" pitchFamily="18" charset="0"/>
                <a:cs typeface="Times New Roman" pitchFamily="18" charset="0"/>
              </a:rPr>
              <a:t>ples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forumi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radionice</a:t>
            </a:r>
            <a:r>
              <a:rPr lang="sr-Latn-RS" sz="2800" dirty="0" smtClean="0">
                <a:latin typeface="Times New Roman" pitchFamily="18" charset="0"/>
                <a:cs typeface="Times New Roman" pitchFamily="18" charset="0"/>
              </a:rPr>
              <a:t>,...</a:t>
            </a:r>
          </a:p>
          <a:p>
            <a:pPr algn="just">
              <a:spcBef>
                <a:spcPts val="0"/>
              </a:spcBef>
              <a:buFont typeface="Wingdings" pitchFamily="2" charset="2"/>
              <a:buChar char="v"/>
            </a:pPr>
            <a:r>
              <a:rPr lang="sr-Latn-RS" sz="2800" dirty="0" err="1" smtClean="0">
                <a:latin typeface="Times New Roman" pitchFamily="18" charset="0"/>
                <a:cs typeface="Times New Roman" pitchFamily="18" charset="0"/>
              </a:rPr>
              <a:t>F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okus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na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prikazivanju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sr-Latn-RS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spcBef>
                <a:spcPts val="0"/>
              </a:spcBef>
              <a:buNone/>
            </a:pP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uloge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Afrike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Latn-RS" sz="2800" dirty="0" smtClean="0">
                <a:latin typeface="Times New Roman" pitchFamily="18" charset="0"/>
                <a:cs typeface="Times New Roman" pitchFamily="18" charset="0"/>
              </a:rPr>
              <a:t>njenog </a:t>
            </a:r>
          </a:p>
          <a:p>
            <a:pPr algn="just">
              <a:spcBef>
                <a:spcPts val="0"/>
              </a:spcBef>
              <a:buNone/>
            </a:pP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doprinosa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čovečanstvu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sr-Latn-RS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spcBef>
                <a:spcPts val="0"/>
              </a:spcBef>
              <a:buNone/>
            </a:pP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raznovrsnosti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koj</a:t>
            </a:r>
            <a:r>
              <a:rPr lang="sr-Latn-RS" sz="2800" dirty="0" smtClean="0">
                <a:latin typeface="Times New Roman" pitchFamily="18" charset="0"/>
                <a:cs typeface="Times New Roman" pitchFamily="18" charset="0"/>
              </a:rPr>
              <a:t>e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ima</a:t>
            </a:r>
            <a:endParaRPr lang="sr-Latn-RS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spcBef>
                <a:spcPts val="0"/>
              </a:spcBef>
              <a:buFont typeface="Wingdings" pitchFamily="2" charset="2"/>
              <a:buChar char="v"/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M</a:t>
            </a:r>
            <a:r>
              <a:rPr lang="sr-Latn-RS" sz="2800" dirty="0" smtClean="0">
                <a:latin typeface="Times New Roman" pitchFamily="18" charset="0"/>
                <a:cs typeface="Times New Roman" pitchFamily="18" charset="0"/>
              </a:rPr>
              <a:t>oto festivala:</a:t>
            </a:r>
          </a:p>
          <a:p>
            <a:pPr algn="just">
              <a:spcBef>
                <a:spcPts val="0"/>
              </a:spcBef>
              <a:buNone/>
            </a:pPr>
            <a:r>
              <a:rPr lang="sr-Latn-RS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“Ni crno. </a:t>
            </a:r>
          </a:p>
          <a:p>
            <a:pPr algn="just">
              <a:spcBef>
                <a:spcPts val="0"/>
              </a:spcBef>
              <a:buNone/>
            </a:pPr>
            <a:r>
              <a:rPr lang="sr-Latn-RS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Ni belo. </a:t>
            </a:r>
          </a:p>
          <a:p>
            <a:pPr algn="just">
              <a:spcBef>
                <a:spcPts val="0"/>
              </a:spcBef>
              <a:buNone/>
            </a:pPr>
            <a:r>
              <a:rPr lang="sr-Latn-RS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Raznobojno.” </a:t>
            </a:r>
          </a:p>
          <a:p>
            <a:pPr algn="just">
              <a:buFont typeface="Wingdings" pitchFamily="2" charset="2"/>
              <a:buChar char="v"/>
            </a:pPr>
            <a:endParaRPr lang="sr-Latn-RS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Wingdings" pitchFamily="2" charset="2"/>
              <a:buChar char="v"/>
            </a:pP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0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3" dur="5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6" dur="5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9" dur="500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16632"/>
            <a:ext cx="8686800" cy="838200"/>
          </a:xfrm>
        </p:spPr>
        <p:txBody>
          <a:bodyPr>
            <a:normAutofit fontScale="90000"/>
          </a:bodyPr>
          <a:lstStyle/>
          <a:p>
            <a:pPr algn="ctr"/>
            <a:r>
              <a:rPr lang="sr-Latn-RS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sr-Latn-RS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Kako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stići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?</a:t>
            </a:r>
            <a:br>
              <a:rPr lang="en-US" b="1" dirty="0" smtClean="0">
                <a:latin typeface="Times New Roman" pitchFamily="18" charset="0"/>
                <a:cs typeface="Times New Roman" pitchFamily="18" charset="0"/>
              </a:rPr>
            </a:b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3" descr="car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512" y="1134616"/>
            <a:ext cx="1430288" cy="1430288"/>
          </a:xfrm>
          <a:prstGeom prst="rect">
            <a:avLst/>
          </a:prstGeom>
        </p:spPr>
      </p:pic>
      <p:pic>
        <p:nvPicPr>
          <p:cNvPr id="6" name="Picture 5" descr="plane-icon_34103-300x300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9512" y="3223936"/>
            <a:ext cx="1429200" cy="1429200"/>
          </a:xfrm>
          <a:prstGeom prst="rect">
            <a:avLst/>
          </a:prstGeom>
        </p:spPr>
      </p:pic>
      <p:pic>
        <p:nvPicPr>
          <p:cNvPr id="8" name="Picture 7" descr="79185-200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79512" y="5301208"/>
            <a:ext cx="1429200" cy="142920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835696" y="1322765"/>
            <a:ext cx="730830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Font typeface="Wingdings" pitchFamily="2" charset="2"/>
              <a:buChar char="v"/>
            </a:pPr>
            <a:r>
              <a:rPr lang="en-US" sz="2800" b="1" u="sng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Auto</a:t>
            </a:r>
            <a:r>
              <a:rPr lang="sr-Latn-RS" sz="2800" b="1" u="sng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m</a:t>
            </a:r>
            <a:r>
              <a:rPr lang="en-US" sz="2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Latn-RS" sz="28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sr-Latn-RS" sz="2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glavnim</a:t>
            </a:r>
            <a:r>
              <a:rPr lang="en-US" sz="28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putevima</a:t>
            </a:r>
            <a:r>
              <a:rPr lang="en-US" sz="28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 A8 (M</a:t>
            </a:r>
            <a:r>
              <a:rPr lang="sr-Latn-RS" sz="28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inhen </a:t>
            </a:r>
            <a:r>
              <a:rPr lang="en-US" sz="28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sr-Latn-RS" sz="28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Latn-RS" sz="28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Štutgart</a:t>
            </a:r>
            <a:r>
              <a:rPr lang="en-US" sz="28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en-US" sz="2800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28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A81 (</a:t>
            </a:r>
            <a:r>
              <a:rPr lang="en-US" sz="2800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Singen</a:t>
            </a:r>
            <a:r>
              <a:rPr lang="sr-Latn-RS" sz="28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sr-Latn-RS" sz="28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Hajlbron</a:t>
            </a:r>
            <a:r>
              <a:rPr lang="en-US" sz="28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sr-Latn-RS" sz="2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835696" y="3140968"/>
            <a:ext cx="730830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Font typeface="Wingdings" pitchFamily="2" charset="2"/>
              <a:buChar char="v"/>
            </a:pPr>
            <a:r>
              <a:rPr lang="sr-Latn-RS" sz="2800" b="1" u="sng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Avionom</a:t>
            </a:r>
            <a:r>
              <a:rPr lang="sr-Latn-RS" sz="2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Latn-RS" sz="28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- m</a:t>
            </a:r>
            <a:r>
              <a:rPr lang="en-US" sz="2800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eđunarodni</a:t>
            </a:r>
            <a:r>
              <a:rPr lang="en-US" sz="28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aerodrom</a:t>
            </a:r>
            <a:r>
              <a:rPr lang="en-US" sz="28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Štutgart</a:t>
            </a:r>
            <a:r>
              <a:rPr lang="sr-Latn-RS" sz="28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sr-Latn-RS" sz="28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Ehterdingen</a:t>
            </a:r>
            <a:r>
              <a:rPr lang="en-US" sz="28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na</a:t>
            </a:r>
            <a:r>
              <a:rPr lang="en-US" sz="28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oko</a:t>
            </a:r>
            <a:r>
              <a:rPr lang="en-US" sz="28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25 </a:t>
            </a:r>
            <a:r>
              <a:rPr lang="en-US" sz="2800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kilometara</a:t>
            </a:r>
            <a:r>
              <a:rPr lang="en-US" sz="28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severno</a:t>
            </a:r>
            <a:r>
              <a:rPr lang="en-US" sz="28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od</a:t>
            </a:r>
            <a:r>
              <a:rPr lang="en-US" sz="28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Tibingena</a:t>
            </a:r>
            <a:endParaRPr lang="sr-Latn-RS" sz="2800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763688" y="5295399"/>
            <a:ext cx="7380312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sr-Latn-RS" sz="2800" b="1" u="sng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Železnicom</a:t>
            </a:r>
            <a:r>
              <a:rPr lang="sr-Latn-RS" sz="2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Latn-RS" sz="28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800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Glavna</a:t>
            </a:r>
            <a:r>
              <a:rPr lang="en-US" sz="28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železnička</a:t>
            </a:r>
            <a:r>
              <a:rPr lang="en-US" sz="28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stanica</a:t>
            </a:r>
            <a:r>
              <a:rPr lang="en-US" sz="28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nalazi</a:t>
            </a:r>
            <a:r>
              <a:rPr lang="en-US" sz="28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se </a:t>
            </a:r>
            <a:r>
              <a:rPr lang="en-US" sz="2800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na</a:t>
            </a:r>
            <a:r>
              <a:rPr lang="en-US" sz="28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južnoj</a:t>
            </a:r>
            <a:r>
              <a:rPr lang="en-US" sz="28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strani</a:t>
            </a:r>
            <a:r>
              <a:rPr lang="en-US" sz="28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centra</a:t>
            </a:r>
            <a:r>
              <a:rPr lang="en-US" sz="28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grada</a:t>
            </a:r>
            <a:r>
              <a:rPr lang="sr-Latn-RS" sz="28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, a</a:t>
            </a:r>
            <a:r>
              <a:rPr lang="en-US" sz="28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"</a:t>
            </a:r>
            <a:r>
              <a:rPr lang="en-US" sz="2800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Afričko</a:t>
            </a:r>
            <a:r>
              <a:rPr lang="en-US" sz="28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selo</a:t>
            </a:r>
            <a:r>
              <a:rPr lang="en-US" sz="28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" je </a:t>
            </a:r>
            <a:r>
              <a:rPr lang="en-US" sz="2800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na</a:t>
            </a:r>
            <a:r>
              <a:rPr lang="en-US" sz="28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Latn-RS" sz="28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en-US" sz="28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minuta</a:t>
            </a:r>
            <a:r>
              <a:rPr lang="en-US" sz="28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hoda</a:t>
            </a:r>
            <a:r>
              <a:rPr lang="en-US" sz="28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od</a:t>
            </a:r>
            <a:r>
              <a:rPr lang="en-US" sz="28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glavne</a:t>
            </a:r>
            <a:r>
              <a:rPr lang="en-US" sz="28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železničke</a:t>
            </a:r>
            <a:r>
              <a:rPr lang="en-US" sz="28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stanice</a:t>
            </a:r>
            <a:endParaRPr lang="en-US" sz="2800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v"/>
            </a:pP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/>
      <p:bldP spid="11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16632"/>
            <a:ext cx="8686800" cy="838200"/>
          </a:xfrm>
        </p:spPr>
        <p:txBody>
          <a:bodyPr/>
          <a:lstStyle/>
          <a:p>
            <a:pPr algn="ctr"/>
            <a:r>
              <a:rPr lang="sr-Latn-RS" b="1" dirty="0" smtClean="0">
                <a:latin typeface="Times New Roman" pitchFamily="18" charset="0"/>
                <a:cs typeface="Times New Roman" pitchFamily="18" charset="0"/>
              </a:rPr>
              <a:t>Gde odsesti?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36512" y="980728"/>
            <a:ext cx="9180512" cy="5805264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v"/>
            </a:pPr>
            <a:r>
              <a:rPr lang="sr-Latn-RS" sz="2800" b="1" dirty="0" smtClean="0">
                <a:latin typeface="Times New Roman" pitchFamily="18" charset="0"/>
                <a:cs typeface="Times New Roman" pitchFamily="18" charset="0"/>
              </a:rPr>
              <a:t>Smeštaj </a:t>
            </a:r>
            <a:r>
              <a:rPr lang="sr-Latn-RS" sz="2800" dirty="0" smtClean="0">
                <a:latin typeface="Times New Roman" pitchFamily="18" charset="0"/>
                <a:cs typeface="Times New Roman" pitchFamily="18" charset="0"/>
              </a:rPr>
              <a:t>– postoji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veliki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broj</a:t>
            </a:r>
            <a:r>
              <a:rPr lang="sr-Latn-R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hotel</a:t>
            </a:r>
            <a:r>
              <a:rPr lang="sr-Latn-RS" sz="2800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pansion</a:t>
            </a:r>
            <a:r>
              <a:rPr lang="sr-Latn-RS" sz="2800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apartman</a:t>
            </a:r>
            <a:r>
              <a:rPr lang="sr-Latn-RS" sz="2800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privatn</a:t>
            </a:r>
            <a:r>
              <a:rPr lang="sr-Latn-RS" sz="2800" dirty="0" smtClean="0">
                <a:latin typeface="Times New Roman" pitchFamily="18" charset="0"/>
                <a:cs typeface="Times New Roman" pitchFamily="18" charset="0"/>
              </a:rPr>
              <a:t>ih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sob</a:t>
            </a:r>
            <a:r>
              <a:rPr lang="sr-Latn-RS" sz="2800" dirty="0" smtClean="0">
                <a:latin typeface="Times New Roman" pitchFamily="18" charset="0"/>
                <a:cs typeface="Times New Roman" pitchFamily="18" charset="0"/>
              </a:rPr>
              <a:t>a</a:t>
            </a:r>
          </a:p>
          <a:p>
            <a:pPr>
              <a:buFont typeface="Wingdings" pitchFamily="2" charset="2"/>
              <a:buChar char="v"/>
            </a:pPr>
            <a:endParaRPr lang="sr-Latn-RS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v"/>
            </a:pPr>
            <a:endParaRPr lang="sr-Latn-RS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v"/>
            </a:pPr>
            <a:endParaRPr lang="sr-Latn-RS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sr-Latn-RS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v"/>
            </a:pP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Kamp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Latn-RS" sz="28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direktno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na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festivalu</a:t>
            </a:r>
            <a:r>
              <a:rPr lang="sr-Latn-RS" sz="28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prim</a:t>
            </a:r>
            <a:r>
              <a:rPr lang="sr-Latn-RS" sz="2800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do 200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porodica</a:t>
            </a:r>
            <a:r>
              <a:rPr lang="sr-Latn-RS" sz="2800" dirty="0" smtClean="0">
                <a:latin typeface="Times New Roman" pitchFamily="18" charset="0"/>
                <a:cs typeface="Times New Roman" pitchFamily="18" charset="0"/>
              </a:rPr>
              <a:t>;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dolazi</a:t>
            </a:r>
            <a:r>
              <a:rPr lang="sr-Latn-RS" sz="2800" dirty="0" smtClean="0">
                <a:latin typeface="Times New Roman" pitchFamily="18" charset="0"/>
                <a:cs typeface="Times New Roman" pitchFamily="18" charset="0"/>
              </a:rPr>
              <a:t> se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dan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pred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početak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ostaje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se</a:t>
            </a:r>
            <a:r>
              <a:rPr lang="sr-Latn-R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do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samog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kraja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festivala</a:t>
            </a:r>
            <a:endParaRPr lang="sr-Latn-RS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v"/>
            </a:pPr>
            <a:endParaRPr lang="en-US" sz="2800" dirty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v"/>
            </a:pPr>
            <a:endParaRPr lang="en-US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3" descr="skup 4.jpg"/>
          <p:cNvPicPr>
            <a:picLocks noChangeAspect="1"/>
          </p:cNvPicPr>
          <p:nvPr/>
        </p:nvPicPr>
        <p:blipFill>
          <a:blip r:embed="rId2" cstate="print"/>
          <a:srcRect r="6862"/>
          <a:stretch>
            <a:fillRect/>
          </a:stretch>
        </p:blipFill>
        <p:spPr>
          <a:xfrm>
            <a:off x="-36512" y="1916832"/>
            <a:ext cx="2232248" cy="1800200"/>
          </a:xfrm>
          <a:prstGeom prst="rect">
            <a:avLst/>
          </a:prstGeom>
        </p:spPr>
      </p:pic>
      <p:pic>
        <p:nvPicPr>
          <p:cNvPr id="5" name="Picture 4" descr="srednji 3.JPG"/>
          <p:cNvPicPr>
            <a:picLocks noChangeAspect="1"/>
          </p:cNvPicPr>
          <p:nvPr/>
        </p:nvPicPr>
        <p:blipFill>
          <a:blip r:embed="rId3" cstate="print"/>
          <a:srcRect r="15866" b="-11"/>
          <a:stretch>
            <a:fillRect/>
          </a:stretch>
        </p:blipFill>
        <p:spPr>
          <a:xfrm>
            <a:off x="2267744" y="1916832"/>
            <a:ext cx="2016224" cy="1800200"/>
          </a:xfrm>
          <a:prstGeom prst="rect">
            <a:avLst/>
          </a:prstGeom>
        </p:spPr>
      </p:pic>
      <p:pic>
        <p:nvPicPr>
          <p:cNvPr id="6" name="Picture 5" descr="jeftin 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355976" y="1917032"/>
            <a:ext cx="2400507" cy="1800000"/>
          </a:xfrm>
          <a:prstGeom prst="rect">
            <a:avLst/>
          </a:prstGeom>
        </p:spPr>
      </p:pic>
      <p:pic>
        <p:nvPicPr>
          <p:cNvPr id="7" name="Picture 6" descr="soba.jpg"/>
          <p:cNvPicPr>
            <a:picLocks noChangeAspect="1"/>
          </p:cNvPicPr>
          <p:nvPr/>
        </p:nvPicPr>
        <p:blipFill>
          <a:blip r:embed="rId5" cstate="print"/>
          <a:srcRect r="2366" b="-11"/>
          <a:stretch>
            <a:fillRect/>
          </a:stretch>
        </p:blipFill>
        <p:spPr>
          <a:xfrm>
            <a:off x="6804248" y="1916832"/>
            <a:ext cx="2339752" cy="1800200"/>
          </a:xfrm>
          <a:prstGeom prst="rect">
            <a:avLst/>
          </a:prstGeom>
        </p:spPr>
      </p:pic>
      <p:pic>
        <p:nvPicPr>
          <p:cNvPr id="8" name="Picture 7" descr="56600659b7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08112" y="4888974"/>
            <a:ext cx="2987824" cy="1996410"/>
          </a:xfrm>
          <a:prstGeom prst="rect">
            <a:avLst/>
          </a:prstGeom>
        </p:spPr>
      </p:pic>
      <p:pic>
        <p:nvPicPr>
          <p:cNvPr id="9" name="Picture 8" descr="Camping-©-Ann-Sophie-Heuer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004048" y="4887384"/>
            <a:ext cx="2994660" cy="19980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88640"/>
            <a:ext cx="8686800" cy="838200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Program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festivala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cene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b="1" dirty="0" smtClean="0">
                <a:latin typeface="Times New Roman" pitchFamily="18" charset="0"/>
                <a:cs typeface="Times New Roman" pitchFamily="18" charset="0"/>
              </a:rPr>
            </a:b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46856" y="919261"/>
            <a:ext cx="8363272" cy="2725763"/>
          </a:xfrm>
        </p:spPr>
        <p:txBody>
          <a:bodyPr>
            <a:normAutofit/>
          </a:bodyPr>
          <a:lstStyle/>
          <a:p>
            <a:pPr algn="just">
              <a:buFont typeface="Wingdings" pitchFamily="2" charset="2"/>
              <a:buChar char="v"/>
            </a:pPr>
            <a:r>
              <a:rPr lang="sr-Latn-RS" sz="2800" dirty="0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vakog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dana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održavaju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se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različiti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koncerti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afričkih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izvođača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radionice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za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decu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odrasle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porodičn</a:t>
            </a:r>
            <a:r>
              <a:rPr lang="sr-Latn-RS" sz="2800" dirty="0" smtClean="0">
                <a:latin typeface="Times New Roman" pitchFamily="18" charset="0"/>
                <a:cs typeface="Times New Roman" pitchFamily="18" charset="0"/>
              </a:rPr>
              <a:t>e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zabav</a:t>
            </a:r>
            <a:r>
              <a:rPr lang="sr-Latn-RS" sz="2800" dirty="0" smtClean="0">
                <a:latin typeface="Times New Roman" pitchFamily="18" charset="0"/>
                <a:cs typeface="Times New Roman" pitchFamily="18" charset="0"/>
              </a:rPr>
              <a:t>e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Fashon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show,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aktivnosti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vezane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za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gastronomiju</a:t>
            </a:r>
            <a:r>
              <a:rPr lang="sr-Latn-RS" sz="2800" dirty="0" smtClean="0">
                <a:latin typeface="Times New Roman" pitchFamily="18" charset="0"/>
                <a:cs typeface="Times New Roman" pitchFamily="18" charset="0"/>
              </a:rPr>
              <a:t>, Forumi poslovnih ljudi,...</a:t>
            </a:r>
          </a:p>
          <a:p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4" descr="african-fashion-show_wordpress-3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208" y="2852936"/>
            <a:ext cx="2700000" cy="1800000"/>
          </a:xfrm>
          <a:prstGeom prst="rect">
            <a:avLst/>
          </a:prstGeom>
        </p:spPr>
      </p:pic>
      <p:pic>
        <p:nvPicPr>
          <p:cNvPr id="6" name="Picture 5" descr="Kaira_Percu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98026" y="2852936"/>
            <a:ext cx="2642126" cy="1800000"/>
          </a:xfrm>
          <a:prstGeom prst="rect">
            <a:avLst/>
          </a:prstGeom>
        </p:spPr>
      </p:pic>
      <p:pic>
        <p:nvPicPr>
          <p:cNvPr id="7" name="Picture 6" descr="phoca_thumb_l_Artist image bild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444208" y="2852936"/>
            <a:ext cx="2704225" cy="1800000"/>
          </a:xfrm>
          <a:prstGeom prst="rect">
            <a:avLst/>
          </a:prstGeom>
        </p:spPr>
      </p:pic>
      <p:pic>
        <p:nvPicPr>
          <p:cNvPr id="8" name="Picture 7" descr="phoca_thumb_l_fff3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-208" y="5085384"/>
            <a:ext cx="2700000" cy="1800000"/>
          </a:xfrm>
          <a:prstGeom prst="rect">
            <a:avLst/>
          </a:prstGeom>
        </p:spPr>
      </p:pic>
      <p:pic>
        <p:nvPicPr>
          <p:cNvPr id="9" name="Picture 8" descr="phoca_thumb_l_Culture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275856" y="5058000"/>
            <a:ext cx="2704225" cy="1800000"/>
          </a:xfrm>
          <a:prstGeom prst="rect">
            <a:avLst/>
          </a:prstGeom>
        </p:spPr>
      </p:pic>
      <p:pic>
        <p:nvPicPr>
          <p:cNvPr id="10" name="Picture 9" descr="phoca_thumb_l_food 7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444208" y="5058000"/>
            <a:ext cx="2699792" cy="18000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108520" y="-99392"/>
            <a:ext cx="8229600" cy="4525963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v"/>
            </a:pPr>
            <a:r>
              <a:rPr lang="sr-Latn-RS" sz="2800" dirty="0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ene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ulaznica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za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festival:</a:t>
            </a:r>
            <a:endParaRPr lang="sr-Latn-RS" sz="2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sr-Latn-RS" sz="2600" dirty="0" smtClean="0">
                <a:latin typeface="Times New Roman" pitchFamily="18" charset="0"/>
                <a:cs typeface="Times New Roman" pitchFamily="18" charset="0"/>
              </a:rPr>
              <a:t> -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Dnevna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karta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- 6€;</a:t>
            </a:r>
            <a:endParaRPr lang="sr-Latn-RS" sz="2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sr-Latn-RS" sz="2600" dirty="0" smtClean="0">
                <a:latin typeface="Times New Roman" pitchFamily="18" charset="0"/>
                <a:cs typeface="Times New Roman" pitchFamily="18" charset="0"/>
              </a:rPr>
              <a:t> -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Dnevna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karta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za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učenike</a:t>
            </a:r>
            <a:r>
              <a:rPr lang="sr-Latn-RS" sz="2600" dirty="0" smtClean="0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studente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, </a:t>
            </a:r>
            <a:endParaRPr lang="sr-Latn-RS" sz="2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sr-Latn-R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izbeglice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sr-Latn-R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penzionere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, </a:t>
            </a:r>
            <a:endParaRPr lang="sr-Latn-RS" sz="2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sr-Latn-R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osobe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sa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invaliditetom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: 4€;</a:t>
            </a:r>
            <a:endParaRPr lang="sr-Latn-RS" sz="2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sr-Latn-RS" sz="2600" dirty="0" smtClean="0">
                <a:latin typeface="Times New Roman" pitchFamily="18" charset="0"/>
                <a:cs typeface="Times New Roman" pitchFamily="18" charset="0"/>
              </a:rPr>
              <a:t> -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Deca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do 12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godina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besplatan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ulaz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;</a:t>
            </a:r>
            <a:endParaRPr lang="sr-Latn-RS" sz="2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sr-Latn-RS" sz="2600" dirty="0" smtClean="0">
                <a:latin typeface="Times New Roman" pitchFamily="18" charset="0"/>
                <a:cs typeface="Times New Roman" pitchFamily="18" charset="0"/>
              </a:rPr>
              <a:t> -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Karte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za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sva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četiri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dana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: 20€.</a:t>
            </a:r>
          </a:p>
          <a:p>
            <a:pPr>
              <a:buNone/>
            </a:pP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4" descr="KINDER-FLYER_AFRIKAFESTIVAL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716016" y="0"/>
            <a:ext cx="4427984" cy="6858000"/>
          </a:xfrm>
          <a:prstGeom prst="rect">
            <a:avLst/>
          </a:prstGeom>
        </p:spPr>
      </p:pic>
      <p:pic>
        <p:nvPicPr>
          <p:cNvPr id="6" name="Picture 5" descr="phoca_thumb_l_adesa-sunday_wordpress-2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3744416"/>
            <a:ext cx="4718826" cy="3140968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44624"/>
            <a:ext cx="8686800" cy="838200"/>
          </a:xfrm>
        </p:spPr>
        <p:txBody>
          <a:bodyPr>
            <a:normAutofit fontScale="90000"/>
          </a:bodyPr>
          <a:lstStyle/>
          <a:p>
            <a:pPr algn="ctr"/>
            <a:r>
              <a:rPr lang="sr-Latn-RS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sr-Latn-RS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Finansiranje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festivala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sponzori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b="1" dirty="0" smtClean="0">
                <a:latin typeface="Times New Roman" pitchFamily="18" charset="0"/>
                <a:cs typeface="Times New Roman" pitchFamily="18" charset="0"/>
              </a:rPr>
            </a:b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504" y="908720"/>
            <a:ext cx="8686800" cy="4525963"/>
          </a:xfrm>
        </p:spPr>
        <p:txBody>
          <a:bodyPr>
            <a:normAutofit/>
          </a:bodyPr>
          <a:lstStyle/>
          <a:p>
            <a:pPr algn="just">
              <a:buFont typeface="Wingdings" pitchFamily="2" charset="2"/>
              <a:buChar char="v"/>
            </a:pP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Novac</a:t>
            </a:r>
            <a:r>
              <a:rPr lang="sr-Latn-RS" sz="2800" dirty="0" smtClean="0">
                <a:latin typeface="Times New Roman" pitchFamily="18" charset="0"/>
                <a:cs typeface="Times New Roman" pitchFamily="18" charset="0"/>
              </a:rPr>
              <a:t> se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prikuplja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od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raznih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sponzora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koji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na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taj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način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promovišu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svoje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poslovanje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pomažu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održavanju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festivala</a:t>
            </a:r>
            <a:endParaRPr lang="sr-Latn-RS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Wingdings" pitchFamily="2" charset="2"/>
              <a:buChar char="v"/>
            </a:pPr>
            <a:r>
              <a:rPr lang="sr-Latn-RS" sz="2800" dirty="0" err="1" smtClean="0">
                <a:latin typeface="Times New Roman" pitchFamily="18" charset="0"/>
                <a:cs typeface="Times New Roman" pitchFamily="18" charset="0"/>
              </a:rPr>
              <a:t>V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eliki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deo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novca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se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prikuplja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od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ulaznica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koje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plaćaju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posetioci</a:t>
            </a:r>
            <a:endParaRPr lang="sr-Latn-RS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Wingdings" pitchFamily="2" charset="2"/>
              <a:buChar char="v"/>
            </a:pPr>
            <a:r>
              <a:rPr lang="sr-Latn-RS" sz="2800" dirty="0" err="1" smtClean="0">
                <a:latin typeface="Times New Roman" pitchFamily="18" charset="0"/>
                <a:cs typeface="Times New Roman" pitchFamily="18" charset="0"/>
              </a:rPr>
              <a:t>P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ostoje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određeni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donori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koji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svojim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doprinosima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pomažu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sr-Latn-RS" sz="2800" dirty="0" smtClean="0">
                <a:latin typeface="Times New Roman" pitchFamily="18" charset="0"/>
                <a:cs typeface="Times New Roman" pitchFamily="18" charset="0"/>
              </a:rPr>
              <a:t>državanje festivala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5" descr="51094_vignette_tv5mondeplusafriqu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" y="4149224"/>
            <a:ext cx="1553058" cy="1296000"/>
          </a:xfrm>
          <a:prstGeom prst="rect">
            <a:avLst/>
          </a:prstGeom>
        </p:spPr>
      </p:pic>
      <p:pic>
        <p:nvPicPr>
          <p:cNvPr id="7" name="Picture 6" descr="LOGO-Katholischer-Fonds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064736" y="5553384"/>
            <a:ext cx="2011320" cy="1332000"/>
          </a:xfrm>
          <a:prstGeom prst="rect">
            <a:avLst/>
          </a:prstGeom>
        </p:spPr>
      </p:pic>
      <p:pic>
        <p:nvPicPr>
          <p:cNvPr id="9" name="Picture 8" descr="kreissparkasse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79808" y="5553384"/>
            <a:ext cx="2664000" cy="1332000"/>
          </a:xfrm>
          <a:prstGeom prst="rect">
            <a:avLst/>
          </a:prstGeom>
        </p:spPr>
      </p:pic>
      <p:pic>
        <p:nvPicPr>
          <p:cNvPr id="10" name="Picture 9" descr="oli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057585" y="4149080"/>
            <a:ext cx="1650319" cy="1296000"/>
          </a:xfrm>
          <a:prstGeom prst="rect">
            <a:avLst/>
          </a:prstGeom>
        </p:spPr>
      </p:pic>
      <p:pic>
        <p:nvPicPr>
          <p:cNvPr id="11" name="Picture 10" descr="logo_tuebingen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948264" y="4149224"/>
            <a:ext cx="2171598" cy="1296000"/>
          </a:xfrm>
          <a:prstGeom prst="rect">
            <a:avLst/>
          </a:prstGeom>
        </p:spPr>
      </p:pic>
      <p:pic>
        <p:nvPicPr>
          <p:cNvPr id="12" name="Picture 11" descr="csm_BW_Link_Logo_8ac173a16c.jpg"/>
          <p:cNvPicPr>
            <a:picLocks noChangeAspect="1"/>
          </p:cNvPicPr>
          <p:nvPr/>
        </p:nvPicPr>
        <p:blipFill>
          <a:blip r:embed="rId7" cstate="print"/>
          <a:srcRect l="14799" t="6321" r="18151" b="19761"/>
          <a:stretch>
            <a:fillRect/>
          </a:stretch>
        </p:blipFill>
        <p:spPr>
          <a:xfrm>
            <a:off x="4139952" y="4149080"/>
            <a:ext cx="2356362" cy="1296000"/>
          </a:xfrm>
          <a:prstGeom prst="rect">
            <a:avLst/>
          </a:prstGeom>
        </p:spPr>
      </p:pic>
      <p:pic>
        <p:nvPicPr>
          <p:cNvPr id="13" name="Picture 12" descr="goethe-institut-logo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5220072" y="5553384"/>
            <a:ext cx="1951723" cy="1332000"/>
          </a:xfrm>
          <a:prstGeom prst="rect">
            <a:avLst/>
          </a:prstGeom>
        </p:spPr>
      </p:pic>
      <p:pic>
        <p:nvPicPr>
          <p:cNvPr id="14" name="Picture 13" descr="sez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7380312" y="5517232"/>
            <a:ext cx="1557889" cy="13320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rek">
  <a:themeElements>
    <a:clrScheme name="Trek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Trek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Trek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537</TotalTime>
  <Words>506</Words>
  <Application>Microsoft Office PowerPoint</Application>
  <PresentationFormat>On-screen Show (4:3)</PresentationFormat>
  <Paragraphs>83</Paragraphs>
  <Slides>13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Trek</vt:lpstr>
      <vt:lpstr>Slide 1</vt:lpstr>
      <vt:lpstr> Tübingen </vt:lpstr>
      <vt:lpstr>Africa festival</vt:lpstr>
      <vt:lpstr>Slide 4</vt:lpstr>
      <vt:lpstr> Kako stići? </vt:lpstr>
      <vt:lpstr>Gde odsesti?</vt:lpstr>
      <vt:lpstr>Program festivala i cene </vt:lpstr>
      <vt:lpstr>Slide 8</vt:lpstr>
      <vt:lpstr> Finansiranje festivala i sponzori </vt:lpstr>
      <vt:lpstr> Promocija </vt:lpstr>
      <vt:lpstr> Volonterizam </vt:lpstr>
      <vt:lpstr> SWOT analiza </vt:lpstr>
      <vt:lpstr>Slide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KORISNIK</dc:creator>
  <cp:lastModifiedBy>KORISNIK</cp:lastModifiedBy>
  <cp:revision>57</cp:revision>
  <dcterms:created xsi:type="dcterms:W3CDTF">2017-05-08T16:53:00Z</dcterms:created>
  <dcterms:modified xsi:type="dcterms:W3CDTF">2017-05-09T14:42:43Z</dcterms:modified>
</cp:coreProperties>
</file>