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  <a:alpha val="6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mionica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4200" y="0"/>
            <a:ext cx="6019800" cy="1470025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MI</a:t>
            </a:r>
            <a:r>
              <a:rPr lang="sr-Latn-RS" sz="5400" b="1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ŠIĆEVI DANI</a:t>
            </a:r>
            <a:endParaRPr lang="en-US" sz="5400" b="1" dirty="0">
              <a:solidFill>
                <a:schemeClr val="tx2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77000" y="1524000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Bojana Glišić </a:t>
            </a:r>
            <a:endParaRPr lang="en-US" sz="24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mionica-grb-velik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0" y="3200400"/>
            <a:ext cx="3048000" cy="34332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Gde je Mionica i kako doći?</a:t>
            </a:r>
            <a:endParaRPr lang="en-US" b="1" dirty="0">
              <a:solidFill>
                <a:schemeClr val="tx2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sr-Latn-RS" dirty="0" smtClean="0"/>
              <a:t> </a:t>
            </a:r>
            <a:r>
              <a:rPr lang="sr-Latn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Severozapadni deo Srbije</a:t>
            </a:r>
          </a:p>
          <a:p>
            <a:r>
              <a:rPr lang="sr-Latn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20 km od Valjeva</a:t>
            </a:r>
          </a:p>
          <a:p>
            <a:r>
              <a:rPr lang="sr-Latn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80 km južno od Beograda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Kolubarski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okrug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36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naselja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</a:t>
            </a:r>
            <a:r>
              <a:rPr lang="sr-Latn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Živojin Mišić</a:t>
            </a:r>
          </a:p>
        </p:txBody>
      </p:sp>
      <p:pic>
        <p:nvPicPr>
          <p:cNvPr id="4" name="Picture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533400"/>
            <a:ext cx="8686800" cy="6019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Left Arrow 4"/>
          <p:cNvSpPr/>
          <p:nvPr/>
        </p:nvSpPr>
        <p:spPr>
          <a:xfrm>
            <a:off x="5410200" y="3048000"/>
            <a:ext cx="1828800" cy="9906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3886200" cy="1162050"/>
          </a:xfrm>
        </p:spPr>
        <p:txBody>
          <a:bodyPr>
            <a:noAutofit/>
          </a:bodyPr>
          <a:lstStyle/>
          <a:p>
            <a:r>
              <a:rPr lang="sr-Latn-RS" sz="3200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MANIFESTACIJA </a:t>
            </a:r>
            <a:br>
              <a:rPr lang="sr-Latn-RS" sz="3200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</a:br>
            <a:r>
              <a:rPr lang="sr-Latn-RS" sz="3200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“MIŠIĆEVI DANI”</a:t>
            </a:r>
            <a:endParaRPr lang="en-US" sz="3200" dirty="0">
              <a:solidFill>
                <a:schemeClr val="tx2">
                  <a:lumMod val="50000"/>
                </a:schemeClr>
              </a:solidFill>
              <a:latin typeface="Cambria" pitchFamily="18" charset="0"/>
            </a:endParaRPr>
          </a:p>
        </p:txBody>
      </p:sp>
      <p:pic>
        <p:nvPicPr>
          <p:cNvPr id="5" name="Content Placeholder 4" descr="misicevi-dani-201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573443">
            <a:off x="5029200" y="228600"/>
            <a:ext cx="3860800" cy="26328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5791200" cy="5118100"/>
          </a:xfrm>
        </p:spPr>
        <p:txBody>
          <a:bodyPr>
            <a:normAutofit fontScale="92500"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sr-Latn-R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POČETAK ODRŽAVANJA - 1997.  GODINA</a:t>
            </a:r>
          </a:p>
          <a:p>
            <a:endParaRPr lang="sr-Latn-RS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sr-Latn-R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VREME  ODRŽAVANJA - SREDINA/KRAJ JULA</a:t>
            </a:r>
          </a:p>
          <a:p>
            <a:endParaRPr lang="sr-Latn-RS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sr-Latn-R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U ZNAK  SEĆANJA </a:t>
            </a:r>
          </a:p>
          <a:p>
            <a:endParaRPr lang="sr-Latn-RS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sr-Latn-R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 S POČETKA MALOG OBIMA</a:t>
            </a:r>
          </a:p>
          <a:p>
            <a:endParaRPr lang="sr-Latn-RS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sr-Latn-R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NEMA NI DANAS VELIKU REPUTACIJU</a:t>
            </a:r>
          </a:p>
          <a:p>
            <a:endParaRPr lang="sr-Latn-RS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sr-Latn-R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BOGAT SADRŽAJ</a:t>
            </a:r>
          </a:p>
          <a:p>
            <a:endParaRPr lang="sr-Latn-RS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sr-Latn-R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ČUVA TRADICIJU I KULTURU</a:t>
            </a:r>
          </a:p>
          <a:p>
            <a:pPr>
              <a:buFont typeface="Arial" pitchFamily="34" charset="0"/>
              <a:buChar char="•"/>
            </a:pPr>
            <a:endParaRPr lang="sr-Latn-RS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sr-Latn-R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MESTO ODRŽAVANJA – PROSTOR CELE OPŠTINE </a:t>
            </a:r>
          </a:p>
          <a:p>
            <a:pPr>
              <a:buFont typeface="Arial" pitchFamily="34" charset="0"/>
              <a:buChar char="•"/>
            </a:pPr>
            <a:endParaRPr lang="sr-Latn-RS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sr-Latn-R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VOJSKA IGRA VAŽNU ULOGU U OTVARANJU</a:t>
            </a:r>
          </a:p>
          <a:p>
            <a:endParaRPr lang="sr-Latn-RS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6" name="Picture 5" descr="DUS_855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09073">
            <a:off x="6742040" y="3538928"/>
            <a:ext cx="2066544" cy="3121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 descr="DUS_863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711441">
            <a:off x="4495800" y="2895600"/>
            <a:ext cx="2819400" cy="18667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228600"/>
            <a:ext cx="6096000" cy="1112838"/>
          </a:xfrm>
        </p:spPr>
        <p:txBody>
          <a:bodyPr>
            <a:normAutofit fontScale="90000"/>
          </a:bodyPr>
          <a:lstStyle/>
          <a:p>
            <a:r>
              <a:rPr lang="sr-Latn-RS" b="1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ORGANIZATORI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i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 U</a:t>
            </a:r>
            <a:r>
              <a:rPr lang="sr-Latn-RS" b="1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ČESNICI </a:t>
            </a:r>
            <a:endParaRPr lang="en-US" b="1" dirty="0">
              <a:solidFill>
                <a:schemeClr val="tx2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057400"/>
            <a:ext cx="6477000" cy="3428999"/>
          </a:xfrm>
          <a:solidFill>
            <a:schemeClr val="tx2">
              <a:lumMod val="60000"/>
              <a:lumOff val="40000"/>
              <a:alpha val="50000"/>
            </a:schemeClr>
          </a:solidFill>
        </p:spPr>
        <p:txBody>
          <a:bodyPr>
            <a:normAutofit lnSpcReduction="10000"/>
          </a:bodyPr>
          <a:lstStyle/>
          <a:p>
            <a:r>
              <a:rPr lang="sr-Latn-RS" dirty="0" smtClean="0"/>
              <a:t> </a:t>
            </a:r>
            <a:r>
              <a:rPr lang="sr-Latn-RS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Kulturni centar Mionica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,</a:t>
            </a:r>
            <a:endParaRPr lang="sr-Latn-RS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  <a:p>
            <a:r>
              <a:rPr lang="en-US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</a:t>
            </a:r>
            <a:r>
              <a:rPr lang="sr-Latn-RS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Dečiji vrtić “Neven”,</a:t>
            </a:r>
          </a:p>
          <a:p>
            <a:r>
              <a:rPr lang="sr-Latn-RS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Turistička organizacija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“</a:t>
            </a:r>
            <a:r>
              <a:rPr lang="sr-Latn-RS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Ribnica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“ </a:t>
            </a:r>
            <a:r>
              <a:rPr lang="sr-Latn-RS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i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</a:t>
            </a:r>
            <a:endParaRPr lang="sr-Latn-RS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  <a:p>
            <a:r>
              <a:rPr lang="sr-Latn-RS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Osnovna škola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„</a:t>
            </a:r>
            <a:r>
              <a:rPr lang="sr-Latn-RS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Milan Rakić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“</a:t>
            </a:r>
            <a:endParaRPr lang="sr-Latn-RS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  <a:p>
            <a:r>
              <a:rPr lang="sr-Latn-RS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Pokrovitelj – opština Mionica</a:t>
            </a:r>
          </a:p>
          <a:p>
            <a:r>
              <a:rPr lang="sr-Latn-RS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Uglavnom lokalno stanovništvo</a:t>
            </a:r>
            <a:endParaRPr lang="en-US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4" name="Picture 3" descr="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52854">
            <a:off x="5487160" y="1347416"/>
            <a:ext cx="3683000" cy="2209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DSCF873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34987">
            <a:off x="6294668" y="4390307"/>
            <a:ext cx="2904787" cy="2184400"/>
          </a:xfrm>
          <a:prstGeom prst="rect">
            <a:avLst/>
          </a:prstGeom>
        </p:spPr>
      </p:pic>
      <p:pic>
        <p:nvPicPr>
          <p:cNvPr id="6" name="Picture 5" descr="agent_mionica_th_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705942">
            <a:off x="4286862" y="5605696"/>
            <a:ext cx="2019300" cy="1009650"/>
          </a:xfrm>
          <a:prstGeom prst="rect">
            <a:avLst/>
          </a:prstGeom>
        </p:spPr>
      </p:pic>
      <p:pic>
        <p:nvPicPr>
          <p:cNvPr id="8" name="Picture 7" descr="osnovna-skola-milan-rakic-mionica-logo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" y="5334000"/>
            <a:ext cx="3962400" cy="1295400"/>
          </a:xfrm>
          <a:prstGeom prst="rect">
            <a:avLst/>
          </a:prstGeom>
        </p:spPr>
      </p:pic>
      <p:pic>
        <p:nvPicPr>
          <p:cNvPr id="9" name="Picture 8" descr="button_mionica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030886">
            <a:off x="129830" y="182526"/>
            <a:ext cx="2362200" cy="1771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5000" r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r>
              <a:rPr lang="sr-Latn-RS" b="1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Mesto održavanja i program </a:t>
            </a:r>
            <a:endParaRPr lang="en-US" b="1" dirty="0">
              <a:solidFill>
                <a:schemeClr val="tx2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75000"/>
              <a:alpha val="60000"/>
            </a:schemeClr>
          </a:solidFill>
        </p:spPr>
        <p:txBody>
          <a:bodyPr/>
          <a:lstStyle/>
          <a:p>
            <a:r>
              <a:rPr lang="sr-Latn-R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Glavno mesto dešavanja -  </a:t>
            </a:r>
            <a:r>
              <a:rPr lang="sr-Latn-R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varošica Mionica</a:t>
            </a:r>
          </a:p>
          <a:p>
            <a:r>
              <a:rPr lang="sr-Latn-R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sela opštine (Struganik, Rakari, Popadić...)</a:t>
            </a:r>
          </a:p>
          <a:p>
            <a:r>
              <a:rPr lang="sr-Latn-R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</a:t>
            </a:r>
            <a:r>
              <a:rPr lang="sr-Latn-R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program za sve uzraste</a:t>
            </a:r>
          </a:p>
          <a:p>
            <a:r>
              <a:rPr lang="sr-Latn-R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pop i folk pevači</a:t>
            </a:r>
          </a:p>
          <a:p>
            <a:r>
              <a:rPr lang="sr-Latn-R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kulturni i umetnički program</a:t>
            </a:r>
          </a:p>
          <a:p>
            <a:r>
              <a:rPr lang="sr-Latn-R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sportski i zabavni program </a:t>
            </a:r>
          </a:p>
          <a:p>
            <a:r>
              <a:rPr lang="sr-Latn-R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dečiji program (maskembal)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7" name="Picture 6" descr="misicevi-dani-650x4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762000"/>
            <a:ext cx="8229600" cy="5867400"/>
          </a:xfrm>
          <a:prstGeom prst="rect">
            <a:avLst/>
          </a:prstGeom>
        </p:spPr>
      </p:pic>
      <p:pic>
        <p:nvPicPr>
          <p:cNvPr id="8" name="Picture 7" descr="misicevi_dani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609600"/>
            <a:ext cx="8305800" cy="5334000"/>
          </a:xfrm>
          <a:prstGeom prst="rect">
            <a:avLst/>
          </a:prstGeom>
        </p:spPr>
      </p:pic>
      <p:pic>
        <p:nvPicPr>
          <p:cNvPr id="9" name="Picture 8" descr="misicevi-dani-mionica-misicevi-dani3_51dc22c754ca9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400" y="457200"/>
            <a:ext cx="8382000" cy="6096001"/>
          </a:xfrm>
          <a:prstGeom prst="rect">
            <a:avLst/>
          </a:prstGeom>
        </p:spPr>
      </p:pic>
      <p:pic>
        <p:nvPicPr>
          <p:cNvPr id="10" name="Picture 9" descr="BAN_1575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9208" y="685800"/>
            <a:ext cx="7922792" cy="5334000"/>
          </a:xfrm>
          <a:prstGeom prst="rect">
            <a:avLst/>
          </a:prstGeom>
        </p:spPr>
      </p:pic>
      <p:pic>
        <p:nvPicPr>
          <p:cNvPr id="11" name="Picture 10" descr="maxresdefault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pic>
        <p:nvPicPr>
          <p:cNvPr id="12" name="Picture 11" descr="maniffestacije-struganik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8306" y="339008"/>
            <a:ext cx="7926094" cy="5333129"/>
          </a:xfrm>
          <a:prstGeom prst="rect">
            <a:avLst/>
          </a:prstGeom>
        </p:spPr>
      </p:pic>
      <p:pic>
        <p:nvPicPr>
          <p:cNvPr id="13" name="Picture 12" descr="program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195262"/>
            <a:ext cx="9144000" cy="646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reklama_enppx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822779">
            <a:off x="6270105" y="328730"/>
            <a:ext cx="2993313" cy="1828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6934200" cy="1189038"/>
          </a:xfrm>
        </p:spPr>
        <p:txBody>
          <a:bodyPr>
            <a:normAutofit fontScale="90000"/>
          </a:bodyPr>
          <a:lstStyle/>
          <a:p>
            <a:r>
              <a:rPr lang="sr-Latn-RS" b="1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PROMOCIJA, SPONZORI I VOLONTERI</a:t>
            </a:r>
            <a:endParaRPr lang="en-US" b="1" dirty="0">
              <a:solidFill>
                <a:schemeClr val="tx2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6705600" cy="2057400"/>
          </a:xfrm>
          <a:noFill/>
        </p:spPr>
        <p:txBody>
          <a:bodyPr/>
          <a:lstStyle/>
          <a:p>
            <a:r>
              <a:rPr lang="sr-Latn-RS" dirty="0" smtClean="0"/>
              <a:t>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Novine</a:t>
            </a:r>
            <a:r>
              <a:rPr lang="sr-Latn-RS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, televizija, radio, internet</a:t>
            </a:r>
          </a:p>
          <a:p>
            <a:r>
              <a:rPr lang="sr-Latn-RS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Promocija nema velike razmere</a:t>
            </a:r>
          </a:p>
          <a:p>
            <a:r>
              <a:rPr lang="en-US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N</a:t>
            </a:r>
            <a:r>
              <a:rPr lang="sr-Latn-RS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ema  </a:t>
            </a:r>
            <a:r>
              <a:rPr lang="sr-Latn-RS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volontera </a:t>
            </a:r>
            <a:endParaRPr lang="en-US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4" name="Picture 3" descr="local-marketin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0" y="3733800"/>
            <a:ext cx="3907808" cy="2743200"/>
          </a:xfrm>
          <a:prstGeom prst="rect">
            <a:avLst/>
          </a:prstGeom>
        </p:spPr>
      </p:pic>
      <p:pic>
        <p:nvPicPr>
          <p:cNvPr id="7" name="Picture 6" descr="colourful-volunteer-vecto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86400" y="3429000"/>
            <a:ext cx="3276600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KORISNE INFORMACIJE</a:t>
            </a:r>
            <a:endParaRPr lang="en-US" b="1" dirty="0">
              <a:solidFill>
                <a:schemeClr val="tx2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Sme</a:t>
            </a:r>
            <a:r>
              <a:rPr lang="sr-Latn-RS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štaj - hotelu “Vrujci” (jedini hotel)</a:t>
            </a:r>
          </a:p>
          <a:p>
            <a:endParaRPr lang="sr-Latn-RS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  <a:p>
            <a:r>
              <a:rPr lang="sr-Latn-RS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Veći izbor u privatnom smeštaju </a:t>
            </a:r>
          </a:p>
          <a:p>
            <a:endParaRPr lang="sr-Latn-RS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  <a:p>
            <a:r>
              <a:rPr lang="sr-Latn-RS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Dolazak autobusom</a:t>
            </a:r>
          </a:p>
          <a:p>
            <a:endParaRPr lang="sr-Latn-RS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  <a:p>
            <a:r>
              <a:rPr lang="sr-Latn-RS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Sve informacije na sajtu mioničke opštine i TO “Ribnica”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 descr="testslid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4800"/>
            <a:ext cx="9144000" cy="58411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Untitl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9144000" cy="4495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 descr="Untitled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445811"/>
            <a:ext cx="9144000" cy="44121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SWOT ANALIZA</a:t>
            </a:r>
            <a:endParaRPr lang="en-US" b="1" dirty="0">
              <a:solidFill>
                <a:schemeClr val="tx2">
                  <a:lumMod val="50000"/>
                </a:schemeClr>
              </a:solidFill>
              <a:latin typeface="Cambria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295400" y="1295400"/>
          <a:ext cx="6324600" cy="530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2300"/>
                <a:gridCol w="3162300"/>
              </a:tblGrid>
              <a:tr h="2654300">
                <a:tc>
                  <a:txBody>
                    <a:bodyPr/>
                    <a:lstStyle/>
                    <a:p>
                      <a:r>
                        <a:rPr lang="sr-Latn-RS" sz="2800" b="1" dirty="0" smtClean="0">
                          <a:latin typeface="Cambria" pitchFamily="18" charset="0"/>
                        </a:rPr>
                        <a:t>SNAGE:</a:t>
                      </a:r>
                    </a:p>
                    <a:p>
                      <a:endParaRPr lang="sr-Latn-RS" sz="2800" b="1" dirty="0" smtClean="0">
                        <a:latin typeface="Cambria" pitchFamily="18" charset="0"/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sr-Latn-RS" sz="2000" dirty="0" smtClean="0">
                          <a:latin typeface="Cambria" pitchFamily="18" charset="0"/>
                        </a:rPr>
                        <a:t> </a:t>
                      </a:r>
                      <a:r>
                        <a:rPr lang="en-US" sz="2000" b="0" dirty="0" smtClean="0">
                          <a:latin typeface="Cambria" pitchFamily="18" charset="0"/>
                        </a:rPr>
                        <a:t>D</a:t>
                      </a:r>
                      <a:r>
                        <a:rPr lang="sr-Latn-RS" sz="2000" b="0" dirty="0" smtClean="0">
                          <a:latin typeface="Cambria" pitchFamily="18" charset="0"/>
                        </a:rPr>
                        <a:t>uga tradicija                         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000" b="0" dirty="0" smtClean="0">
                          <a:latin typeface="Cambria" pitchFamily="18" charset="0"/>
                        </a:rPr>
                        <a:t>L</a:t>
                      </a:r>
                      <a:r>
                        <a:rPr lang="sr-Latn-RS" sz="2000" b="0" dirty="0" smtClean="0">
                          <a:latin typeface="Cambria" pitchFamily="18" charset="0"/>
                        </a:rPr>
                        <a:t>etnje vreme realizacije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000" b="0" dirty="0" smtClean="0">
                          <a:latin typeface="Cambria" pitchFamily="18" charset="0"/>
                        </a:rPr>
                        <a:t>P</a:t>
                      </a:r>
                      <a:r>
                        <a:rPr lang="sr-Latn-RS" sz="2000" b="0" dirty="0" smtClean="0">
                          <a:latin typeface="Cambria" pitchFamily="18" charset="0"/>
                        </a:rPr>
                        <a:t>rogram za </a:t>
                      </a:r>
                      <a:r>
                        <a:rPr lang="sr-Latn-RS" sz="2000" b="0" smtClean="0">
                          <a:latin typeface="Cambria" pitchFamily="18" charset="0"/>
                        </a:rPr>
                        <a:t>sve uzraste</a:t>
                      </a:r>
                      <a:endParaRPr lang="sr-Latn-RS" sz="2000" b="0" dirty="0" smtClean="0">
                        <a:latin typeface="Cambria" pitchFamily="18" charset="0"/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sr-Latn-RS" sz="2000" b="0" dirty="0" smtClean="0">
                          <a:latin typeface="Cambria" pitchFamily="18" charset="0"/>
                        </a:rPr>
                        <a:t> Besplatan</a:t>
                      </a:r>
                      <a:r>
                        <a:rPr lang="sr-Latn-RS" sz="2000" b="0" baseline="0" dirty="0" smtClean="0">
                          <a:latin typeface="Cambria" pitchFamily="18" charset="0"/>
                        </a:rPr>
                        <a:t> ulaz</a:t>
                      </a:r>
                      <a:r>
                        <a:rPr lang="sr-Latn-RS" sz="2000" b="0" dirty="0" smtClean="0">
                          <a:latin typeface="Cambria" pitchFamily="18" charset="0"/>
                        </a:rPr>
                        <a:t>..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sz="2800" dirty="0" smtClean="0">
                          <a:latin typeface="Cambria" pitchFamily="18" charset="0"/>
                        </a:rPr>
                        <a:t>ŠANSE:</a:t>
                      </a:r>
                    </a:p>
                    <a:p>
                      <a:endParaRPr lang="sr-Latn-RS" sz="2800" dirty="0" smtClean="0">
                        <a:latin typeface="Cambria" pitchFamily="18" charset="0"/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000" b="0" dirty="0" smtClean="0">
                          <a:latin typeface="Cambria" pitchFamily="18" charset="0"/>
                        </a:rPr>
                        <a:t>V</a:t>
                      </a:r>
                      <a:r>
                        <a:rPr lang="sr-Latn-RS" sz="2000" b="0" dirty="0" smtClean="0">
                          <a:latin typeface="Cambria" pitchFamily="18" charset="0"/>
                        </a:rPr>
                        <a:t>eći</a:t>
                      </a:r>
                      <a:r>
                        <a:rPr lang="sr-Latn-RS" sz="2000" b="0" baseline="0" dirty="0" smtClean="0">
                          <a:latin typeface="Cambria" pitchFamily="18" charset="0"/>
                        </a:rPr>
                        <a:t> broj posetilaca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sr-Latn-RS" sz="2000" b="0" baseline="0" dirty="0" smtClean="0">
                          <a:latin typeface="Cambria" pitchFamily="18" charset="0"/>
                        </a:rPr>
                        <a:t>Stvaranje imidža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sr-Latn-RS" sz="2000" b="0" baseline="0" dirty="0" smtClean="0">
                          <a:latin typeface="Cambria" pitchFamily="18" charset="0"/>
                        </a:rPr>
                        <a:t>Razvoj turizma Mionice...</a:t>
                      </a:r>
                      <a:endParaRPr lang="en-US" sz="2000" b="0" dirty="0">
                        <a:latin typeface="Cambria" pitchFamily="18" charset="0"/>
                      </a:endParaRPr>
                    </a:p>
                  </a:txBody>
                  <a:tcPr/>
                </a:tc>
              </a:tr>
              <a:tr h="2654300">
                <a:tc>
                  <a:txBody>
                    <a:bodyPr/>
                    <a:lstStyle/>
                    <a:p>
                      <a:r>
                        <a:rPr lang="sr-Latn-RS" sz="2800" b="1" dirty="0" smtClean="0">
                          <a:latin typeface="Cambria" pitchFamily="18" charset="0"/>
                        </a:rPr>
                        <a:t>SLABOSTI:</a:t>
                      </a:r>
                    </a:p>
                    <a:p>
                      <a:endParaRPr lang="sr-Latn-RS" sz="2800" b="0" dirty="0" smtClean="0">
                        <a:latin typeface="Cambria" pitchFamily="18" charset="0"/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000" b="0" dirty="0" smtClean="0">
                          <a:latin typeface="Cambria" pitchFamily="18" charset="0"/>
                        </a:rPr>
                        <a:t>N</a:t>
                      </a:r>
                      <a:r>
                        <a:rPr lang="sr-Latn-RS" sz="2000" b="0" dirty="0" smtClean="0">
                          <a:latin typeface="Cambria" pitchFamily="18" charset="0"/>
                        </a:rPr>
                        <a:t>edovoljna reklama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000" b="0" dirty="0" smtClean="0">
                          <a:latin typeface="Cambria" pitchFamily="18" charset="0"/>
                        </a:rPr>
                        <a:t>N</a:t>
                      </a:r>
                      <a:r>
                        <a:rPr lang="sr-Latn-RS" sz="2000" b="0" dirty="0" smtClean="0">
                          <a:latin typeface="Cambria" pitchFamily="18" charset="0"/>
                        </a:rPr>
                        <a:t>einformisnost posetilaca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000" b="0" dirty="0" smtClean="0">
                          <a:latin typeface="Cambria" pitchFamily="18" charset="0"/>
                        </a:rPr>
                        <a:t>L</a:t>
                      </a:r>
                      <a:r>
                        <a:rPr lang="sr-Latn-RS" sz="2000" b="0" dirty="0" smtClean="0">
                          <a:latin typeface="Cambria" pitchFamily="18" charset="0"/>
                        </a:rPr>
                        <a:t>okalni karakter...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sz="2800" b="1" dirty="0" smtClean="0">
                          <a:latin typeface="Cambria" pitchFamily="18" charset="0"/>
                        </a:rPr>
                        <a:t>PRETNJE:</a:t>
                      </a:r>
                    </a:p>
                    <a:p>
                      <a:endParaRPr lang="sr-Latn-RS" sz="2800" b="1" dirty="0" smtClean="0">
                        <a:latin typeface="Cambria" pitchFamily="18" charset="0"/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000" b="0" dirty="0" smtClean="0">
                          <a:latin typeface="Cambria" pitchFamily="18" charset="0"/>
                        </a:rPr>
                        <a:t>Z</a:t>
                      </a:r>
                      <a:r>
                        <a:rPr lang="sr-Latn-RS" sz="2000" b="0" dirty="0" smtClean="0">
                          <a:latin typeface="Cambria" pitchFamily="18" charset="0"/>
                        </a:rPr>
                        <a:t>asićenost  postojećim programom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sr-Latn-RS" sz="2000" b="0" dirty="0" smtClean="0">
                          <a:latin typeface="Cambria" pitchFamily="18" charset="0"/>
                        </a:rPr>
                        <a:t>Manifestacije</a:t>
                      </a:r>
                      <a:r>
                        <a:rPr lang="sr-Latn-RS" sz="2000" b="0" baseline="0" dirty="0" smtClean="0">
                          <a:latin typeface="Cambria" pitchFamily="18" charset="0"/>
                        </a:rPr>
                        <a:t> sličnog karaktera...</a:t>
                      </a:r>
                      <a:endParaRPr lang="en-US" sz="2000" b="0" dirty="0">
                        <a:latin typeface="Cambria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09600"/>
            <a:ext cx="8229600" cy="1143000"/>
          </a:xfrm>
        </p:spPr>
        <p:txBody>
          <a:bodyPr>
            <a:normAutofit/>
          </a:bodyPr>
          <a:lstStyle/>
          <a:p>
            <a:r>
              <a:rPr lang="sr-Latn-RS" sz="6000" b="1" dirty="0" smtClean="0">
                <a:solidFill>
                  <a:schemeClr val="bg1"/>
                </a:solidFill>
                <a:latin typeface="Cambria" pitchFamily="18" charset="0"/>
              </a:rPr>
              <a:t>HVALA NA PAŽNJI</a:t>
            </a:r>
            <a:endParaRPr lang="en-US" sz="6000" b="1" dirty="0">
              <a:solidFill>
                <a:schemeClr val="bg1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280</Words>
  <Application>Microsoft Office PowerPoint</Application>
  <PresentationFormat>On-screen Show (4:3)</PresentationFormat>
  <Paragraphs>76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MIŠIĆEVI DANI</vt:lpstr>
      <vt:lpstr>Gde je Mionica i kako doći?</vt:lpstr>
      <vt:lpstr>MANIFESTACIJA  “MIŠIĆEVI DANI”</vt:lpstr>
      <vt:lpstr>ORGANIZATORI i UČESNICI </vt:lpstr>
      <vt:lpstr>Mesto održavanja i program </vt:lpstr>
      <vt:lpstr>PROMOCIJA, SPONZORI I VOLONTERI</vt:lpstr>
      <vt:lpstr>KORISNE INFORMACIJE</vt:lpstr>
      <vt:lpstr>SWOT ANALIZA</vt:lpstr>
      <vt:lpstr>HVALA NA PAŽNJI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MIŠIĆEVI DANI</dc:title>
  <dc:creator>Cokolina</dc:creator>
  <cp:lastModifiedBy>Cokolina</cp:lastModifiedBy>
  <cp:revision>24</cp:revision>
  <dcterms:created xsi:type="dcterms:W3CDTF">2006-08-16T00:00:00Z</dcterms:created>
  <dcterms:modified xsi:type="dcterms:W3CDTF">2017-05-17T10:11:28Z</dcterms:modified>
</cp:coreProperties>
</file>