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58" r:id="rId6"/>
    <p:sldId id="259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57BA8-AC37-416F-BA5E-D4C6684B9843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4032714-7871-49D9-A339-C51CD74F56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57BA8-AC37-416F-BA5E-D4C6684B9843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2714-7871-49D9-A339-C51CD74F56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57BA8-AC37-416F-BA5E-D4C6684B9843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2714-7871-49D9-A339-C51CD74F56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57BA8-AC37-416F-BA5E-D4C6684B9843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4032714-7871-49D9-A339-C51CD74F56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57BA8-AC37-416F-BA5E-D4C6684B9843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2714-7871-49D9-A339-C51CD74F56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57BA8-AC37-416F-BA5E-D4C6684B9843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2714-7871-49D9-A339-C51CD74F56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57BA8-AC37-416F-BA5E-D4C6684B9843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4032714-7871-49D9-A339-C51CD74F56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57BA8-AC37-416F-BA5E-D4C6684B9843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2714-7871-49D9-A339-C51CD74F56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57BA8-AC37-416F-BA5E-D4C6684B9843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2714-7871-49D9-A339-C51CD74F56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57BA8-AC37-416F-BA5E-D4C6684B9843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2714-7871-49D9-A339-C51CD74F56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57BA8-AC37-416F-BA5E-D4C6684B9843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2714-7871-49D9-A339-C51CD74F56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4257BA8-AC37-416F-BA5E-D4C6684B9843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4032714-7871-49D9-A339-C51CD74F56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gif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357166"/>
            <a:ext cx="8482042" cy="1218026"/>
          </a:xfrm>
        </p:spPr>
        <p:txBody>
          <a:bodyPr/>
          <a:lstStyle/>
          <a:p>
            <a:pPr algn="ctr"/>
            <a:r>
              <a:rPr lang="en-US" b="1" dirty="0" smtClean="0"/>
              <a:t>X</a:t>
            </a:r>
            <a:r>
              <a:rPr lang="sr-Latn-RS" b="1" dirty="0" smtClean="0"/>
              <a:t>viii međunarodna smotra arheološkog filma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2" y="4500570"/>
            <a:ext cx="3262306" cy="914400"/>
          </a:xfrm>
        </p:spPr>
        <p:txBody>
          <a:bodyPr/>
          <a:lstStyle/>
          <a:p>
            <a:r>
              <a:rPr lang="sr-Latn-RS" b="1" dirty="0" smtClean="0"/>
              <a:t>Anica Žurkić 393m/15</a:t>
            </a:r>
            <a:endParaRPr lang="en-US" b="1" dirty="0"/>
          </a:p>
        </p:txBody>
      </p:sp>
      <p:pic>
        <p:nvPicPr>
          <p:cNvPr id="23554" name="Picture 2" descr="Резултат слика за 18. medjunarodna smotra arheoloskog film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928802"/>
            <a:ext cx="4714908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4282" y="357166"/>
          <a:ext cx="8643998" cy="6400656"/>
        </p:xfrm>
        <a:graphic>
          <a:graphicData uri="http://schemas.openxmlformats.org/drawingml/2006/table">
            <a:tbl>
              <a:tblPr/>
              <a:tblGrid>
                <a:gridCol w="4321999"/>
                <a:gridCol w="4321999"/>
              </a:tblGrid>
              <a:tr h="15716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Rotonda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Režija: Eleni Stubu Katsamuri, Grčka 2016., Trajanje 11′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01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Kiparska srednjovekovna gleđosana keramika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Režija: Paschalis Papapetrou, Kipar 2014., Trajanje 42′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245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Stanica uspomena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Režija: Miriam Steen, Nemačka 2015., Trajanje 23</a:t>
                      </a:r>
                      <a:r>
                        <a:rPr lang="el-GR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΄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14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Arheološko leto 2016.: Unža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Režija: Rusija 2016., Trajanje 12′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36868" name="Picture 19" descr="http://www.narodnimuzej.rs/images/rotond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428604"/>
            <a:ext cx="4214842" cy="1457328"/>
          </a:xfrm>
          <a:prstGeom prst="rect">
            <a:avLst/>
          </a:prstGeom>
          <a:noFill/>
        </p:spPr>
      </p:pic>
      <p:pic>
        <p:nvPicPr>
          <p:cNvPr id="36867" name="Picture 22" descr="http://www.narodnimuzej.rs/images/kiparska-gledjosana-keramik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000240"/>
            <a:ext cx="4214842" cy="1571636"/>
          </a:xfrm>
          <a:prstGeom prst="rect">
            <a:avLst/>
          </a:prstGeom>
          <a:noFill/>
        </p:spPr>
      </p:pic>
      <p:pic>
        <p:nvPicPr>
          <p:cNvPr id="36866" name="Picture 25" descr="http://www.narodnimuzej.rs/images/stanica-uspomen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714752"/>
            <a:ext cx="4214842" cy="1357322"/>
          </a:xfrm>
          <a:prstGeom prst="rect">
            <a:avLst/>
          </a:prstGeom>
          <a:noFill/>
        </p:spPr>
      </p:pic>
      <p:pic>
        <p:nvPicPr>
          <p:cNvPr id="36865" name="Picture 28" descr="http://www.narodnimuzej.rs/images/Un%C5%BE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5143512"/>
            <a:ext cx="4214842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14348" y="571480"/>
          <a:ext cx="6905652" cy="5357850"/>
        </p:xfrm>
        <a:graphic>
          <a:graphicData uri="http://schemas.openxmlformats.org/drawingml/2006/table">
            <a:tbl>
              <a:tblPr/>
              <a:tblGrid>
                <a:gridCol w="3452826"/>
                <a:gridCol w="3452826"/>
              </a:tblGrid>
              <a:tr h="5635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PONEDELJAK, 27.MART2017. 19 ČASOVA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07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Krst i kruna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Režija: Zdzislaw Cozac, Poljska 2016., Trajanje 52′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07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Kirena, afrička Atina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Režija: Giuseppe Drometari, Italija 2015., Trajanje 40′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128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Savremeno otkriće zemlje Magan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Režija: Victor Cid, Španija 2016., Trajanje 20′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37891" name="Picture 31" descr="http://www.narodnimuzej.rs/images/Krst-i-krun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214422"/>
            <a:ext cx="3214710" cy="1576391"/>
          </a:xfrm>
          <a:prstGeom prst="rect">
            <a:avLst/>
          </a:prstGeom>
          <a:noFill/>
        </p:spPr>
      </p:pic>
      <p:pic>
        <p:nvPicPr>
          <p:cNvPr id="37890" name="Picture 34" descr="http://www.narodnimuzej.rs/images/Kirena-afri%C4%8Dka-Atin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2857496"/>
            <a:ext cx="3214710" cy="1571636"/>
          </a:xfrm>
          <a:prstGeom prst="rect">
            <a:avLst/>
          </a:prstGeom>
          <a:noFill/>
        </p:spPr>
      </p:pic>
      <p:pic>
        <p:nvPicPr>
          <p:cNvPr id="37889" name="Picture 37" descr="http://www.narodnimuzej.rs/images/Maga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4500570"/>
            <a:ext cx="3214710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57158" y="642919"/>
          <a:ext cx="7429552" cy="5000659"/>
        </p:xfrm>
        <a:graphic>
          <a:graphicData uri="http://schemas.openxmlformats.org/drawingml/2006/table">
            <a:tbl>
              <a:tblPr/>
              <a:tblGrid>
                <a:gridCol w="3714776"/>
                <a:gridCol w="3714776"/>
              </a:tblGrid>
              <a:tr h="3424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UTORAK, 28.MART 2017.19 ČASOVA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578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Bronzano doba: zanati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Režija: Stanislav Manca, Slovačka 2016., Trajanje 30</a:t>
                      </a:r>
                      <a:r>
                        <a:rPr lang="el-GR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΄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239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Olkas. Obilazak srednjovekovnih luka od Egeja do Crnog mora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Režija: George Botsos, Grčka 2013., Trajanje 50′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764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Granica Tirenskog i Jadranskog mora podeljena između Etruraca, Feničana i Fokejaca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Režija: Maurizia Giusti, Italija 2016., Trajanje 36′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38914" name="Picture 40" descr="http://www.narodnimuzej.rs/images/Bronzano-doba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000108"/>
            <a:ext cx="3214710" cy="1571636"/>
          </a:xfrm>
          <a:prstGeom prst="rect">
            <a:avLst/>
          </a:prstGeom>
          <a:noFill/>
        </p:spPr>
      </p:pic>
      <p:pic>
        <p:nvPicPr>
          <p:cNvPr id="38913" name="Picture 43" descr="http://www.narodnimuzej.rs/images/Olka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714620"/>
            <a:ext cx="3286148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00034" y="785792"/>
          <a:ext cx="8072494" cy="5262426"/>
        </p:xfrm>
        <a:graphic>
          <a:graphicData uri="http://schemas.openxmlformats.org/drawingml/2006/table">
            <a:tbl>
              <a:tblPr/>
              <a:tblGrid>
                <a:gridCol w="4429156"/>
                <a:gridCol w="3643338"/>
              </a:tblGrid>
              <a:tr h="522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SREDA, 29. MART 2017.19 ČASOVA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208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KRALJEVSTVO SOLI. 7000 GODINA ISTORIJE U HALŠTATU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Režija: Domingo Rodes, Španija 2013., Trajanje 23′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859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Kizil – Kuragino. Poslednji dani drevnih civilizacija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Režija: Denis Rubanov, Rusija 2012., Trajanje 50′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333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Kizil. Kuragino.Velika stepa, zemlja naroda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Režija: Denis Rubanov, Rusija 2013., Trajanje 50′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39939" name="Picture 46" descr="http://www.narodnimuzej.rs/images/Kraljevstvo-sol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428736"/>
            <a:ext cx="3357586" cy="1428760"/>
          </a:xfrm>
          <a:prstGeom prst="rect">
            <a:avLst/>
          </a:prstGeom>
          <a:noFill/>
        </p:spPr>
      </p:pic>
      <p:pic>
        <p:nvPicPr>
          <p:cNvPr id="39938" name="Picture 49" descr="http://www.narodnimuzej.rs/images/Kizil-Kuragin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000372"/>
            <a:ext cx="3357586" cy="1571636"/>
          </a:xfrm>
          <a:prstGeom prst="rect">
            <a:avLst/>
          </a:prstGeom>
          <a:noFill/>
        </p:spPr>
      </p:pic>
      <p:pic>
        <p:nvPicPr>
          <p:cNvPr id="39937" name="Picture 52" descr="http://www.narodnimuzej.rs/images/Kizil-Kuragino-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4786322"/>
            <a:ext cx="3286148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28596" y="928670"/>
          <a:ext cx="8358246" cy="5000660"/>
        </p:xfrm>
        <a:graphic>
          <a:graphicData uri="http://schemas.openxmlformats.org/drawingml/2006/table">
            <a:tbl>
              <a:tblPr/>
              <a:tblGrid>
                <a:gridCol w="4179123"/>
                <a:gridCol w="4179123"/>
              </a:tblGrid>
              <a:tr h="500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ČETVRTAK 30. MART 2017. 19 ČASOVA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001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Krvavi plen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Režija: Peter Brems, Wim Van der Eynde,Tristan Chytroschek, Nemačka 2014., Trajanje 52</a:t>
                      </a:r>
                      <a:r>
                        <a:rPr lang="el-GR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΄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001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Muzej Kipra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Režija: George Koumouros, Kipar 2014., Trajanje 43′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001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Bronzano doba: duhovni život i rituali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Režija: Stanislav Manca, Slovačka 2016., Trajanje 30</a:t>
                      </a:r>
                      <a:r>
                        <a:rPr lang="el-GR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΄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40963" name="Picture 55" descr="http://www.narodnimuzej.rs/images/Krvavi-ple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500174"/>
            <a:ext cx="3929090" cy="1285884"/>
          </a:xfrm>
          <a:prstGeom prst="rect">
            <a:avLst/>
          </a:prstGeom>
          <a:noFill/>
        </p:spPr>
      </p:pic>
      <p:pic>
        <p:nvPicPr>
          <p:cNvPr id="40962" name="Picture 58" descr="http://www.narodnimuzej.rs/images/Muzej-Kipra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000372"/>
            <a:ext cx="4071966" cy="1285884"/>
          </a:xfrm>
          <a:prstGeom prst="rect">
            <a:avLst/>
          </a:prstGeom>
          <a:noFill/>
        </p:spPr>
      </p:pic>
      <p:pic>
        <p:nvPicPr>
          <p:cNvPr id="40961" name="Picture 61" descr="http://www.narodnimuzej.rs/images/Bronzano-doba-2.jp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4500570"/>
            <a:ext cx="4071966" cy="1357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86800" cy="838200"/>
          </a:xfrm>
        </p:spPr>
        <p:txBody>
          <a:bodyPr/>
          <a:lstStyle/>
          <a:p>
            <a:pPr algn="ctr"/>
            <a:r>
              <a:rPr lang="sr-Latn-RS" dirty="0" smtClean="0"/>
              <a:t>ULAZNICA</a:t>
            </a:r>
            <a:endParaRPr lang="en-US" dirty="0"/>
          </a:p>
        </p:txBody>
      </p:sp>
      <p:pic>
        <p:nvPicPr>
          <p:cNvPr id="5" name="Picture 4" descr="D:\Preuzimanja\18217398_1901073276843974_1305324460_n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871543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PROMOCIJA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41986" name="Picture 2" descr="Резултат слика за RT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8501122" cy="1500198"/>
          </a:xfrm>
          <a:prstGeom prst="rect">
            <a:avLst/>
          </a:prstGeom>
          <a:noFill/>
        </p:spPr>
      </p:pic>
      <p:pic>
        <p:nvPicPr>
          <p:cNvPr id="41988" name="Picture 4" descr="Резултат слика за B9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357562"/>
            <a:ext cx="3571900" cy="1871652"/>
          </a:xfrm>
          <a:prstGeom prst="rect">
            <a:avLst/>
          </a:prstGeom>
          <a:noFill/>
        </p:spPr>
      </p:pic>
      <p:pic>
        <p:nvPicPr>
          <p:cNvPr id="41990" name="Picture 6" descr="Резултат слика за HAPPY T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3000372"/>
            <a:ext cx="4429124" cy="1500198"/>
          </a:xfrm>
          <a:prstGeom prst="rect">
            <a:avLst/>
          </a:prstGeom>
          <a:noFill/>
        </p:spPr>
      </p:pic>
      <p:pic>
        <p:nvPicPr>
          <p:cNvPr id="41992" name="Picture 8" descr="Резултат слика за BLIC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7620" y="4500570"/>
            <a:ext cx="4381500" cy="1943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SMEŠTAJ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44034" name="Picture 2" descr="Резултат слика за HYATT BELGRA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14422"/>
            <a:ext cx="3929090" cy="2857520"/>
          </a:xfrm>
          <a:prstGeom prst="rect">
            <a:avLst/>
          </a:prstGeom>
          <a:noFill/>
        </p:spPr>
      </p:pic>
      <p:pic>
        <p:nvPicPr>
          <p:cNvPr id="44036" name="Picture 4" descr="Резултат слика за HOLIDAY IN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214422"/>
            <a:ext cx="4000528" cy="2857520"/>
          </a:xfrm>
          <a:prstGeom prst="rect">
            <a:avLst/>
          </a:prstGeom>
          <a:noFill/>
        </p:spPr>
      </p:pic>
      <p:pic>
        <p:nvPicPr>
          <p:cNvPr id="44038" name="Picture 6" descr="Резултат слика за MOSKVA HOTE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4071942"/>
            <a:ext cx="4429156" cy="2786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 smtClean="0"/>
              <a:t>SWOT ANALIZA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sr-Latn-RS" b="1" dirty="0" smtClean="0"/>
              <a:t>S</a:t>
            </a:r>
            <a:r>
              <a:rPr lang="en-US" b="1" dirty="0" smtClean="0"/>
              <a:t>NAGA</a:t>
            </a:r>
            <a:endParaRPr lang="en-US" dirty="0" smtClean="0"/>
          </a:p>
          <a:p>
            <a:pPr lvl="0"/>
            <a:r>
              <a:rPr lang="en-US" dirty="0" err="1" smtClean="0"/>
              <a:t>Saobraćajno-geografski</a:t>
            </a:r>
            <a:r>
              <a:rPr lang="en-US" dirty="0" smtClean="0"/>
              <a:t> </a:t>
            </a:r>
            <a:r>
              <a:rPr lang="en-US" dirty="0" err="1" smtClean="0"/>
              <a:t>položaj</a:t>
            </a:r>
            <a:r>
              <a:rPr lang="en-US" dirty="0" smtClean="0"/>
              <a:t> </a:t>
            </a:r>
            <a:r>
              <a:rPr lang="en-US" dirty="0" err="1" smtClean="0"/>
              <a:t>Beograda</a:t>
            </a:r>
            <a:endParaRPr lang="en-US" dirty="0" smtClean="0"/>
          </a:p>
          <a:p>
            <a:pPr lvl="0"/>
            <a:r>
              <a:rPr lang="en-US" dirty="0" err="1" smtClean="0"/>
              <a:t>Postojanje</a:t>
            </a:r>
            <a:r>
              <a:rPr lang="en-US" dirty="0" smtClean="0"/>
              <a:t> </a:t>
            </a:r>
            <a:r>
              <a:rPr lang="en-US" dirty="0" err="1" smtClean="0"/>
              <a:t>aerodroma</a:t>
            </a:r>
            <a:r>
              <a:rPr lang="en-US" dirty="0" smtClean="0"/>
              <a:t> u </a:t>
            </a:r>
            <a:r>
              <a:rPr lang="en-US" dirty="0" err="1" smtClean="0"/>
              <a:t>Beogradu</a:t>
            </a:r>
            <a:endParaRPr lang="en-US" dirty="0" smtClean="0"/>
          </a:p>
          <a:p>
            <a:pPr lvl="0"/>
            <a:r>
              <a:rPr lang="en-US" dirty="0" err="1" smtClean="0"/>
              <a:t>Glavni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najveći</a:t>
            </a:r>
            <a:r>
              <a:rPr lang="en-US" dirty="0" smtClean="0"/>
              <a:t> grad</a:t>
            </a:r>
          </a:p>
          <a:p>
            <a:pPr lvl="0"/>
            <a:r>
              <a:rPr lang="en-US" dirty="0" err="1" smtClean="0"/>
              <a:t>Raznovrsna</a:t>
            </a:r>
            <a:r>
              <a:rPr lang="en-US" dirty="0" smtClean="0"/>
              <a:t> </a:t>
            </a:r>
            <a:r>
              <a:rPr lang="en-US" dirty="0" err="1" smtClean="0"/>
              <a:t>turistička</a:t>
            </a:r>
            <a:r>
              <a:rPr lang="en-US" dirty="0" smtClean="0"/>
              <a:t> </a:t>
            </a:r>
            <a:r>
              <a:rPr lang="en-US" dirty="0" err="1" smtClean="0"/>
              <a:t>ponuda</a:t>
            </a:r>
            <a:r>
              <a:rPr lang="en-US" dirty="0" smtClean="0"/>
              <a:t> u </a:t>
            </a:r>
            <a:r>
              <a:rPr lang="en-US" dirty="0" err="1" smtClean="0"/>
              <a:t>Beogradu</a:t>
            </a:r>
            <a:endParaRPr lang="en-US" dirty="0" smtClean="0"/>
          </a:p>
          <a:p>
            <a:pPr lvl="0"/>
            <a:r>
              <a:rPr lang="en-US" dirty="0" err="1" smtClean="0"/>
              <a:t>Smotra</a:t>
            </a:r>
            <a:r>
              <a:rPr lang="en-US" dirty="0" smtClean="0"/>
              <a:t> </a:t>
            </a:r>
            <a:r>
              <a:rPr lang="en-US" dirty="0" err="1" smtClean="0"/>
              <a:t>ima</a:t>
            </a:r>
            <a:r>
              <a:rPr lang="en-US" dirty="0" smtClean="0"/>
              <a:t> </a:t>
            </a:r>
            <a:r>
              <a:rPr lang="en-US" dirty="0" err="1" smtClean="0"/>
              <a:t>dugu</a:t>
            </a:r>
            <a:r>
              <a:rPr lang="en-US" dirty="0" smtClean="0"/>
              <a:t> </a:t>
            </a:r>
            <a:r>
              <a:rPr lang="en-US" dirty="0" err="1" smtClean="0"/>
              <a:t>tradiciju</a:t>
            </a:r>
            <a:r>
              <a:rPr lang="en-US" dirty="0" smtClean="0"/>
              <a:t> </a:t>
            </a:r>
            <a:r>
              <a:rPr lang="en-US" dirty="0" err="1" smtClean="0"/>
              <a:t>održavanja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prepoznatljiva</a:t>
            </a:r>
            <a:r>
              <a:rPr lang="en-US" dirty="0" smtClean="0"/>
              <a:t> je u </a:t>
            </a:r>
            <a:r>
              <a:rPr lang="en-US" dirty="0" err="1" smtClean="0"/>
              <a:t>regionu</a:t>
            </a:r>
            <a:endParaRPr lang="en-US" dirty="0" smtClean="0"/>
          </a:p>
          <a:p>
            <a:pPr lvl="0"/>
            <a:r>
              <a:rPr lang="en-US" dirty="0" err="1" smtClean="0"/>
              <a:t>Smotra</a:t>
            </a:r>
            <a:r>
              <a:rPr lang="en-US" dirty="0" smtClean="0"/>
              <a:t> je </a:t>
            </a:r>
            <a:r>
              <a:rPr lang="en-US" dirty="0" err="1" smtClean="0"/>
              <a:t>međunarodnog</a:t>
            </a:r>
            <a:r>
              <a:rPr lang="en-US" dirty="0" smtClean="0"/>
              <a:t> </a:t>
            </a:r>
            <a:r>
              <a:rPr lang="en-US" dirty="0" err="1" smtClean="0"/>
              <a:t>karaktera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kojom</a:t>
            </a:r>
            <a:r>
              <a:rPr lang="en-US" dirty="0" smtClean="0"/>
              <a:t> se </a:t>
            </a:r>
            <a:r>
              <a:rPr lang="en-US" dirty="0" err="1" smtClean="0"/>
              <a:t>prikazuju</a:t>
            </a:r>
            <a:r>
              <a:rPr lang="en-US" dirty="0" smtClean="0"/>
              <a:t> </a:t>
            </a:r>
            <a:r>
              <a:rPr lang="en-US" dirty="0" err="1" smtClean="0"/>
              <a:t>filmovi</a:t>
            </a:r>
            <a:r>
              <a:rPr lang="en-US" dirty="0" smtClean="0"/>
              <a:t>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raznih</a:t>
            </a:r>
            <a:r>
              <a:rPr lang="en-US" dirty="0" smtClean="0"/>
              <a:t> </a:t>
            </a:r>
            <a:r>
              <a:rPr lang="en-US" dirty="0" err="1" smtClean="0"/>
              <a:t>zemalja</a:t>
            </a:r>
            <a:r>
              <a:rPr lang="en-US" dirty="0" smtClean="0"/>
              <a:t> </a:t>
            </a:r>
          </a:p>
          <a:p>
            <a:pPr lvl="0"/>
            <a:r>
              <a:rPr lang="en-US" dirty="0" err="1" smtClean="0"/>
              <a:t>Kvalitetni</a:t>
            </a:r>
            <a:r>
              <a:rPr lang="en-US" dirty="0" smtClean="0"/>
              <a:t> </a:t>
            </a:r>
            <a:r>
              <a:rPr lang="en-US" dirty="0" err="1" smtClean="0"/>
              <a:t>filmovi</a:t>
            </a:r>
            <a:r>
              <a:rPr lang="en-US" dirty="0" smtClean="0"/>
              <a:t>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oblasti</a:t>
            </a:r>
            <a:r>
              <a:rPr lang="en-US" dirty="0" smtClean="0"/>
              <a:t> </a:t>
            </a:r>
            <a:r>
              <a:rPr lang="en-US" dirty="0" err="1" smtClean="0"/>
              <a:t>arheologije</a:t>
            </a:r>
            <a:endParaRPr lang="en-US" dirty="0" smtClean="0"/>
          </a:p>
          <a:p>
            <a:pPr lvl="0"/>
            <a:r>
              <a:rPr lang="en-US" dirty="0" err="1" smtClean="0"/>
              <a:t>Edukativna</a:t>
            </a:r>
            <a:r>
              <a:rPr lang="en-US" dirty="0" smtClean="0"/>
              <a:t> </a:t>
            </a:r>
            <a:r>
              <a:rPr lang="en-US" dirty="0" err="1" smtClean="0"/>
              <a:t>uloga</a:t>
            </a:r>
            <a:r>
              <a:rPr lang="en-US" dirty="0" smtClean="0"/>
              <a:t> </a:t>
            </a:r>
            <a:r>
              <a:rPr lang="en-US" dirty="0" err="1" smtClean="0"/>
              <a:t>filmova</a:t>
            </a:r>
            <a:r>
              <a:rPr lang="en-US" dirty="0" smtClean="0"/>
              <a:t>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oblasti</a:t>
            </a:r>
            <a:r>
              <a:rPr lang="en-US" dirty="0" smtClean="0"/>
              <a:t> </a:t>
            </a:r>
            <a:r>
              <a:rPr lang="en-US" dirty="0" err="1" smtClean="0"/>
              <a:t>arheologije</a:t>
            </a:r>
            <a:endParaRPr lang="en-US" dirty="0" smtClean="0"/>
          </a:p>
          <a:p>
            <a:pPr lvl="0"/>
            <a:r>
              <a:rPr lang="en-US" dirty="0" err="1" smtClean="0"/>
              <a:t>Postojanje</a:t>
            </a:r>
            <a:r>
              <a:rPr lang="en-US" dirty="0" smtClean="0"/>
              <a:t> </a:t>
            </a:r>
            <a:r>
              <a:rPr lang="en-US" dirty="0" err="1" smtClean="0"/>
              <a:t>kvalitetnog</a:t>
            </a:r>
            <a:r>
              <a:rPr lang="en-US" dirty="0" smtClean="0"/>
              <a:t>, a </a:t>
            </a:r>
            <a:r>
              <a:rPr lang="en-US" dirty="0" err="1" smtClean="0"/>
              <a:t>cenovno</a:t>
            </a:r>
            <a:r>
              <a:rPr lang="en-US" dirty="0" smtClean="0"/>
              <a:t> </a:t>
            </a:r>
            <a:r>
              <a:rPr lang="en-US" dirty="0" err="1" smtClean="0"/>
              <a:t>korektnog</a:t>
            </a:r>
            <a:r>
              <a:rPr lang="en-US" dirty="0" smtClean="0"/>
              <a:t> </a:t>
            </a:r>
            <a:r>
              <a:rPr lang="en-US" dirty="0" err="1" smtClean="0"/>
              <a:t>smeštaja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mlađu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stariju</a:t>
            </a:r>
            <a:r>
              <a:rPr lang="en-US" dirty="0" smtClean="0"/>
              <a:t> </a:t>
            </a:r>
            <a:r>
              <a:rPr lang="en-US" dirty="0" err="1" smtClean="0"/>
              <a:t>populaciju</a:t>
            </a:r>
            <a:endParaRPr lang="en-US" dirty="0" smtClean="0"/>
          </a:p>
          <a:p>
            <a:pPr lvl="0"/>
            <a:r>
              <a:rPr lang="en-US" dirty="0" err="1" smtClean="0"/>
              <a:t>Pristupačna</a:t>
            </a:r>
            <a:r>
              <a:rPr lang="en-US" dirty="0" smtClean="0"/>
              <a:t> </a:t>
            </a:r>
            <a:r>
              <a:rPr lang="en-US" dirty="0" err="1" smtClean="0"/>
              <a:t>cena</a:t>
            </a:r>
            <a:r>
              <a:rPr lang="en-US" dirty="0" smtClean="0"/>
              <a:t> </a:t>
            </a:r>
            <a:r>
              <a:rPr lang="en-US" dirty="0" err="1" smtClean="0"/>
              <a:t>ulaznice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SLABOSTI</a:t>
            </a:r>
            <a:endParaRPr lang="en-US" dirty="0" smtClean="0"/>
          </a:p>
          <a:p>
            <a:pPr lvl="0"/>
            <a:r>
              <a:rPr lang="en-US" dirty="0" smtClean="0"/>
              <a:t>Mali </a:t>
            </a:r>
            <a:r>
              <a:rPr lang="en-US" dirty="0" err="1" smtClean="0"/>
              <a:t>broj</a:t>
            </a:r>
            <a:r>
              <a:rPr lang="en-US" dirty="0" smtClean="0"/>
              <a:t> </a:t>
            </a:r>
            <a:r>
              <a:rPr lang="en-US" dirty="0" err="1" smtClean="0"/>
              <a:t>domaćih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stranih</a:t>
            </a:r>
            <a:r>
              <a:rPr lang="en-US" dirty="0" smtClean="0"/>
              <a:t> </a:t>
            </a:r>
            <a:r>
              <a:rPr lang="en-US" dirty="0" err="1" smtClean="0"/>
              <a:t>posetilaca</a:t>
            </a:r>
            <a:endParaRPr lang="en-US" dirty="0" smtClean="0"/>
          </a:p>
          <a:p>
            <a:pPr lvl="0"/>
            <a:r>
              <a:rPr lang="en-US" dirty="0" err="1" smtClean="0"/>
              <a:t>Slabija</a:t>
            </a:r>
            <a:r>
              <a:rPr lang="en-US" dirty="0" smtClean="0"/>
              <a:t> </a:t>
            </a:r>
            <a:r>
              <a:rPr lang="en-US" dirty="0" err="1" smtClean="0"/>
              <a:t>promacija</a:t>
            </a:r>
            <a:r>
              <a:rPr lang="en-US" dirty="0" smtClean="0"/>
              <a:t> </a:t>
            </a:r>
          </a:p>
          <a:p>
            <a:pPr lvl="0"/>
            <a:r>
              <a:rPr lang="en-US" dirty="0" err="1" smtClean="0"/>
              <a:t>Nepovezanost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ostalim</a:t>
            </a:r>
            <a:r>
              <a:rPr lang="en-US" dirty="0" smtClean="0"/>
              <a:t> </a:t>
            </a:r>
            <a:r>
              <a:rPr lang="en-US" dirty="0" err="1" smtClean="0"/>
              <a:t>znamenitostima</a:t>
            </a:r>
            <a:r>
              <a:rPr lang="en-US" dirty="0" smtClean="0"/>
              <a:t> u </a:t>
            </a:r>
            <a:r>
              <a:rPr lang="en-US" dirty="0" err="1" smtClean="0"/>
              <a:t>cilju</a:t>
            </a:r>
            <a:r>
              <a:rPr lang="en-US" dirty="0" smtClean="0"/>
              <a:t> </a:t>
            </a:r>
            <a:r>
              <a:rPr lang="en-US" dirty="0" err="1" smtClean="0"/>
              <a:t>proširenja</a:t>
            </a:r>
            <a:r>
              <a:rPr lang="en-US" dirty="0" smtClean="0"/>
              <a:t> </a:t>
            </a:r>
            <a:r>
              <a:rPr lang="en-US" dirty="0" err="1" smtClean="0"/>
              <a:t>raznolikosti</a:t>
            </a:r>
            <a:r>
              <a:rPr lang="en-US" dirty="0" smtClean="0"/>
              <a:t> </a:t>
            </a:r>
            <a:r>
              <a:rPr lang="en-US" dirty="0" err="1" smtClean="0"/>
              <a:t>turističke</a:t>
            </a:r>
            <a:r>
              <a:rPr lang="en-US" dirty="0" smtClean="0"/>
              <a:t> </a:t>
            </a:r>
            <a:r>
              <a:rPr lang="en-US" dirty="0" err="1" smtClean="0"/>
              <a:t>ponude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86800" cy="838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N</a:t>
            </a:r>
            <a:r>
              <a:rPr lang="sr-Latn-RS" sz="2400" dirty="0" smtClean="0"/>
              <a:t>aučni kvalitet</a:t>
            </a:r>
            <a:br>
              <a:rPr lang="sr-Latn-RS" sz="2400" dirty="0" smtClean="0"/>
            </a:br>
            <a:r>
              <a:rPr lang="sr-Latn-RS" sz="2400" dirty="0" smtClean="0"/>
              <a:t>novosti, reportaže i obrazovni filmovi</a:t>
            </a:r>
            <a:endParaRPr lang="en-US" sz="2400" dirty="0"/>
          </a:p>
        </p:txBody>
      </p:sp>
      <p:pic>
        <p:nvPicPr>
          <p:cNvPr id="26626" name="Picture 2" descr="Резултат слика за medjunarodna smotra arheoloskog film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142984"/>
            <a:ext cx="4357718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4" descr="Резултат слика за medjunarodna smotra arheoloskog film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142984"/>
            <a:ext cx="4429156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632" name="AutoShape 8" descr="Резултат слика за medjunarodna smotra arheoloskog film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34" name="AutoShape 10" descr="Резултат слика за medjunarodna smotra arheoloskog film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6636" name="Picture 12" descr="Резултат слика за 16. medjunarodna smotra arheoloskog film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929066"/>
            <a:ext cx="4357718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8" name="Picture 14" descr="Резултат слика за 17. medjunarodna smotra arheoloskog film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4000504"/>
            <a:ext cx="4429156" cy="2857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MOGUĆNOSTI</a:t>
            </a:r>
            <a:endParaRPr lang="en-US" dirty="0" smtClean="0"/>
          </a:p>
          <a:p>
            <a:pPr lvl="0"/>
            <a:r>
              <a:rPr lang="en-US" dirty="0" err="1" smtClean="0"/>
              <a:t>Veća</a:t>
            </a:r>
            <a:r>
              <a:rPr lang="en-US" dirty="0" smtClean="0"/>
              <a:t> </a:t>
            </a:r>
            <a:r>
              <a:rPr lang="en-US" dirty="0" err="1" smtClean="0"/>
              <a:t>promocija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domaćem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inostranom</a:t>
            </a:r>
            <a:r>
              <a:rPr lang="en-US" dirty="0" smtClean="0"/>
              <a:t> </a:t>
            </a:r>
            <a:r>
              <a:rPr lang="en-US" dirty="0" err="1" smtClean="0"/>
              <a:t>tržištu</a:t>
            </a:r>
            <a:r>
              <a:rPr lang="en-US" dirty="0" smtClean="0"/>
              <a:t> </a:t>
            </a:r>
          </a:p>
          <a:p>
            <a:pPr lvl="0"/>
            <a:r>
              <a:rPr lang="en-US" dirty="0" err="1" smtClean="0"/>
              <a:t>Stvaranje</a:t>
            </a:r>
            <a:r>
              <a:rPr lang="en-US" dirty="0" smtClean="0"/>
              <a:t> </a:t>
            </a:r>
            <a:r>
              <a:rPr lang="en-US" dirty="0" err="1" smtClean="0"/>
              <a:t>kompleksne</a:t>
            </a:r>
            <a:r>
              <a:rPr lang="en-US" dirty="0" smtClean="0"/>
              <a:t> </a:t>
            </a:r>
            <a:r>
              <a:rPr lang="en-US" dirty="0" err="1" smtClean="0"/>
              <a:t>turističke</a:t>
            </a:r>
            <a:r>
              <a:rPr lang="en-US" dirty="0" smtClean="0"/>
              <a:t> </a:t>
            </a:r>
            <a:r>
              <a:rPr lang="en-US" dirty="0" err="1" smtClean="0"/>
              <a:t>ponude</a:t>
            </a:r>
            <a:r>
              <a:rPr lang="en-US" dirty="0" smtClean="0"/>
              <a:t>, </a:t>
            </a:r>
            <a:r>
              <a:rPr lang="en-US" dirty="0" err="1" smtClean="0"/>
              <a:t>tj</a:t>
            </a:r>
            <a:r>
              <a:rPr lang="en-US" dirty="0" smtClean="0"/>
              <a:t>. </a:t>
            </a:r>
            <a:r>
              <a:rPr lang="en-US" dirty="0" err="1" smtClean="0"/>
              <a:t>uključivanje</a:t>
            </a:r>
            <a:r>
              <a:rPr lang="en-US" dirty="0" smtClean="0"/>
              <a:t> </a:t>
            </a:r>
            <a:r>
              <a:rPr lang="en-US" dirty="0" err="1" smtClean="0"/>
              <a:t>kulturnih</a:t>
            </a:r>
            <a:r>
              <a:rPr lang="en-US" dirty="0" smtClean="0"/>
              <a:t> (</a:t>
            </a:r>
            <a:r>
              <a:rPr lang="en-US" dirty="0" err="1" smtClean="0"/>
              <a:t>arheoloških</a:t>
            </a:r>
            <a:r>
              <a:rPr lang="en-US" dirty="0" smtClean="0"/>
              <a:t>) </a:t>
            </a:r>
            <a:r>
              <a:rPr lang="en-US" dirty="0" err="1" smtClean="0"/>
              <a:t>znamenitosti</a:t>
            </a:r>
            <a:r>
              <a:rPr lang="en-US" dirty="0" smtClean="0"/>
              <a:t> u festival (</a:t>
            </a:r>
            <a:r>
              <a:rPr lang="en-US" dirty="0" err="1" smtClean="0"/>
              <a:t>npr</a:t>
            </a:r>
            <a:r>
              <a:rPr lang="en-US" dirty="0" smtClean="0"/>
              <a:t>. </a:t>
            </a:r>
            <a:r>
              <a:rPr lang="en-US" dirty="0" err="1" smtClean="0"/>
              <a:t>Kalemegdana</a:t>
            </a:r>
            <a:r>
              <a:rPr lang="en-US" dirty="0" smtClean="0"/>
              <a:t> </a:t>
            </a:r>
            <a:r>
              <a:rPr lang="en-US" dirty="0" err="1" smtClean="0"/>
              <a:t>koji</a:t>
            </a:r>
            <a:r>
              <a:rPr lang="en-US" dirty="0" smtClean="0"/>
              <a:t> se </a:t>
            </a:r>
            <a:r>
              <a:rPr lang="en-US" dirty="0" err="1" smtClean="0"/>
              <a:t>nalazi</a:t>
            </a:r>
            <a:r>
              <a:rPr lang="en-US" dirty="0" smtClean="0"/>
              <a:t> u </a:t>
            </a:r>
            <a:r>
              <a:rPr lang="en-US" dirty="0" err="1" smtClean="0"/>
              <a:t>neposrednoj</a:t>
            </a:r>
            <a:r>
              <a:rPr lang="en-US" dirty="0" smtClean="0"/>
              <a:t> </a:t>
            </a:r>
            <a:r>
              <a:rPr lang="en-US" dirty="0" err="1" smtClean="0"/>
              <a:t>blizini</a:t>
            </a:r>
            <a:r>
              <a:rPr lang="en-US" dirty="0" smtClean="0"/>
              <a:t> </a:t>
            </a:r>
            <a:r>
              <a:rPr lang="en-US" dirty="0" err="1" smtClean="0"/>
              <a:t>mesta</a:t>
            </a:r>
            <a:r>
              <a:rPr lang="en-US" dirty="0" smtClean="0"/>
              <a:t> </a:t>
            </a:r>
            <a:r>
              <a:rPr lang="en-US" dirty="0" err="1" smtClean="0"/>
              <a:t>održavanja</a:t>
            </a:r>
            <a:r>
              <a:rPr lang="en-US" dirty="0" smtClean="0"/>
              <a:t> </a:t>
            </a:r>
            <a:r>
              <a:rPr lang="en-US" dirty="0" err="1" smtClean="0"/>
              <a:t>smotre</a:t>
            </a:r>
            <a:r>
              <a:rPr lang="en-US" dirty="0" smtClean="0"/>
              <a:t>)</a:t>
            </a:r>
          </a:p>
          <a:p>
            <a:pPr lvl="0"/>
            <a:r>
              <a:rPr lang="en-US" dirty="0" err="1" smtClean="0"/>
              <a:t>Uvođenje</a:t>
            </a:r>
            <a:r>
              <a:rPr lang="en-US" dirty="0" smtClean="0"/>
              <a:t> </a:t>
            </a:r>
            <a:r>
              <a:rPr lang="en-US" dirty="0" err="1" smtClean="0"/>
              <a:t>takmičarskih</a:t>
            </a:r>
            <a:r>
              <a:rPr lang="en-US" dirty="0" smtClean="0"/>
              <a:t> </a:t>
            </a:r>
            <a:r>
              <a:rPr lang="en-US" dirty="0" err="1" smtClean="0"/>
              <a:t>programa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PRETNJE</a:t>
            </a:r>
            <a:endParaRPr lang="en-US" dirty="0" smtClean="0"/>
          </a:p>
          <a:p>
            <a:pPr lvl="0"/>
            <a:r>
              <a:rPr lang="en-US" dirty="0" smtClean="0"/>
              <a:t>Festival </a:t>
            </a:r>
            <a:r>
              <a:rPr lang="en-US" dirty="0" err="1" smtClean="0"/>
              <a:t>evropskog</a:t>
            </a:r>
            <a:r>
              <a:rPr lang="en-US" dirty="0" smtClean="0"/>
              <a:t> </a:t>
            </a:r>
            <a:r>
              <a:rPr lang="en-US" dirty="0" err="1" smtClean="0"/>
              <a:t>filma</a:t>
            </a:r>
            <a:r>
              <a:rPr lang="en-US" dirty="0" smtClean="0"/>
              <a:t> </a:t>
            </a:r>
            <a:r>
              <a:rPr lang="en-US" dirty="0" err="1" smtClean="0"/>
              <a:t>Palić</a:t>
            </a:r>
            <a:r>
              <a:rPr lang="en-US" dirty="0" smtClean="0"/>
              <a:t> </a:t>
            </a:r>
            <a:r>
              <a:rPr lang="en-US" dirty="0" err="1" smtClean="0"/>
              <a:t>koji</a:t>
            </a:r>
            <a:r>
              <a:rPr lang="en-US" dirty="0" smtClean="0"/>
              <a:t> se </a:t>
            </a:r>
            <a:r>
              <a:rPr lang="en-US" dirty="0" err="1" smtClean="0"/>
              <a:t>održava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1992. </a:t>
            </a:r>
            <a:r>
              <a:rPr lang="en-US" dirty="0" err="1" smtClean="0"/>
              <a:t>godine</a:t>
            </a:r>
            <a:endParaRPr lang="en-US" dirty="0" smtClean="0"/>
          </a:p>
          <a:p>
            <a:pPr lvl="0"/>
            <a:r>
              <a:rPr lang="en-US" dirty="0" err="1" smtClean="0"/>
              <a:t>Međunarodni</a:t>
            </a:r>
            <a:r>
              <a:rPr lang="en-US" dirty="0" smtClean="0"/>
              <a:t> </a:t>
            </a:r>
            <a:r>
              <a:rPr lang="en-US" dirty="0" err="1" smtClean="0"/>
              <a:t>filmski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muzički</a:t>
            </a:r>
            <a:r>
              <a:rPr lang="en-US" dirty="0" smtClean="0"/>
              <a:t> festival </a:t>
            </a:r>
            <a:r>
              <a:rPr lang="en-US" dirty="0" err="1" smtClean="0"/>
              <a:t>Kustendorf</a:t>
            </a:r>
            <a:endParaRPr lang="en-US" dirty="0" smtClean="0"/>
          </a:p>
          <a:p>
            <a:pPr lvl="0"/>
            <a:r>
              <a:rPr lang="en-US" dirty="0" err="1" smtClean="0"/>
              <a:t>Međunarodni</a:t>
            </a:r>
            <a:r>
              <a:rPr lang="en-US" dirty="0" smtClean="0"/>
              <a:t> festival </a:t>
            </a:r>
            <a:r>
              <a:rPr lang="en-US" dirty="0" err="1" smtClean="0"/>
              <a:t>turističkog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ekološkog</a:t>
            </a:r>
            <a:r>
              <a:rPr lang="en-US" dirty="0" smtClean="0"/>
              <a:t> </a:t>
            </a:r>
            <a:r>
              <a:rPr lang="en-US" dirty="0" err="1" smtClean="0"/>
              <a:t>filma</a:t>
            </a:r>
            <a:r>
              <a:rPr lang="en-US" dirty="0" smtClean="0"/>
              <a:t> SILAFEST</a:t>
            </a:r>
          </a:p>
          <a:p>
            <a:pPr lvl="0"/>
            <a:r>
              <a:rPr lang="en-US" dirty="0" err="1" smtClean="0"/>
              <a:t>Međunarodni</a:t>
            </a:r>
            <a:r>
              <a:rPr lang="en-US" dirty="0" smtClean="0"/>
              <a:t> </a:t>
            </a:r>
            <a:r>
              <a:rPr lang="en-US" dirty="0" err="1" smtClean="0"/>
              <a:t>filmski</a:t>
            </a:r>
            <a:r>
              <a:rPr lang="en-US" dirty="0" smtClean="0"/>
              <a:t> festival FEST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852" y="3214686"/>
            <a:ext cx="6786610" cy="838200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H</a:t>
            </a:r>
            <a:r>
              <a:rPr lang="sr-Latn-R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vala na pažnji!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257288"/>
          </a:xfrm>
        </p:spPr>
        <p:txBody>
          <a:bodyPr>
            <a:no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X</a:t>
            </a:r>
            <a:r>
              <a:rPr lang="sr-Latn-R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viii MEĐUNARODNA SMOTRA ARHEOLOŠKOG FILMA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4" name="Picture 3" descr="18medjsm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142984"/>
            <a:ext cx="9144000" cy="5715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b="1" dirty="0" smtClean="0"/>
              <a:t>JUGOSLOVENSKA KINOTEKA</a:t>
            </a:r>
            <a:endParaRPr lang="en-US" b="1" dirty="0"/>
          </a:p>
        </p:txBody>
      </p:sp>
      <p:pic>
        <p:nvPicPr>
          <p:cNvPr id="29698" name="Picture 2" descr="Резултат слика за JUGOSLOVENSKA KINOTE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4857752" cy="5500702"/>
          </a:xfrm>
          <a:prstGeom prst="rect">
            <a:avLst/>
          </a:prstGeom>
          <a:noFill/>
        </p:spPr>
      </p:pic>
      <p:pic>
        <p:nvPicPr>
          <p:cNvPr id="29700" name="Picture 4" descr="Резултат слика за JUGOSLOVENSKA KINOTEK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357298"/>
            <a:ext cx="4643438" cy="5500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26. 03. – 30.03.2017. GODINE</a:t>
            </a:r>
          </a:p>
          <a:p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FILMOVA IZ 10 ZEMALJA</a:t>
            </a:r>
          </a:p>
          <a:p>
            <a:r>
              <a:rPr lang="sr-Latn-RS" u="sng" dirty="0" smtClean="0"/>
              <a:t>EVROPSKI ARHEOLOŠKI FESTIVALI:</a:t>
            </a:r>
          </a:p>
          <a:p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ITALIJA – ROVERET</a:t>
            </a:r>
          </a:p>
          <a:p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ŠPANIJA – IRUN</a:t>
            </a:r>
          </a:p>
          <a:p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NEMAČKA – KILU</a:t>
            </a:r>
          </a:p>
          <a:p>
            <a:endParaRPr lang="sr-Latn-RS" dirty="0" smtClean="0"/>
          </a:p>
          <a:p>
            <a:endParaRPr lang="sr-Latn-R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2800" u="sng" dirty="0" smtClean="0"/>
              <a:t>ORGANIZATOR - NARODNI MUZEJ U SARADNJI SA:</a:t>
            </a:r>
            <a:endParaRPr lang="en-US" sz="28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4195762" cy="4525963"/>
          </a:xfrm>
        </p:spPr>
        <p:txBody>
          <a:bodyPr>
            <a:normAutofit fontScale="92500"/>
          </a:bodyPr>
          <a:lstStyle/>
          <a:p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Ruskim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domom</a:t>
            </a:r>
            <a:endParaRPr lang="sr-Latn-R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Ambasadama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Republike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Kipar</a:t>
            </a:r>
            <a:endParaRPr lang="sr-Latn-R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Republike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Poljske</a:t>
            </a:r>
            <a:endParaRPr lang="sr-Latn-R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Slovačke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Republike</a:t>
            </a:r>
            <a:endParaRPr lang="sr-Latn-R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Kraljevine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Belgije</a:t>
            </a:r>
            <a:endParaRPr lang="sr-Latn-R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Gete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institutom</a:t>
            </a:r>
            <a:endParaRPr lang="sr-Latn-R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Italijanskim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institutom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kulturu</a:t>
            </a:r>
            <a:endParaRPr lang="sr-Latn-R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Institutom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Servantes</a:t>
            </a:r>
            <a:endParaRPr lang="sr-Latn-R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Helenskim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fondom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kulturu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samostalnim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autorima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iz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Srbije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http://gestioncultura.cervantes.es/COMUNES/33068_I_Narodni%20muzej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1142984"/>
            <a:ext cx="1214446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gestioncultura.cervantes.es/COMUNES/36356_I_Marcav3RGB7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571744"/>
            <a:ext cx="114300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http://gestioncultura.cervantes.es/COMUNES/47403_I_Cedecom_Tras%20la%20huella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2571744"/>
            <a:ext cx="100013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http://gestioncultura.cervantes.es/COMUNES/47401_I_Visor%20Audiovisual%20El%20hallazgo%201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3786190"/>
            <a:ext cx="114300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http://gestioncultura.cervantes.es/COMUNES/8779_I_ladipuIntro.gif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5074" y="3786190"/>
            <a:ext cx="100013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http://gestioncultura.cervantes.es/COMUNES/47405_I_vikingos_marq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628" y="5000636"/>
            <a:ext cx="1143008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PROGRAM MEĐUNARODNE SMOTRE ARHEOLOŠKOG FILMA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00034" y="1571612"/>
          <a:ext cx="7715304" cy="5153754"/>
        </p:xfrm>
        <a:graphic>
          <a:graphicData uri="http://schemas.openxmlformats.org/drawingml/2006/table">
            <a:tbl>
              <a:tblPr/>
              <a:tblGrid>
                <a:gridCol w="4357718"/>
                <a:gridCol w="3357586"/>
              </a:tblGrid>
              <a:tr h="3129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Calibri"/>
                          <a:cs typeface="Times New Roman"/>
                        </a:rPr>
                        <a:t>ČETVRTAK, 23.MART  19.30 ČASOVA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23" marR="684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423" marR="684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29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latin typeface="Times New Roman"/>
                          <a:ea typeface="Calibri"/>
                          <a:cs typeface="Times New Roman"/>
                        </a:rPr>
                        <a:t>Poluostrvo</a:t>
                      </a:r>
                      <a:r>
                        <a:rPr lang="en-US" sz="12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b="1" dirty="0" err="1">
                          <a:latin typeface="Times New Roman"/>
                          <a:ea typeface="Calibri"/>
                          <a:cs typeface="Times New Roman"/>
                        </a:rPr>
                        <a:t>sa</a:t>
                      </a:r>
                      <a:r>
                        <a:rPr lang="en-US" sz="12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b="1" dirty="0" err="1">
                          <a:latin typeface="Times New Roman"/>
                          <a:ea typeface="Calibri"/>
                          <a:cs typeface="Times New Roman"/>
                        </a:rPr>
                        <a:t>blagom</a:t>
                      </a:r>
                      <a:r>
                        <a:rPr lang="en-US" sz="1200" b="1" dirty="0">
                          <a:latin typeface="Times New Roman"/>
                          <a:ea typeface="Calibri"/>
                          <a:cs typeface="Times New Roman"/>
                        </a:rPr>
                        <a:t> I			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Times New Roman"/>
                          <a:ea typeface="Calibri"/>
                          <a:cs typeface="Times New Roman"/>
                        </a:rPr>
                        <a:t>Režija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: </a:t>
                      </a:r>
                      <a:r>
                        <a:rPr lang="en-US" sz="1200" dirty="0" err="1">
                          <a:latin typeface="Times New Roman"/>
                          <a:ea typeface="Calibri"/>
                          <a:cs typeface="Times New Roman"/>
                        </a:rPr>
                        <a:t>Sergeй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latin typeface="Times New Roman"/>
                          <a:ea typeface="Calibri"/>
                          <a:cs typeface="Times New Roman"/>
                        </a:rPr>
                        <a:t>Merzlяkov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200" dirty="0" err="1">
                          <a:latin typeface="Times New Roman"/>
                          <a:ea typeface="Calibri"/>
                          <a:cs typeface="Times New Roman"/>
                        </a:rPr>
                        <a:t>Rusija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 2016., </a:t>
                      </a:r>
                      <a:r>
                        <a:rPr lang="en-US" sz="1200" dirty="0" err="1">
                          <a:latin typeface="Times New Roman"/>
                          <a:ea typeface="Calibri"/>
                          <a:cs typeface="Times New Roman"/>
                        </a:rPr>
                        <a:t>Trajanje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 37′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latin typeface="Times New Roman"/>
                          <a:ea typeface="Calibri"/>
                          <a:cs typeface="Times New Roman"/>
                        </a:rPr>
                        <a:t>Poluostrvo</a:t>
                      </a:r>
                      <a:r>
                        <a:rPr lang="en-US" sz="12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b="1" dirty="0" err="1">
                          <a:latin typeface="Times New Roman"/>
                          <a:ea typeface="Calibri"/>
                          <a:cs typeface="Times New Roman"/>
                        </a:rPr>
                        <a:t>sa</a:t>
                      </a:r>
                      <a:r>
                        <a:rPr lang="en-US" sz="12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b="1" dirty="0" err="1">
                          <a:latin typeface="Times New Roman"/>
                          <a:ea typeface="Calibri"/>
                          <a:cs typeface="Times New Roman"/>
                        </a:rPr>
                        <a:t>blagom</a:t>
                      </a:r>
                      <a:r>
                        <a:rPr lang="en-US" sz="1200" b="1" dirty="0">
                          <a:latin typeface="Times New Roman"/>
                          <a:ea typeface="Calibri"/>
                          <a:cs typeface="Times New Roman"/>
                        </a:rPr>
                        <a:t> II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Times New Roman"/>
                          <a:ea typeface="Calibri"/>
                          <a:cs typeface="Times New Roman"/>
                        </a:rPr>
                        <a:t>Režija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: </a:t>
                      </a:r>
                      <a:r>
                        <a:rPr lang="en-US" sz="1200" dirty="0" err="1">
                          <a:latin typeface="Times New Roman"/>
                          <a:ea typeface="Calibri"/>
                          <a:cs typeface="Times New Roman"/>
                        </a:rPr>
                        <a:t>Sergeй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latin typeface="Times New Roman"/>
                          <a:ea typeface="Calibri"/>
                          <a:cs typeface="Times New Roman"/>
                        </a:rPr>
                        <a:t>Merzlяkov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200" dirty="0" err="1">
                          <a:latin typeface="Times New Roman"/>
                          <a:ea typeface="Calibri"/>
                          <a:cs typeface="Times New Roman"/>
                        </a:rPr>
                        <a:t>Rusija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 2016., </a:t>
                      </a:r>
                      <a:r>
                        <a:rPr lang="en-US" sz="1200" dirty="0" err="1">
                          <a:latin typeface="Times New Roman"/>
                          <a:ea typeface="Calibri"/>
                          <a:cs typeface="Times New Roman"/>
                        </a:rPr>
                        <a:t>Trajanje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 37′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23" marR="684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423" marR="684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58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latin typeface="Times New Roman"/>
                          <a:ea typeface="Calibri"/>
                          <a:cs typeface="Times New Roman"/>
                        </a:rPr>
                        <a:t>Arheološko</a:t>
                      </a:r>
                      <a:r>
                        <a:rPr lang="en-US" sz="12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b="1" dirty="0" err="1">
                          <a:latin typeface="Times New Roman"/>
                          <a:ea typeface="Calibri"/>
                          <a:cs typeface="Times New Roman"/>
                        </a:rPr>
                        <a:t>leto</a:t>
                      </a:r>
                      <a:r>
                        <a:rPr lang="en-US" sz="1200" b="1" dirty="0">
                          <a:latin typeface="Times New Roman"/>
                          <a:ea typeface="Calibri"/>
                          <a:cs typeface="Times New Roman"/>
                        </a:rPr>
                        <a:t> 2016: </a:t>
                      </a:r>
                      <a:r>
                        <a:rPr lang="en-US" sz="1200" b="1" dirty="0" err="1">
                          <a:latin typeface="Times New Roman"/>
                          <a:ea typeface="Calibri"/>
                          <a:cs typeface="Times New Roman"/>
                        </a:rPr>
                        <a:t>Unorož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Times New Roman"/>
                          <a:ea typeface="Calibri"/>
                          <a:cs typeface="Times New Roman"/>
                        </a:rPr>
                        <a:t>Režija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: </a:t>
                      </a:r>
                      <a:r>
                        <a:rPr lang="en-US" sz="1200" dirty="0" err="1">
                          <a:latin typeface="Times New Roman"/>
                          <a:ea typeface="Calibri"/>
                          <a:cs typeface="Times New Roman"/>
                        </a:rPr>
                        <a:t>Anastasiя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latin typeface="Times New Roman"/>
                          <a:ea typeface="Calibri"/>
                          <a:cs typeface="Times New Roman"/>
                        </a:rPr>
                        <a:t>Fišer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200" dirty="0" err="1">
                          <a:latin typeface="Times New Roman"/>
                          <a:ea typeface="Calibri"/>
                          <a:cs typeface="Times New Roman"/>
                        </a:rPr>
                        <a:t>Igorь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latin typeface="Times New Roman"/>
                          <a:ea typeface="Calibri"/>
                          <a:cs typeface="Times New Roman"/>
                        </a:rPr>
                        <a:t>Sadovnikov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200" dirty="0" err="1">
                          <a:latin typeface="Times New Roman"/>
                          <a:ea typeface="Calibri"/>
                          <a:cs typeface="Times New Roman"/>
                        </a:rPr>
                        <a:t>Rusija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 2016., </a:t>
                      </a:r>
                      <a:r>
                        <a:rPr lang="en-US" sz="1200" dirty="0" err="1">
                          <a:latin typeface="Times New Roman"/>
                          <a:ea typeface="Calibri"/>
                          <a:cs typeface="Times New Roman"/>
                        </a:rPr>
                        <a:t>Trajanje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 17′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23" marR="684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423" marR="684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41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Calibri"/>
                          <a:cs typeface="Times New Roman"/>
                        </a:rPr>
                        <a:t>PETAK, 24. MART 2017. 19 ČASOVA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23" marR="684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423" marR="684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77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Calibri"/>
                          <a:cs typeface="Times New Roman"/>
                        </a:rPr>
                        <a:t>Dome, </a:t>
                      </a:r>
                      <a:r>
                        <a:rPr lang="en-US" sz="1200" b="1" dirty="0" err="1">
                          <a:latin typeface="Times New Roman"/>
                          <a:ea typeface="Calibri"/>
                          <a:cs typeface="Times New Roman"/>
                        </a:rPr>
                        <a:t>slatki</a:t>
                      </a:r>
                      <a:r>
                        <a:rPr lang="en-US" sz="12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b="1" dirty="0" err="1">
                          <a:latin typeface="Times New Roman"/>
                          <a:ea typeface="Calibri"/>
                          <a:cs typeface="Times New Roman"/>
                        </a:rPr>
                        <a:t>trapezoidni</a:t>
                      </a:r>
                      <a:r>
                        <a:rPr lang="en-US" sz="1200" b="1" dirty="0">
                          <a:latin typeface="Times New Roman"/>
                          <a:ea typeface="Calibri"/>
                          <a:cs typeface="Times New Roman"/>
                        </a:rPr>
                        <a:t> dome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Times New Roman"/>
                          <a:ea typeface="Calibri"/>
                          <a:cs typeface="Times New Roman"/>
                        </a:rPr>
                        <a:t>Režija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: </a:t>
                      </a:r>
                      <a:r>
                        <a:rPr lang="en-US" sz="1200" dirty="0" err="1">
                          <a:latin typeface="Times New Roman"/>
                          <a:ea typeface="Calibri"/>
                          <a:cs typeface="Times New Roman"/>
                        </a:rPr>
                        <a:t>Nenad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latin typeface="Times New Roman"/>
                          <a:ea typeface="Calibri"/>
                          <a:cs typeface="Times New Roman"/>
                        </a:rPr>
                        <a:t>Popović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200" dirty="0" err="1">
                          <a:latin typeface="Times New Roman"/>
                          <a:ea typeface="Calibri"/>
                          <a:cs typeface="Times New Roman"/>
                        </a:rPr>
                        <a:t>Srbija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 2015., </a:t>
                      </a:r>
                      <a:r>
                        <a:rPr lang="en-US" sz="1200" dirty="0" err="1">
                          <a:latin typeface="Times New Roman"/>
                          <a:ea typeface="Calibri"/>
                          <a:cs typeface="Times New Roman"/>
                        </a:rPr>
                        <a:t>Trajanje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 38′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23" marR="684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423" marR="684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2771" name="Picture 7" descr="http://www.narodnimuzej.rs/images/Polustrvo-sa-blag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928802"/>
            <a:ext cx="2800350" cy="1228724"/>
          </a:xfrm>
          <a:prstGeom prst="rect">
            <a:avLst/>
          </a:prstGeom>
          <a:noFill/>
        </p:spPr>
      </p:pic>
      <p:pic>
        <p:nvPicPr>
          <p:cNvPr id="32770" name="Picture 10" descr="http://www.narodnimuzej.rs/images/Unoro%C5%B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429000"/>
            <a:ext cx="2800350" cy="1104900"/>
          </a:xfrm>
          <a:prstGeom prst="rect">
            <a:avLst/>
          </a:prstGeom>
          <a:noFill/>
        </p:spPr>
      </p:pic>
      <p:pic>
        <p:nvPicPr>
          <p:cNvPr id="32769" name="Picture 13" descr="http://www.narodnimuzej.rs/images/lepenski-vir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5572140"/>
            <a:ext cx="2800350" cy="1076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14282" y="714356"/>
          <a:ext cx="8715436" cy="5715040"/>
        </p:xfrm>
        <a:graphic>
          <a:graphicData uri="http://schemas.openxmlformats.org/drawingml/2006/table">
            <a:tbl>
              <a:tblPr/>
              <a:tblGrid>
                <a:gridCol w="4357718"/>
                <a:gridCol w="4357718"/>
              </a:tblGrid>
              <a:tr h="14287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Bronzano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b="1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doba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: </a:t>
                      </a:r>
                      <a:r>
                        <a:rPr lang="en-US" sz="1200" b="1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otkrića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b="1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praistorijskih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b="1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naselja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Režija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: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Stanislav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Manca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Slovačka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2016.,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Trajanje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30</a:t>
                      </a:r>
                      <a:r>
                        <a:rPr lang="el-GR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΄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858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Malanj, galsko – rimska vila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Režija: Philippe Axell, Belgija 2016., Trajanje 18</a:t>
                      </a:r>
                      <a:r>
                        <a:rPr lang="el-GR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΄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716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Selinunte, grad između dve reke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Režija: Alessandra Ragusa, Antonino Pirrotta, Italija 2015., Trajanje 22′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287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Vikinzi. Ratnici sa severa. Giganti s mora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Režija: Gustavo Vilchez Molina, Španija 2016., Trajanje 15</a:t>
                      </a:r>
                      <a:r>
                        <a:rPr lang="el-GR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΄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34826" name="Picture 1" descr="http://www.narodnimuzej.rs/images/bronzano-dob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857232"/>
            <a:ext cx="4286280" cy="1285884"/>
          </a:xfrm>
          <a:prstGeom prst="rect">
            <a:avLst/>
          </a:prstGeom>
          <a:noFill/>
        </p:spPr>
      </p:pic>
      <p:pic>
        <p:nvPicPr>
          <p:cNvPr id="34825" name="Picture 4" descr="http://www.narodnimuzej.rs/images/malanj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214554"/>
            <a:ext cx="4214842" cy="1143008"/>
          </a:xfrm>
          <a:prstGeom prst="rect">
            <a:avLst/>
          </a:prstGeom>
          <a:noFill/>
        </p:spPr>
      </p:pic>
      <p:pic>
        <p:nvPicPr>
          <p:cNvPr id="34824" name="Picture 7" descr="http://www.narodnimuzej.rs/images/selinunt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500438"/>
            <a:ext cx="4214842" cy="1428760"/>
          </a:xfrm>
          <a:prstGeom prst="rect">
            <a:avLst/>
          </a:prstGeom>
          <a:noFill/>
        </p:spPr>
      </p:pic>
      <p:pic>
        <p:nvPicPr>
          <p:cNvPr id="34823" name="Picture 10" descr="http://www.narodnimuzej.rs/images/Vikinzi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5072074"/>
            <a:ext cx="4214842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4282" y="500041"/>
          <a:ext cx="8715436" cy="5857917"/>
        </p:xfrm>
        <a:graphic>
          <a:graphicData uri="http://schemas.openxmlformats.org/drawingml/2006/table">
            <a:tbl>
              <a:tblPr/>
              <a:tblGrid>
                <a:gridCol w="4357718"/>
                <a:gridCol w="4357718"/>
              </a:tblGrid>
              <a:tr h="5119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SUBOTA, 25.MART 2017. 19 ČASOVA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3591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Po tragu Hanibala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Režija: Eterio Ortega Santillana, Španija 2016., Trajanje 59′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3591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Tragom pljačkaša hramova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Režija: Wolfgang Luck, Nemačka 2014., Trajanje 52</a:t>
                      </a:r>
                      <a:r>
                        <a:rPr lang="el-GR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΄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19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NEDELJA, 26.MART 2017. 19 ČASOVA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621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Drevna staništa u srednjem toku reke Kolubare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Režija: Aleksandar Teodorović, Srbija 2016., Trajanje 25′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62" marR="347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35842" name="Picture 13" descr="http://www.narodnimuzej.rs/images/Po-tragu-Hanibal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071546"/>
            <a:ext cx="4214842" cy="1428760"/>
          </a:xfrm>
          <a:prstGeom prst="rect">
            <a:avLst/>
          </a:prstGeom>
          <a:noFill/>
        </p:spPr>
      </p:pic>
      <p:pic>
        <p:nvPicPr>
          <p:cNvPr id="35841" name="Picture 16" descr="http://www.narodnimuzej.rs/images/tragom-plja%C4%8Dka%C5%A1a-hramova-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643182"/>
            <a:ext cx="4214842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130</TotalTime>
  <Words>728</Words>
  <Application>Microsoft Office PowerPoint</Application>
  <PresentationFormat>On-screen Show (4:3)</PresentationFormat>
  <Paragraphs>115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Trek</vt:lpstr>
      <vt:lpstr>Xviii međunarodna smotra arheološkog filma</vt:lpstr>
      <vt:lpstr>Naučni kvalitet novosti, reportaže i obrazovni filmovi</vt:lpstr>
      <vt:lpstr>Xviii MEĐUNARODNA SMOTRA ARHEOLOŠKOG FILMA</vt:lpstr>
      <vt:lpstr>JUGOSLOVENSKA KINOTEKA</vt:lpstr>
      <vt:lpstr>Slide 5</vt:lpstr>
      <vt:lpstr>ORGANIZATOR - NARODNI MUZEJ U SARADNJI SA:</vt:lpstr>
      <vt:lpstr>PROGRAM MEĐUNARODNE SMOTRE ARHEOLOŠKOG FILMA</vt:lpstr>
      <vt:lpstr>Slide 8</vt:lpstr>
      <vt:lpstr>Slide 9</vt:lpstr>
      <vt:lpstr>Slide 10</vt:lpstr>
      <vt:lpstr>Slide 11</vt:lpstr>
      <vt:lpstr>Slide 12</vt:lpstr>
      <vt:lpstr>Slide 13</vt:lpstr>
      <vt:lpstr>Slide 14</vt:lpstr>
      <vt:lpstr>ULAZNICA</vt:lpstr>
      <vt:lpstr>PROMOCIJA</vt:lpstr>
      <vt:lpstr>SMEŠTAJ</vt:lpstr>
      <vt:lpstr>SWOT ANALIZA</vt:lpstr>
      <vt:lpstr>Slide 19</vt:lpstr>
      <vt:lpstr>Slide 20</vt:lpstr>
      <vt:lpstr>Slide 21</vt:lpstr>
      <vt:lpstr>Hvala na pažnji!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Xviii međunarodna smotra arheološkog filma</dc:title>
  <dc:creator>Aleksandar</dc:creator>
  <cp:lastModifiedBy>Aleksandar</cp:lastModifiedBy>
  <cp:revision>4</cp:revision>
  <dcterms:created xsi:type="dcterms:W3CDTF">2017-05-09T20:05:21Z</dcterms:created>
  <dcterms:modified xsi:type="dcterms:W3CDTF">2017-05-10T17:13:15Z</dcterms:modified>
</cp:coreProperties>
</file>