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8" r:id="rId6"/>
    <p:sldId id="270" r:id="rId7"/>
    <p:sldId id="272" r:id="rId8"/>
    <p:sldId id="269" r:id="rId9"/>
    <p:sldId id="260" r:id="rId10"/>
    <p:sldId id="271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4845" y="0"/>
            <a:ext cx="7543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sz="4400" dirty="0" smtClean="0">
                <a:solidFill>
                  <a:schemeClr val="tx1"/>
                </a:solidFill>
              </a:rPr>
              <a:t>D A N U B </a:t>
            </a:r>
            <a:r>
              <a:rPr lang="sr-Latn-RS" sz="4400" smtClean="0">
                <a:solidFill>
                  <a:schemeClr val="tx1"/>
                </a:solidFill>
              </a:rPr>
              <a:t>E      </a:t>
            </a:r>
            <a:r>
              <a:rPr lang="sr-Latn-RS" sz="4400" dirty="0" smtClean="0">
                <a:solidFill>
                  <a:schemeClr val="tx1"/>
                </a:solidFill>
              </a:rPr>
              <a:t>F U N      F E S T</a:t>
            </a:r>
            <a:br>
              <a:rPr lang="sr-Latn-RS" sz="4400" dirty="0" smtClean="0">
                <a:solidFill>
                  <a:schemeClr val="tx1"/>
                </a:solidFill>
              </a:rPr>
            </a:br>
            <a:r>
              <a:rPr lang="sr-Latn-RS" sz="3200" dirty="0" smtClean="0">
                <a:solidFill>
                  <a:schemeClr val="tx1"/>
                </a:solidFill>
              </a:rPr>
              <a:t>Donji Milanovac</a:t>
            </a:r>
            <a:endParaRPr lang="sr-Latn-RS" sz="3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791200"/>
            <a:ext cx="7620000" cy="838200"/>
          </a:xfrm>
        </p:spPr>
        <p:txBody>
          <a:bodyPr>
            <a:normAutofit/>
          </a:bodyPr>
          <a:lstStyle/>
          <a:p>
            <a:pPr algn="l"/>
            <a:r>
              <a:rPr lang="sr-Latn-RS" sz="2000" b="1" dirty="0" smtClean="0">
                <a:solidFill>
                  <a:schemeClr val="tx1"/>
                </a:solidFill>
              </a:rPr>
              <a:t>Student: Bulajić Mina 122m/16           Profesor: dr Tatjana Pivac</a:t>
            </a:r>
            <a:endParaRPr lang="sr-Latn-RS" sz="20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Danube fun fest 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23208"/>
            <a:ext cx="6553200" cy="3515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874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rgbClr val="FFFF00"/>
                </a:solidFill>
              </a:rPr>
              <a:t>KAMP</a:t>
            </a:r>
            <a:endParaRPr lang="sr-Latn-R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47799"/>
            <a:ext cx="5516027" cy="3657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7168">
            <a:off x="5257118" y="3559584"/>
            <a:ext cx="3787644" cy="262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80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sr-Latn-RS" sz="4400" dirty="0" smtClean="0">
                <a:solidFill>
                  <a:srgbClr val="FFFF00"/>
                </a:solidFill>
              </a:rPr>
              <a:t>DANUBE FUN FEST PAKET I ULAZNICA</a:t>
            </a:r>
            <a:endParaRPr lang="sr-Latn-RS" sz="44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58" y="1981200"/>
            <a:ext cx="7620000" cy="29717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5029" y="5410200"/>
            <a:ext cx="807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sr-Latn-RS" b="1" dirty="0" smtClean="0">
                <a:solidFill>
                  <a:srgbClr val="FFFF00"/>
                </a:solidFill>
              </a:rPr>
              <a:t>Paketa </a:t>
            </a:r>
            <a:r>
              <a:rPr lang="sr-Latn-RS" b="1" dirty="0">
                <a:solidFill>
                  <a:srgbClr val="FFFF00"/>
                </a:solidFill>
              </a:rPr>
              <a:t>Danube Fun Fest Camp </a:t>
            </a:r>
            <a:r>
              <a:rPr lang="sr-Latn-RS" b="1" dirty="0" smtClean="0">
                <a:solidFill>
                  <a:srgbClr val="FFFF00"/>
                </a:solidFill>
              </a:rPr>
              <a:t>= kamp </a:t>
            </a:r>
            <a:r>
              <a:rPr lang="sr-Latn-RS" b="1" dirty="0">
                <a:solidFill>
                  <a:srgbClr val="FFFF00"/>
                </a:solidFill>
              </a:rPr>
              <a:t>prostora i narukvicu za besplatan ulaz na sve žurke </a:t>
            </a:r>
            <a:r>
              <a:rPr lang="sr-Latn-RS" b="1" dirty="0" smtClean="0">
                <a:solidFill>
                  <a:srgbClr val="FFFF00"/>
                </a:solidFill>
              </a:rPr>
              <a:t>i </a:t>
            </a:r>
            <a:r>
              <a:rPr lang="sr-Latn-RS" b="1" dirty="0">
                <a:solidFill>
                  <a:srgbClr val="FFFF00"/>
                </a:solidFill>
              </a:rPr>
              <a:t>koncerte iznosi  35 evra</a:t>
            </a:r>
            <a:r>
              <a:rPr lang="sr-Latn-RS" b="1" dirty="0" smtClean="0">
                <a:solidFill>
                  <a:srgbClr val="FFFF00"/>
                </a:solidFill>
              </a:rPr>
              <a:t>.</a:t>
            </a:r>
          </a:p>
          <a:p>
            <a:endParaRPr lang="sr-Latn-RS" b="1" dirty="0" smtClean="0">
              <a:solidFill>
                <a:srgbClr val="FFFF00"/>
              </a:solidFill>
            </a:endParaRPr>
          </a:p>
          <a:p>
            <a:r>
              <a:rPr lang="sr-Latn-RS" b="1" dirty="0" smtClean="0">
                <a:solidFill>
                  <a:srgbClr val="FFFF00"/>
                </a:solidFill>
              </a:rPr>
              <a:t>-  Samo narukvica</a:t>
            </a:r>
            <a:endParaRPr lang="sr-Latn-RS" b="1" dirty="0">
              <a:solidFill>
                <a:srgbClr val="FFFF00"/>
              </a:solidFill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2592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05825"/>
            <a:ext cx="5352288" cy="1143000"/>
          </a:xfrm>
        </p:spPr>
        <p:txBody>
          <a:bodyPr/>
          <a:lstStyle/>
          <a:p>
            <a:pPr algn="ctr"/>
            <a:r>
              <a:rPr lang="sr-Latn-RS" dirty="0" smtClean="0">
                <a:solidFill>
                  <a:srgbClr val="FFFF00"/>
                </a:solidFill>
              </a:rPr>
              <a:t>PROMOCIJA</a:t>
            </a:r>
            <a:endParaRPr lang="sr-Latn-R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90421">
            <a:off x="7043486" y="2623286"/>
            <a:ext cx="1649401" cy="124632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4064">
            <a:off x="7221203" y="4749448"/>
            <a:ext cx="1480219" cy="922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6856" y="1548824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3200" b="1" dirty="0"/>
              <a:t>d</a:t>
            </a:r>
            <a:r>
              <a:rPr lang="sr-Latn-RS" sz="3200" b="1" dirty="0" smtClean="0"/>
              <a:t>anubefunfest.hocumogu.rs</a:t>
            </a:r>
            <a:endParaRPr lang="sr-Latn-RS" sz="3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5808">
            <a:off x="629830" y="2683263"/>
            <a:ext cx="6076188" cy="358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8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algn="ctr"/>
            <a:r>
              <a:rPr lang="sr-Latn-RS" dirty="0" smtClean="0">
                <a:solidFill>
                  <a:srgbClr val="FFFF00"/>
                </a:solidFill>
              </a:rPr>
              <a:t>VOLONTERI</a:t>
            </a:r>
            <a:endParaRPr lang="sr-Latn-R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76400"/>
            <a:ext cx="6553200" cy="4953325"/>
          </a:xfrm>
          <a:prstGeom prst="rect">
            <a:avLst/>
          </a:prstGeom>
          <a:ln w="381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8027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>
                <a:solidFill>
                  <a:srgbClr val="FFFF00"/>
                </a:solidFill>
              </a:rPr>
              <a:t>SPONZORI</a:t>
            </a:r>
            <a:endParaRPr lang="sr-Latn-R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828800"/>
            <a:ext cx="6019800" cy="4648200"/>
          </a:xfrm>
          <a:prstGeom prst="rect">
            <a:avLst/>
          </a:prstGeom>
          <a:ln w="762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3509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5029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dirty="0" smtClean="0">
                <a:solidFill>
                  <a:srgbClr val="FFFF00"/>
                </a:solidFill>
              </a:rPr>
              <a:t>SWOT ANALIZA</a:t>
            </a:r>
            <a:endParaRPr lang="sr-Latn-R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8305800" cy="579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Latn-RS" sz="1600" b="1" dirty="0" smtClean="0"/>
              <a:t>      </a:t>
            </a:r>
            <a:r>
              <a:rPr lang="en-US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PREDNOSTI </a:t>
            </a:r>
            <a:endParaRPr lang="sr-Latn-RS" sz="1600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Jedinstven</a:t>
            </a:r>
            <a:r>
              <a:rPr lang="en-US" sz="1400" dirty="0">
                <a:latin typeface="Calibri" panose="020F0502020204030204" pitchFamily="34" charset="0"/>
              </a:rPr>
              <a:t> festival u </a:t>
            </a:r>
            <a:r>
              <a:rPr lang="en-US" sz="1400" dirty="0" err="1">
                <a:latin typeface="Calibri" panose="020F0502020204030204" pitchFamily="34" charset="0"/>
              </a:rPr>
              <a:t>Istočnoj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Srbiji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Turistički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atraktivno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okruženje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izuzetnim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prirodnim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bogatstvom</a:t>
            </a:r>
            <a:r>
              <a:rPr lang="en-US" sz="1400" dirty="0">
                <a:latin typeface="Calibri" panose="020F0502020204030204" pitchFamily="34" charset="0"/>
              </a:rPr>
              <a:t> (</a:t>
            </a:r>
            <a:r>
              <a:rPr lang="en-US" sz="1400" dirty="0" err="1">
                <a:latin typeface="Calibri" panose="020F0502020204030204" pitchFamily="34" charset="0"/>
              </a:rPr>
              <a:t>blizina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Đerdapske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klisura</a:t>
            </a:r>
            <a:r>
              <a:rPr lang="en-US" sz="1400" dirty="0">
                <a:latin typeface="Calibri" panose="020F0502020204030204" pitchFamily="34" charset="0"/>
              </a:rPr>
              <a:t>,  </a:t>
            </a:r>
            <a:r>
              <a:rPr lang="en-US" sz="1400" dirty="0" err="1">
                <a:latin typeface="Calibri" panose="020F0502020204030204" pitchFamily="34" charset="0"/>
              </a:rPr>
              <a:t>Lepenskog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vira</a:t>
            </a:r>
            <a:r>
              <a:rPr lang="en-US" sz="1400" dirty="0">
                <a:latin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</a:rPr>
              <a:t>Rajkove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pećine</a:t>
            </a:r>
            <a:r>
              <a:rPr lang="en-US" sz="1400" dirty="0">
                <a:latin typeface="Calibri" panose="020F0502020204030204" pitchFamily="34" charset="0"/>
              </a:rPr>
              <a:t>...)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Podrška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lokalnih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vlasti</a:t>
            </a:r>
            <a:r>
              <a:rPr lang="en-US" sz="1400" dirty="0">
                <a:latin typeface="Calibri" panose="020F0502020204030204" pitchFamily="34" charset="0"/>
              </a:rPr>
              <a:t> – festival je </a:t>
            </a:r>
            <a:r>
              <a:rPr lang="en-US" sz="1400" dirty="0" err="1">
                <a:latin typeface="Calibri" panose="020F0502020204030204" pitchFamily="34" charset="0"/>
              </a:rPr>
              <a:t>podržan</a:t>
            </a:r>
            <a:r>
              <a:rPr lang="en-US" sz="1400" dirty="0">
                <a:latin typeface="Calibri" panose="020F0502020204030204" pitchFamily="34" charset="0"/>
              </a:rPr>
              <a:t> od </a:t>
            </a:r>
            <a:r>
              <a:rPr lang="en-US" sz="1400" dirty="0" err="1">
                <a:latin typeface="Calibri" panose="020F0502020204030204" pitchFamily="34" charset="0"/>
              </a:rPr>
              <a:t>strane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opštine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kao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sr-Latn-RS" sz="1400" dirty="0" smtClean="0">
                <a:latin typeface="Calibri" panose="020F0502020204030204" pitchFamily="34" charset="0"/>
              </a:rPr>
              <a:t>TO Majdanpeka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Aktiviranje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mladog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stanovništa</a:t>
            </a:r>
            <a:r>
              <a:rPr lang="en-US" sz="1400" dirty="0">
                <a:latin typeface="Calibri" panose="020F0502020204030204" pitchFamily="34" charset="0"/>
              </a:rPr>
              <a:t> u </a:t>
            </a:r>
            <a:r>
              <a:rPr lang="en-US" sz="1400" dirty="0" err="1">
                <a:latin typeface="Calibri" panose="020F0502020204030204" pitchFamily="34" charset="0"/>
              </a:rPr>
              <a:t>organizaciji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festivala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Prezentovanje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promocija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prirodnih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kulturnih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vrednosti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regije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Očuvanje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unapređenje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uslova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životne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sredine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Angažovanje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velikog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broja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volontera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Podsticanje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razvoja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turizma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Saradnja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organizacijom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sr-Latn-RS" sz="1400" dirty="0" smtClean="0">
                <a:latin typeface="Calibri" panose="020F0502020204030204" pitchFamily="34" charset="0"/>
              </a:rPr>
              <a:t> </a:t>
            </a:r>
            <a:r>
              <a:rPr lang="en-US" sz="1400" dirty="0" smtClean="0">
                <a:latin typeface="Calibri" panose="020F0502020204030204" pitchFamily="34" charset="0"/>
              </a:rPr>
              <a:t>AIESEC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Latn-RS" sz="1600" b="1" dirty="0" smtClean="0">
                <a:latin typeface="Calibri" panose="020F0502020204030204" pitchFamily="34" charset="0"/>
              </a:rPr>
              <a:t>      </a:t>
            </a:r>
            <a:r>
              <a:rPr lang="en-US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SLABOSTI</a:t>
            </a:r>
            <a:endParaRPr lang="sr-Latn-RS" sz="1600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Slabija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zastupljenost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festivala</a:t>
            </a:r>
            <a:r>
              <a:rPr lang="en-US" sz="1400" dirty="0">
                <a:latin typeface="Calibri" panose="020F0502020204030204" pitchFamily="34" charset="0"/>
              </a:rPr>
              <a:t> u </a:t>
            </a:r>
            <a:r>
              <a:rPr lang="en-US" sz="1400" dirty="0" err="1">
                <a:latin typeface="Calibri" panose="020F0502020204030204" pitchFamily="34" charset="0"/>
              </a:rPr>
              <a:t>medijima</a:t>
            </a:r>
            <a:r>
              <a:rPr lang="en-US" sz="1400" dirty="0">
                <a:latin typeface="Calibri" panose="020F0502020204030204" pitchFamily="34" charset="0"/>
              </a:rPr>
              <a:t> (</a:t>
            </a:r>
            <a:r>
              <a:rPr lang="en-US" sz="1400" dirty="0" err="1">
                <a:latin typeface="Calibri" panose="020F0502020204030204" pitchFamily="34" charset="0"/>
              </a:rPr>
              <a:t>tv</a:t>
            </a:r>
            <a:r>
              <a:rPr lang="en-US" sz="1400" dirty="0">
                <a:latin typeface="Calibri" panose="020F0502020204030204" pitchFamily="34" charset="0"/>
              </a:rPr>
              <a:t>, radio)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Posetioci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su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većinski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lokalno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stanovništvo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Regija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nedovoljno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razvijenom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turističkom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infrastrukturom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kao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suprastrukturom</a:t>
            </a:r>
            <a:r>
              <a:rPr lang="en-US" sz="1400" dirty="0">
                <a:latin typeface="Calibri" panose="020F0502020204030204" pitchFamily="34" charset="0"/>
              </a:rPr>
              <a:t> (</a:t>
            </a:r>
            <a:r>
              <a:rPr lang="en-US" sz="1400" dirty="0" err="1">
                <a:latin typeface="Calibri" panose="020F0502020204030204" pitchFamily="34" charset="0"/>
              </a:rPr>
              <a:t>zastareli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smeštajni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kapaciteti</a:t>
            </a:r>
            <a:r>
              <a:rPr lang="en-US" sz="1400" dirty="0">
                <a:latin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</a:rPr>
              <a:t>restorani</a:t>
            </a:r>
            <a:r>
              <a:rPr lang="en-US" sz="1400" dirty="0">
                <a:latin typeface="Calibri" panose="020F0502020204030204" pitchFamily="34" charset="0"/>
              </a:rPr>
              <a:t>…)</a:t>
            </a:r>
            <a:endParaRPr lang="sr-Latn-RS" sz="1400" dirty="0">
              <a:latin typeface="Calibri" panose="020F0502020204030204" pitchFamily="34" charset="0"/>
            </a:endParaRPr>
          </a:p>
          <a:p>
            <a:pPr lvl="0"/>
            <a:r>
              <a:rPr lang="en-US" sz="1400" dirty="0" err="1">
                <a:latin typeface="Calibri" panose="020F0502020204030204" pitchFamily="34" charset="0"/>
              </a:rPr>
              <a:t>Sajt</a:t>
            </a:r>
            <a:r>
              <a:rPr lang="en-US" sz="1400" dirty="0">
                <a:latin typeface="Calibri" panose="020F0502020204030204" pitchFamily="34" charset="0"/>
              </a:rPr>
              <a:t> festival </a:t>
            </a:r>
            <a:r>
              <a:rPr lang="en-US" sz="1400" dirty="0" err="1">
                <a:latin typeface="Calibri" panose="020F0502020204030204" pitchFamily="34" charset="0"/>
              </a:rPr>
              <a:t>dostupan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samo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na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engleskom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</a:rPr>
              <a:t>i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dirty="0" err="1" smtClean="0">
                <a:latin typeface="Calibri" panose="020F0502020204030204" pitchFamily="34" charset="0"/>
              </a:rPr>
              <a:t>srpskom</a:t>
            </a:r>
            <a:endParaRPr lang="sr-Latn-RS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52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762000"/>
            <a:ext cx="8077200" cy="5105400"/>
          </a:xfrm>
        </p:spPr>
        <p:txBody>
          <a:bodyPr>
            <a:normAutofit/>
          </a:bodyPr>
          <a:lstStyle/>
          <a:p>
            <a:pPr marL="0" lvl="0" indent="0">
              <a:buClr>
                <a:srgbClr val="0BD0D9"/>
              </a:buClr>
              <a:buNone/>
            </a:pPr>
            <a:endParaRPr lang="sr-Latn-RS" sz="1600" dirty="0">
              <a:solidFill>
                <a:prstClr val="black"/>
              </a:solidFill>
            </a:endParaRPr>
          </a:p>
          <a:p>
            <a:pPr marL="0" lvl="0" indent="0">
              <a:buClr>
                <a:srgbClr val="0BD0D9"/>
              </a:buClr>
              <a:buNone/>
            </a:pPr>
            <a:r>
              <a:rPr lang="sr-Latn-RS" sz="1600" b="1" dirty="0" smtClean="0"/>
              <a:t>           </a:t>
            </a:r>
            <a:r>
              <a:rPr lang="en-US" sz="1600" b="1" dirty="0" smtClean="0">
                <a:solidFill>
                  <a:srgbClr val="FFFF00"/>
                </a:solidFill>
              </a:rPr>
              <a:t>ŠANSE</a:t>
            </a:r>
            <a:endParaRPr lang="sr-Latn-RS" sz="1600" dirty="0">
              <a:solidFill>
                <a:srgbClr val="FFFF00"/>
              </a:solidFill>
            </a:endParaRPr>
          </a:p>
          <a:p>
            <a:pPr lvl="0">
              <a:buClr>
                <a:srgbClr val="0BD0D9"/>
              </a:buClr>
            </a:pPr>
            <a:r>
              <a:rPr lang="en-US" sz="1600" dirty="0" err="1">
                <a:latin typeface="Calibri" panose="020F0502020204030204" pitchFamily="34" charset="0"/>
              </a:rPr>
              <a:t>Proširenje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smeštajnih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kapaciteta</a:t>
            </a:r>
            <a:r>
              <a:rPr lang="en-US" sz="1600" dirty="0">
                <a:latin typeface="Calibri" panose="020F0502020204030204" pitchFamily="34" charset="0"/>
              </a:rPr>
              <a:t> (pored </a:t>
            </a:r>
            <a:r>
              <a:rPr lang="en-US" sz="1600" dirty="0" err="1">
                <a:latin typeface="Calibri" panose="020F0502020204030204" pitchFamily="34" charset="0"/>
              </a:rPr>
              <a:t>hotela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Lepenski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vir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i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 smtClean="0">
                <a:latin typeface="Calibri" panose="020F0502020204030204" pitchFamily="34" charset="0"/>
              </a:rPr>
              <a:t>kampa</a:t>
            </a:r>
            <a:r>
              <a:rPr lang="sr-Latn-RS" sz="1600" dirty="0" smtClean="0">
                <a:latin typeface="Calibri" panose="020F0502020204030204" pitchFamily="34" charset="0"/>
              </a:rPr>
              <a:t>)</a:t>
            </a:r>
            <a:endParaRPr lang="sr-Latn-RS" sz="1600" dirty="0">
              <a:latin typeface="Calibri" panose="020F0502020204030204" pitchFamily="34" charset="0"/>
            </a:endParaRPr>
          </a:p>
          <a:p>
            <a:pPr lvl="0">
              <a:buClr>
                <a:srgbClr val="0BD0D9"/>
              </a:buClr>
            </a:pPr>
            <a:r>
              <a:rPr lang="en-US" sz="1600" dirty="0" err="1">
                <a:latin typeface="Calibri" panose="020F0502020204030204" pitchFamily="34" charset="0"/>
              </a:rPr>
              <a:t>Organizovana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promocija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festivala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i</a:t>
            </a:r>
            <a:r>
              <a:rPr lang="en-US" sz="1600" dirty="0">
                <a:latin typeface="Calibri" panose="020F0502020204030204" pitchFamily="34" charset="0"/>
              </a:rPr>
              <a:t> u </a:t>
            </a:r>
            <a:r>
              <a:rPr lang="en-US" sz="1600" dirty="0" err="1">
                <a:latin typeface="Calibri" panose="020F0502020204030204" pitchFamily="34" charset="0"/>
              </a:rPr>
              <a:t>drugim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gradovima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Srbije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kao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i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na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raznim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sajmovima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kako</a:t>
            </a:r>
            <a:r>
              <a:rPr lang="en-US" sz="1600" dirty="0">
                <a:latin typeface="Calibri" panose="020F0502020204030204" pitchFamily="34" charset="0"/>
              </a:rPr>
              <a:t> bi festival bio </a:t>
            </a:r>
            <a:r>
              <a:rPr lang="en-US" sz="1600" dirty="0" err="1">
                <a:latin typeface="Calibri" panose="020F0502020204030204" pitchFamily="34" charset="0"/>
              </a:rPr>
              <a:t>zastupljeniji</a:t>
            </a:r>
            <a:r>
              <a:rPr lang="en-US" sz="1600" dirty="0">
                <a:latin typeface="Calibri" panose="020F0502020204030204" pitchFamily="34" charset="0"/>
              </a:rPr>
              <a:t> u </a:t>
            </a:r>
            <a:r>
              <a:rPr lang="en-US" sz="1600" dirty="0" err="1">
                <a:latin typeface="Calibri" panose="020F0502020204030204" pitchFamily="34" charset="0"/>
              </a:rPr>
              <a:t>medijima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i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dobio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samim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tim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na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publicitetu</a:t>
            </a:r>
            <a:endParaRPr lang="sr-Latn-RS" sz="1600" dirty="0">
              <a:latin typeface="Calibri" panose="020F0502020204030204" pitchFamily="34" charset="0"/>
            </a:endParaRPr>
          </a:p>
          <a:p>
            <a:pPr lvl="0">
              <a:buClr>
                <a:srgbClr val="0BD0D9"/>
              </a:buClr>
            </a:pPr>
            <a:r>
              <a:rPr lang="en-US" sz="1600" dirty="0" err="1">
                <a:latin typeface="Calibri" panose="020F0502020204030204" pitchFamily="34" charset="0"/>
              </a:rPr>
              <a:t>Veće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uključivanje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Dunava</a:t>
            </a:r>
            <a:r>
              <a:rPr lang="en-US" sz="1600" dirty="0">
                <a:latin typeface="Calibri" panose="020F0502020204030204" pitchFamily="34" charset="0"/>
              </a:rPr>
              <a:t> u program </a:t>
            </a:r>
            <a:r>
              <a:rPr lang="en-US" sz="1600" dirty="0" err="1">
                <a:latin typeface="Calibri" panose="020F0502020204030204" pitchFamily="34" charset="0"/>
              </a:rPr>
              <a:t>festivala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kroz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organizovana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jednodnevna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krstarenja</a:t>
            </a:r>
            <a:r>
              <a:rPr lang="en-US" sz="1600" dirty="0">
                <a:latin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</a:rPr>
              <a:t>takmičenja</a:t>
            </a:r>
            <a:r>
              <a:rPr lang="en-US" sz="1600" dirty="0">
                <a:latin typeface="Calibri" panose="020F0502020204030204" pitchFamily="34" charset="0"/>
              </a:rPr>
              <a:t> u </a:t>
            </a:r>
            <a:r>
              <a:rPr lang="en-US" sz="1600" dirty="0" err="1">
                <a:latin typeface="Calibri" panose="020F0502020204030204" pitchFamily="34" charset="0"/>
              </a:rPr>
              <a:t>kajaku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i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ostalim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sportovima</a:t>
            </a:r>
            <a:r>
              <a:rPr lang="en-US" sz="1600" dirty="0">
                <a:latin typeface="Calibri" panose="020F0502020204030204" pitchFamily="34" charset="0"/>
              </a:rPr>
              <a:t> u </a:t>
            </a:r>
            <a:r>
              <a:rPr lang="en-US" sz="1600" dirty="0" err="1">
                <a:latin typeface="Calibri" panose="020F0502020204030204" pitchFamily="34" charset="0"/>
              </a:rPr>
              <a:t>vodi</a:t>
            </a:r>
            <a:endParaRPr lang="sr-Latn-RS" sz="1600" dirty="0">
              <a:latin typeface="Calibri" panose="020F0502020204030204" pitchFamily="34" charset="0"/>
            </a:endParaRPr>
          </a:p>
          <a:p>
            <a:pPr lvl="0">
              <a:buClr>
                <a:srgbClr val="0BD0D9"/>
              </a:buClr>
            </a:pPr>
            <a:r>
              <a:rPr lang="en-US" sz="1600" dirty="0">
                <a:latin typeface="Calibri" panose="020F0502020204030204" pitchFamily="34" charset="0"/>
              </a:rPr>
              <a:t>Novi </a:t>
            </a:r>
            <a:r>
              <a:rPr lang="en-US" sz="1600" dirty="0" err="1">
                <a:latin typeface="Calibri" panose="020F0502020204030204" pitchFamily="34" charset="0"/>
              </a:rPr>
              <a:t>sponzori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kako</a:t>
            </a:r>
            <a:r>
              <a:rPr lang="en-US" sz="1600" dirty="0">
                <a:latin typeface="Calibri" panose="020F0502020204030204" pitchFamily="34" charset="0"/>
              </a:rPr>
              <a:t> bi festival </a:t>
            </a:r>
            <a:r>
              <a:rPr lang="en-US" sz="1600" dirty="0" err="1">
                <a:latin typeface="Calibri" panose="020F0502020204030204" pitchFamily="34" charset="0"/>
              </a:rPr>
              <a:t>dobio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dodatna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finansijska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sredstva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i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učinio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svoj</a:t>
            </a:r>
            <a:r>
              <a:rPr lang="en-US" sz="1600" dirty="0">
                <a:latin typeface="Calibri" panose="020F0502020204030204" pitchFamily="34" charset="0"/>
              </a:rPr>
              <a:t> program </a:t>
            </a:r>
            <a:r>
              <a:rPr lang="en-US" sz="1600" dirty="0" err="1">
                <a:latin typeface="Calibri" panose="020F0502020204030204" pitchFamily="34" charset="0"/>
              </a:rPr>
              <a:t>još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bogatijim</a:t>
            </a:r>
            <a:r>
              <a:rPr lang="en-US" sz="1600" dirty="0">
                <a:latin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</a:rPr>
              <a:t>inovativnijim</a:t>
            </a:r>
            <a:r>
              <a:rPr lang="en-US" sz="1600" dirty="0">
                <a:latin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</a:rPr>
              <a:t>kompleksnijim</a:t>
            </a:r>
            <a:r>
              <a:rPr lang="en-US" sz="1600" dirty="0">
                <a:latin typeface="Calibri" panose="020F0502020204030204" pitchFamily="34" charset="0"/>
              </a:rPr>
              <a:t>…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lvl="0" indent="0">
              <a:buClr>
                <a:srgbClr val="0BD0D9"/>
              </a:buClr>
              <a:buNone/>
            </a:pPr>
            <a:endParaRPr lang="sr-Latn-RS" sz="1600" b="1" dirty="0" smtClean="0">
              <a:latin typeface="Calibri" panose="020F0502020204030204" pitchFamily="34" charset="0"/>
            </a:endParaRPr>
          </a:p>
          <a:p>
            <a:pPr marL="0" lvl="0" indent="0">
              <a:buClr>
                <a:srgbClr val="0BD0D9"/>
              </a:buClr>
              <a:buNone/>
            </a:pPr>
            <a:r>
              <a:rPr lang="sr-Latn-RS" sz="1600" b="1" dirty="0">
                <a:latin typeface="Calibri" panose="020F0502020204030204" pitchFamily="34" charset="0"/>
              </a:rPr>
              <a:t> </a:t>
            </a:r>
            <a:r>
              <a:rPr lang="sr-Latn-RS" sz="1600" b="1" dirty="0" smtClean="0">
                <a:latin typeface="Calibri" panose="020F0502020204030204" pitchFamily="34" charset="0"/>
              </a:rPr>
              <a:t>        </a:t>
            </a:r>
            <a:r>
              <a:rPr lang="en-US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PRETNJE</a:t>
            </a:r>
            <a:endParaRPr lang="sr-Latn-RS" sz="1600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lvl="0">
              <a:buClr>
                <a:srgbClr val="0BD0D9"/>
              </a:buClr>
            </a:pPr>
            <a:r>
              <a:rPr lang="en-US" sz="1600" dirty="0" err="1">
                <a:latin typeface="Calibri" panose="020F0502020204030204" pitchFamily="34" charset="0"/>
              </a:rPr>
              <a:t>Vremenske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prilike</a:t>
            </a:r>
            <a:r>
              <a:rPr lang="en-US" sz="1600" dirty="0">
                <a:latin typeface="Calibri" panose="020F0502020204030204" pitchFamily="34" charset="0"/>
              </a:rPr>
              <a:t> ( </a:t>
            </a:r>
            <a:r>
              <a:rPr lang="en-US" sz="1600" dirty="0" err="1">
                <a:latin typeface="Calibri" panose="020F0502020204030204" pitchFamily="34" charset="0"/>
              </a:rPr>
              <a:t>već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deo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festivala</a:t>
            </a:r>
            <a:r>
              <a:rPr lang="en-US" sz="1600" dirty="0">
                <a:latin typeface="Calibri" panose="020F0502020204030204" pitchFamily="34" charset="0"/>
              </a:rPr>
              <a:t> se </a:t>
            </a:r>
            <a:r>
              <a:rPr lang="en-US" sz="1600" dirty="0" err="1">
                <a:latin typeface="Calibri" panose="020F0502020204030204" pitchFamily="34" charset="0"/>
              </a:rPr>
              <a:t>održava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na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otvorenom</a:t>
            </a:r>
            <a:r>
              <a:rPr lang="en-US" sz="1600" dirty="0">
                <a:latin typeface="Calibri" panose="020F0502020204030204" pitchFamily="34" charset="0"/>
              </a:rPr>
              <a:t>)</a:t>
            </a:r>
            <a:endParaRPr lang="sr-Latn-RS" sz="1600" dirty="0">
              <a:latin typeface="Calibri" panose="020F0502020204030204" pitchFamily="34" charset="0"/>
            </a:endParaRPr>
          </a:p>
          <a:p>
            <a:pPr lvl="0">
              <a:buClr>
                <a:srgbClr val="0BD0D9"/>
              </a:buClr>
            </a:pPr>
            <a:r>
              <a:rPr lang="en-US" sz="1600" dirty="0" err="1">
                <a:latin typeface="Calibri" panose="020F0502020204030204" pitchFamily="34" charset="0"/>
              </a:rPr>
              <a:t>Zagađenje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Dunava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i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životne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sredine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usred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nekontrolisanog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razvoja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festivala</a:t>
            </a:r>
            <a:r>
              <a:rPr lang="en-US" sz="1600" dirty="0">
                <a:latin typeface="Calibri" panose="020F0502020204030204" pitchFamily="34" charset="0"/>
              </a:rPr>
              <a:t>.</a:t>
            </a:r>
            <a:endParaRPr lang="sr-Latn-RS" sz="1600" dirty="0">
              <a:latin typeface="Calibri" panose="020F0502020204030204" pitchFamily="34" charset="0"/>
            </a:endParaRPr>
          </a:p>
          <a:p>
            <a:pPr lvl="0">
              <a:buClr>
                <a:srgbClr val="0BD0D9"/>
              </a:buClr>
            </a:pPr>
            <a:r>
              <a:rPr lang="en-US" sz="1600" dirty="0" err="1">
                <a:latin typeface="Calibri" panose="020F0502020204030204" pitchFamily="34" charset="0"/>
              </a:rPr>
              <a:t>Konkurencija</a:t>
            </a:r>
            <a:r>
              <a:rPr lang="en-US" sz="1600" dirty="0">
                <a:latin typeface="Calibri" panose="020F0502020204030204" pitchFamily="34" charset="0"/>
              </a:rPr>
              <a:t> – </a:t>
            </a:r>
            <a:r>
              <a:rPr lang="en-US" sz="1600" dirty="0" err="1">
                <a:latin typeface="Calibri" panose="020F0502020204030204" pitchFamily="34" charset="0"/>
              </a:rPr>
              <a:t>razvoj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festivala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slične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</a:rPr>
              <a:t>tematike</a:t>
            </a:r>
            <a:r>
              <a:rPr lang="en-US" sz="1600" dirty="0">
                <a:latin typeface="Calibri" panose="020F0502020204030204" pitchFamily="34" charset="0"/>
              </a:rPr>
              <a:t> u </a:t>
            </a:r>
            <a:r>
              <a:rPr lang="en-US" sz="1600" dirty="0" err="1">
                <a:latin typeface="Calibri" panose="020F0502020204030204" pitchFamily="34" charset="0"/>
              </a:rPr>
              <a:t>okruženju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lvl="0" indent="0">
              <a:buClr>
                <a:srgbClr val="0BD0D9"/>
              </a:buClr>
              <a:buNone/>
            </a:pPr>
            <a:endParaRPr lang="sr-Latn-RS" sz="10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71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131538">
            <a:off x="1369338" y="3930885"/>
            <a:ext cx="7498080" cy="16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sr-Latn-RS" sz="7200" b="1" dirty="0" smtClean="0">
                <a:solidFill>
                  <a:srgbClr val="FFFF00"/>
                </a:solidFill>
              </a:rPr>
              <a:t>HVALA NA PAŽNJI!</a:t>
            </a:r>
            <a:endParaRPr lang="sr-Latn-RS" sz="7200" b="1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52400"/>
            <a:ext cx="4381500" cy="354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15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28600"/>
            <a:ext cx="5410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b="1" dirty="0" smtClean="0">
                <a:solidFill>
                  <a:srgbClr val="FFFF00"/>
                </a:solidFill>
              </a:rPr>
              <a:t>DONJI MILANOVAC</a:t>
            </a:r>
            <a:endParaRPr lang="sr-Latn-RS" b="1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4724400"/>
            <a:ext cx="4267200" cy="1950720"/>
          </a:xfrm>
        </p:spPr>
        <p:txBody>
          <a:bodyPr>
            <a:normAutofit/>
          </a:bodyPr>
          <a:lstStyle/>
          <a:p>
            <a:r>
              <a:rPr lang="sr-Latn-RS" sz="2000" b="1" dirty="0" smtClean="0"/>
              <a:t>- desna obala Dunava, 75 mnv</a:t>
            </a:r>
          </a:p>
          <a:p>
            <a:r>
              <a:rPr lang="sr-Latn-RS" sz="2000" b="1" dirty="0" smtClean="0"/>
              <a:t>- središte Đerdapske klisure i NP Đerdap</a:t>
            </a:r>
          </a:p>
          <a:p>
            <a:endParaRPr lang="sr-Latn-R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6215">
            <a:off x="3706339" y="1371600"/>
            <a:ext cx="5105400" cy="3318510"/>
          </a:xfrm>
          <a:prstGeom prst="rect">
            <a:avLst/>
          </a:prstGeom>
        </p:spPr>
      </p:pic>
      <p:pic>
        <p:nvPicPr>
          <p:cNvPr id="6" name="Content Placeholder 3" descr="Danube fun fest 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257800"/>
            <a:ext cx="3134839" cy="1600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90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>
                <a:solidFill>
                  <a:srgbClr val="FFFF00"/>
                </a:solidFill>
              </a:rPr>
              <a:t>KAKO DO DONJEG MILANOVCA</a:t>
            </a:r>
            <a:endParaRPr lang="sr-Latn-R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24001"/>
            <a:ext cx="6537748" cy="3733800"/>
          </a:xfrm>
          <a:prstGeom prst="rect">
            <a:avLst/>
          </a:prstGeom>
          <a:ln w="28575">
            <a:solidFill>
              <a:sysClr val="windowText" lastClr="000000"/>
            </a:solidFill>
          </a:ln>
        </p:spPr>
      </p:pic>
      <p:pic>
        <p:nvPicPr>
          <p:cNvPr id="5" name="Content Placeholder 3" descr="Danube fun fest 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257800"/>
            <a:ext cx="3134839" cy="16002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14400" y="5544234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dva</a:t>
            </a:r>
            <a:r>
              <a:rPr lang="en-US" dirty="0" smtClean="0"/>
              <a:t> </a:t>
            </a:r>
            <a:r>
              <a:rPr lang="en-US" dirty="0" err="1"/>
              <a:t>magistralna</a:t>
            </a:r>
            <a:r>
              <a:rPr lang="en-US" dirty="0"/>
              <a:t> </a:t>
            </a:r>
            <a:r>
              <a:rPr lang="en-US" dirty="0" err="1"/>
              <a:t>puta</a:t>
            </a:r>
            <a:r>
              <a:rPr lang="en-US" dirty="0"/>
              <a:t> M 24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M </a:t>
            </a:r>
            <a:r>
              <a:rPr lang="en-US" dirty="0" smtClean="0"/>
              <a:t>25</a:t>
            </a:r>
            <a:r>
              <a:rPr lang="sr-Latn-R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/>
              <a:t>poveziju</a:t>
            </a:r>
            <a:r>
              <a:rPr lang="en-US" dirty="0"/>
              <a:t> </a:t>
            </a:r>
            <a:r>
              <a:rPr lang="en-US" dirty="0" err="1"/>
              <a:t>opštinu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E 75 (</a:t>
            </a:r>
            <a:r>
              <a:rPr lang="en-US" dirty="0" err="1"/>
              <a:t>autoput</a:t>
            </a:r>
            <a:r>
              <a:rPr lang="en-US" dirty="0"/>
              <a:t> Beograd – </a:t>
            </a:r>
            <a:r>
              <a:rPr lang="en-US" dirty="0" err="1"/>
              <a:t>Niš</a:t>
            </a:r>
            <a:r>
              <a:rPr lang="en-US" dirty="0" smtClean="0"/>
              <a:t>).</a:t>
            </a:r>
            <a:endParaRPr lang="sr-Latn-RS" dirty="0" smtClean="0"/>
          </a:p>
          <a:p>
            <a:pPr marL="285750" indent="-285750">
              <a:buFont typeface="Arial" charset="0"/>
              <a:buChar char="•"/>
            </a:pPr>
            <a:r>
              <a:rPr lang="sr-Latn-RS" dirty="0" smtClean="0"/>
              <a:t>Dva regionalna puta R104 I R104-A</a:t>
            </a:r>
          </a:p>
          <a:p>
            <a:pPr marL="285750" indent="-285750">
              <a:buFont typeface="Arial" charset="0"/>
              <a:buChar char="•"/>
            </a:pPr>
            <a:r>
              <a:rPr lang="sr-Latn-RS" dirty="0" smtClean="0"/>
              <a:t>Železnicom povezanost sa Beogradom i Nišem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45556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" y="152400"/>
            <a:ext cx="6172200" cy="2057400"/>
          </a:xfrm>
        </p:spPr>
        <p:txBody>
          <a:bodyPr>
            <a:normAutofit lnSpcReduction="10000"/>
          </a:bodyPr>
          <a:lstStyle/>
          <a:p>
            <a:r>
              <a:rPr lang="sr-Latn-R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M</a:t>
            </a:r>
            <a:r>
              <a:rPr lang="en-US" sz="2000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eđunarodni</a:t>
            </a:r>
            <a:r>
              <a:rPr lang="en-US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festival 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sportskog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edukativnog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kulturnog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zabavnog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karaktera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sr-Latn-RS" sz="20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sr-Latn-R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P</a:t>
            </a:r>
            <a:r>
              <a:rPr lang="en-US" sz="2000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rvi</a:t>
            </a:r>
            <a:r>
              <a:rPr lang="en-US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put 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održan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leta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2015.- 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te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godine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endParaRPr lang="sr-Latn-RS" sz="20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6.000 </a:t>
            </a:r>
            <a:r>
              <a:rPr lang="en-US" sz="2000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učesnika</a:t>
            </a:r>
            <a:endParaRPr lang="sr-Latn-RS" sz="20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sr-Latn-RS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Trajanje 5 dana</a:t>
            </a:r>
          </a:p>
          <a:p>
            <a:r>
              <a:rPr lang="sr-Latn-RS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Učesnici i iz inostranstva</a:t>
            </a:r>
          </a:p>
          <a:p>
            <a:endParaRPr lang="sr-Latn-RS" sz="2000" dirty="0" smtClean="0">
              <a:solidFill>
                <a:schemeClr val="bg1"/>
              </a:solidFill>
            </a:endParaRPr>
          </a:p>
          <a:p>
            <a:endParaRPr lang="sr-Latn-R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1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08"/>
            <a:ext cx="9144000" cy="683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24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124" y="263236"/>
            <a:ext cx="6507480" cy="1143000"/>
          </a:xfrm>
        </p:spPr>
        <p:txBody>
          <a:bodyPr>
            <a:normAutofit/>
          </a:bodyPr>
          <a:lstStyle/>
          <a:p>
            <a:pPr algn="ctr"/>
            <a:r>
              <a:rPr lang="sr-Latn-RS" sz="2800" b="1" dirty="0" smtClean="0">
                <a:solidFill>
                  <a:srgbClr val="FFFF00"/>
                </a:solidFill>
              </a:rPr>
              <a:t>PROGRAM FESTIVALA 2015</a:t>
            </a:r>
            <a:endParaRPr lang="sr-Latn-RS" sz="2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4589"/>
            <a:ext cx="3200400" cy="4800600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r>
              <a:rPr lang="sr-Latn-RS" sz="6400" dirty="0" smtClean="0">
                <a:solidFill>
                  <a:srgbClr val="FFFF00"/>
                </a:solidFill>
                <a:latin typeface="Calibri" panose="020F0502020204030204" pitchFamily="34" charset="0"/>
              </a:rPr>
              <a:t>1.Dan  </a:t>
            </a:r>
            <a:r>
              <a:rPr lang="sr-Latn-RS" sz="6400" dirty="0">
                <a:solidFill>
                  <a:srgbClr val="FFFF00"/>
                </a:solidFill>
                <a:latin typeface="Calibri" panose="020F0502020204030204" pitchFamily="34" charset="0"/>
              </a:rPr>
              <a:t>Subota 8. </a:t>
            </a:r>
            <a:r>
              <a:rPr lang="sr-Latn-RS" sz="6400" dirty="0" smtClean="0">
                <a:solidFill>
                  <a:srgbClr val="FFFF00"/>
                </a:solidFill>
                <a:latin typeface="Calibri" panose="020F0502020204030204" pitchFamily="34" charset="0"/>
              </a:rPr>
              <a:t>Avgust</a:t>
            </a:r>
            <a:r>
              <a:rPr lang="sr-Latn-RS" sz="6400" dirty="0">
                <a:solidFill>
                  <a:srgbClr val="FFFF00"/>
                </a:solidFill>
                <a:latin typeface="Calibri" panose="020F0502020204030204" pitchFamily="34" charset="0"/>
              </a:rPr>
              <a:t> </a:t>
            </a:r>
          </a:p>
          <a:p>
            <a:r>
              <a:rPr lang="sr-Latn-RS" sz="6400" dirty="0">
                <a:latin typeface="Calibri" panose="020F0502020204030204" pitchFamily="34" charset="0"/>
              </a:rPr>
              <a:t>22.00 – DJ Darkned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23.00 – New Quartet</a:t>
            </a:r>
          </a:p>
          <a:p>
            <a:pPr marL="82296" indent="0">
              <a:buNone/>
            </a:pPr>
            <a:r>
              <a:rPr lang="sr-Latn-RS" sz="6400" dirty="0">
                <a:latin typeface="Calibri" panose="020F0502020204030204" pitchFamily="34" charset="0"/>
              </a:rPr>
              <a:t> </a:t>
            </a:r>
          </a:p>
          <a:p>
            <a:pPr marL="82296" indent="0">
              <a:buNone/>
            </a:pPr>
            <a:r>
              <a:rPr lang="sr-Latn-RS" sz="6400" dirty="0">
                <a:solidFill>
                  <a:srgbClr val="FFFF00"/>
                </a:solidFill>
                <a:latin typeface="Calibri" panose="020F0502020204030204" pitchFamily="34" charset="0"/>
              </a:rPr>
              <a:t>2. Dan  nedelja, 9. </a:t>
            </a:r>
            <a:r>
              <a:rPr lang="sr-Latn-RS" sz="6400" dirty="0" smtClean="0">
                <a:solidFill>
                  <a:srgbClr val="FFFF00"/>
                </a:solidFill>
                <a:latin typeface="Calibri" panose="020F0502020204030204" pitchFamily="34" charset="0"/>
              </a:rPr>
              <a:t>Avgust</a:t>
            </a:r>
            <a:r>
              <a:rPr lang="sr-Latn-RS" sz="6400" dirty="0">
                <a:solidFill>
                  <a:srgbClr val="FFFF00"/>
                </a:solidFill>
                <a:latin typeface="Calibri" panose="020F0502020204030204" pitchFamily="34" charset="0"/>
              </a:rPr>
              <a:t> </a:t>
            </a:r>
          </a:p>
          <a:p>
            <a:r>
              <a:rPr lang="sr-Latn-RS" sz="6400" dirty="0">
                <a:latin typeface="Calibri" panose="020F0502020204030204" pitchFamily="34" charset="0"/>
              </a:rPr>
              <a:t>11.00 – Izlet – Zavičajna galerija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13.00 – Igre bez granica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20.00 – Slovenačko veče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21.00 – VIS Novi dan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22.00 – Marija Šerifović</a:t>
            </a:r>
          </a:p>
          <a:p>
            <a:pPr marL="82296" indent="0">
              <a:buNone/>
            </a:pPr>
            <a:r>
              <a:rPr lang="sr-Latn-RS" sz="6400" dirty="0">
                <a:latin typeface="Calibri" panose="020F0502020204030204" pitchFamily="34" charset="0"/>
              </a:rPr>
              <a:t> </a:t>
            </a:r>
          </a:p>
          <a:p>
            <a:pPr marL="82296" indent="0">
              <a:buNone/>
            </a:pPr>
            <a:r>
              <a:rPr lang="sr-Latn-RS" sz="6400" b="1" dirty="0">
                <a:solidFill>
                  <a:srgbClr val="FFFF00"/>
                </a:solidFill>
                <a:latin typeface="Calibri" panose="020F0502020204030204" pitchFamily="34" charset="0"/>
              </a:rPr>
              <a:t>3. Dan  Ponedeljak, 10. Avgust</a:t>
            </a:r>
          </a:p>
          <a:p>
            <a:pPr marL="82296" indent="0">
              <a:buNone/>
            </a:pPr>
            <a:r>
              <a:rPr lang="sr-Latn-RS" sz="6400" dirty="0">
                <a:latin typeface="Calibri" panose="020F0502020204030204" pitchFamily="34" charset="0"/>
              </a:rPr>
              <a:t> </a:t>
            </a:r>
          </a:p>
          <a:p>
            <a:r>
              <a:rPr lang="sr-Latn-RS" sz="6400" dirty="0">
                <a:latin typeface="Calibri" panose="020F0502020204030204" pitchFamily="34" charset="0"/>
              </a:rPr>
              <a:t>09.00 – Izlet – Rajkova pećina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14.00 – Igre bez granica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14.00 – Odbojka na pesku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16.00 – Šah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16.00 – Stoni tenis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19.00 – Futsal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23.00 – DJ Dea</a:t>
            </a:r>
            <a:br>
              <a:rPr lang="sr-Latn-RS" sz="6400" dirty="0">
                <a:latin typeface="Calibri" panose="020F0502020204030204" pitchFamily="34" charset="0"/>
              </a:rPr>
            </a:br>
            <a:r>
              <a:rPr lang="sr-Latn-RS" sz="6400" dirty="0">
                <a:latin typeface="Calibri" panose="020F0502020204030204" pitchFamily="34" charset="0"/>
              </a:rPr>
              <a:t>01.00 – DJ Unknown</a:t>
            </a:r>
          </a:p>
          <a:p>
            <a:r>
              <a:rPr lang="sr-Latn-RS" dirty="0"/>
              <a:t> </a:t>
            </a:r>
          </a:p>
          <a:p>
            <a:endParaRPr lang="sr-Latn-RS" dirty="0"/>
          </a:p>
        </p:txBody>
      </p:sp>
      <p:sp>
        <p:nvSpPr>
          <p:cNvPr id="4" name="TextBox 3"/>
          <p:cNvSpPr txBox="1"/>
          <p:nvPr/>
        </p:nvSpPr>
        <p:spPr>
          <a:xfrm>
            <a:off x="5990777" y="1535733"/>
            <a:ext cx="3671774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r-Latn-RS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r>
              <a:rPr lang="sr-Latn-RS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4</a:t>
            </a:r>
            <a:r>
              <a:rPr lang="sr-Latn-RS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. Dan  Utorak, 11. Avgust</a:t>
            </a:r>
          </a:p>
          <a:p>
            <a:r>
              <a:rPr lang="sr-Latn-RS" sz="1600" dirty="0">
                <a:latin typeface="Calibri" panose="020F0502020204030204" pitchFamily="34" charset="0"/>
              </a:rPr>
              <a:t> </a:t>
            </a:r>
          </a:p>
          <a:p>
            <a:r>
              <a:rPr lang="sr-Latn-RS" sz="1600" dirty="0">
                <a:latin typeface="Calibri" panose="020F0502020204030204" pitchFamily="34" charset="0"/>
              </a:rPr>
              <a:t>10.00 – Izlet – Lepenski vir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12.00 – Izlet – Kapetan Mišin breg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14.00 – Lov na blago / Odbojka na pesku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16.00 – Šah/ Stoni tenis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19.00 – Futsal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23.00 – DJ Sofrano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01.00 – DJ Garnier</a:t>
            </a:r>
          </a:p>
          <a:p>
            <a:r>
              <a:rPr lang="sr-Latn-RS" sz="1600" dirty="0">
                <a:latin typeface="Calibri" panose="020F0502020204030204" pitchFamily="34" charset="0"/>
              </a:rPr>
              <a:t> </a:t>
            </a:r>
          </a:p>
          <a:p>
            <a:r>
              <a:rPr lang="sr-Latn-RS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5. Dan  Sreda, 12. avgust</a:t>
            </a:r>
          </a:p>
          <a:p>
            <a:r>
              <a:rPr lang="sr-Latn-RS" sz="1600" dirty="0">
                <a:latin typeface="Calibri" panose="020F0502020204030204" pitchFamily="34" charset="0"/>
              </a:rPr>
              <a:t> </a:t>
            </a:r>
          </a:p>
          <a:p>
            <a:r>
              <a:rPr lang="sr-Latn-RS" sz="1600" dirty="0">
                <a:latin typeface="Calibri" panose="020F0502020204030204" pitchFamily="34" charset="0"/>
              </a:rPr>
              <a:t>11.00 – Izlet – </a:t>
            </a:r>
            <a:r>
              <a:rPr lang="sr-Latn-RS" sz="1600" dirty="0" smtClean="0">
                <a:latin typeface="Calibri" panose="020F0502020204030204" pitchFamily="34" charset="0"/>
              </a:rPr>
              <a:t>NP </a:t>
            </a:r>
            <a:r>
              <a:rPr lang="sr-Latn-RS" sz="1600" dirty="0">
                <a:latin typeface="Calibri" panose="020F0502020204030204" pitchFamily="34" charset="0"/>
              </a:rPr>
              <a:t>Đerdap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13.00 – Igre bez granica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14.00 – Odbojka na pesku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16.00 – Šah / Stoni tenis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19.00 – Futsal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22.00 – New Quartet</a:t>
            </a:r>
            <a:br>
              <a:rPr lang="sr-Latn-RS" sz="1600" dirty="0">
                <a:latin typeface="Calibri" panose="020F0502020204030204" pitchFamily="34" charset="0"/>
              </a:rPr>
            </a:br>
            <a:r>
              <a:rPr lang="sr-Latn-RS" sz="1600" dirty="0">
                <a:latin typeface="Calibri" panose="020F0502020204030204" pitchFamily="34" charset="0"/>
              </a:rPr>
              <a:t>00.00 – Dejan Petrović i Big bend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464" y="-1"/>
            <a:ext cx="2438400" cy="14952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3143286"/>
            <a:ext cx="2000250" cy="203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7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6147">
            <a:off x="157269" y="272596"/>
            <a:ext cx="4888922" cy="325928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8375">
            <a:off x="376277" y="3714235"/>
            <a:ext cx="4330053" cy="29717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6710">
            <a:off x="4843011" y="511787"/>
            <a:ext cx="4148589" cy="27422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196" y="3657600"/>
            <a:ext cx="33528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78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865909"/>
            <a:ext cx="4343400" cy="5638800"/>
          </a:xfrm>
        </p:spPr>
        <p:txBody>
          <a:bodyPr>
            <a:noAutofit/>
          </a:bodyPr>
          <a:lstStyle/>
          <a:p>
            <a:pPr marL="82296" indent="0">
              <a:buNone/>
            </a:pPr>
            <a:endParaRPr lang="sr-Latn-RS" sz="1200" dirty="0" smtClean="0"/>
          </a:p>
          <a:p>
            <a:pPr marL="82296" indent="0">
              <a:buNone/>
            </a:pPr>
            <a:r>
              <a:rPr lang="sr-Latn-RS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1.Dan </a:t>
            </a:r>
            <a:r>
              <a:rPr lang="sr-Latn-RS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09.08.2016. Utorak </a:t>
            </a:r>
          </a:p>
          <a:p>
            <a:pPr fontAlgn="base"/>
            <a:r>
              <a:rPr lang="sr-Latn-RS" sz="1600" b="1" dirty="0" smtClean="0">
                <a:latin typeface="Calibri" panose="020F0502020204030204" pitchFamily="34" charset="0"/>
              </a:rPr>
              <a:t>12:00</a:t>
            </a:r>
            <a:r>
              <a:rPr lang="sr-Latn-RS" sz="1600" b="1" dirty="0">
                <a:latin typeface="Calibri" panose="020F0502020204030204" pitchFamily="34" charset="0"/>
              </a:rPr>
              <a:t> – Dolazak gostiju, check in, popodne bez obaveza, obilazak grada</a:t>
            </a:r>
            <a:br>
              <a:rPr lang="sr-Latn-RS" sz="1600" b="1" dirty="0">
                <a:latin typeface="Calibri" panose="020F0502020204030204" pitchFamily="34" charset="0"/>
              </a:rPr>
            </a:br>
            <a:r>
              <a:rPr lang="sr-Latn-RS" sz="1600" b="1" dirty="0">
                <a:latin typeface="Calibri" panose="020F0502020204030204" pitchFamily="34" charset="0"/>
              </a:rPr>
              <a:t>20:00 – Gradska slava – KUD – bina</a:t>
            </a:r>
            <a:br>
              <a:rPr lang="sr-Latn-RS" sz="1600" b="1" dirty="0">
                <a:latin typeface="Calibri" panose="020F0502020204030204" pitchFamily="34" charset="0"/>
              </a:rPr>
            </a:br>
            <a:r>
              <a:rPr lang="sr-Latn-RS" sz="1600" b="1" dirty="0">
                <a:latin typeface="Calibri" panose="020F0502020204030204" pitchFamily="34" charset="0"/>
              </a:rPr>
              <a:t>22:00 – Danijela Veselinović i trubači – bina</a:t>
            </a:r>
          </a:p>
          <a:p>
            <a:pPr marL="82296" indent="0" fontAlgn="base">
              <a:buNone/>
            </a:pPr>
            <a:endParaRPr lang="sr-Latn-RS" sz="1600" b="1" dirty="0">
              <a:latin typeface="Calibri" panose="020F0502020204030204" pitchFamily="34" charset="0"/>
            </a:endParaRPr>
          </a:p>
          <a:p>
            <a:pPr marL="82296" indent="0" fontAlgn="base">
              <a:buNone/>
            </a:pPr>
            <a:r>
              <a:rPr lang="sr-Latn-RS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2.Dan  10.08.2016. </a:t>
            </a:r>
            <a:r>
              <a:rPr lang="sr-Latn-RS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 Sreda </a:t>
            </a:r>
            <a:r>
              <a:rPr lang="en-US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 </a:t>
            </a:r>
            <a:endParaRPr lang="sr-Latn-RS" sz="1600" b="1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fontAlgn="base"/>
            <a:r>
              <a:rPr lang="sr-Latn-RS" sz="1600" b="1" dirty="0" smtClean="0">
                <a:latin typeface="Calibri" panose="020F0502020204030204" pitchFamily="34" charset="0"/>
              </a:rPr>
              <a:t>10:00</a:t>
            </a:r>
            <a:r>
              <a:rPr lang="sr-Latn-RS" sz="1600" b="1" dirty="0">
                <a:latin typeface="Calibri" panose="020F0502020204030204" pitchFamily="34" charset="0"/>
              </a:rPr>
              <a:t> – polazak brodom do Trajanove table i Decebala</a:t>
            </a:r>
            <a:br>
              <a:rPr lang="sr-Latn-RS" sz="1600" b="1" dirty="0">
                <a:latin typeface="Calibri" panose="020F0502020204030204" pitchFamily="34" charset="0"/>
              </a:rPr>
            </a:br>
            <a:r>
              <a:rPr lang="sr-Latn-RS" sz="1600" b="1" dirty="0">
                <a:latin typeface="Calibri" panose="020F0502020204030204" pitchFamily="34" charset="0"/>
              </a:rPr>
              <a:t>12:00 – predavanje o EU projektima (EVS, Erasmus plus…)</a:t>
            </a:r>
            <a:br>
              <a:rPr lang="sr-Latn-RS" sz="1600" b="1" dirty="0">
                <a:latin typeface="Calibri" panose="020F0502020204030204" pitchFamily="34" charset="0"/>
              </a:rPr>
            </a:br>
            <a:r>
              <a:rPr lang="sr-Latn-RS" sz="1600" b="1" dirty="0">
                <a:latin typeface="Calibri" panose="020F0502020204030204" pitchFamily="34" charset="0"/>
              </a:rPr>
              <a:t>19:00 – Raskrsnica kultura</a:t>
            </a:r>
            <a:br>
              <a:rPr lang="sr-Latn-RS" sz="1600" b="1" dirty="0">
                <a:latin typeface="Calibri" panose="020F0502020204030204" pitchFamily="34" charset="0"/>
              </a:rPr>
            </a:br>
            <a:r>
              <a:rPr lang="sr-Latn-RS" sz="1600" b="1" dirty="0">
                <a:latin typeface="Calibri" panose="020F0502020204030204" pitchFamily="34" charset="0"/>
              </a:rPr>
              <a:t>22:00 – DJ Žabac – plaža</a:t>
            </a:r>
            <a:br>
              <a:rPr lang="sr-Latn-RS" sz="1600" b="1" dirty="0">
                <a:latin typeface="Calibri" panose="020F0502020204030204" pitchFamily="34" charset="0"/>
              </a:rPr>
            </a:br>
            <a:r>
              <a:rPr lang="sr-Latn-RS" sz="1600" b="1" dirty="0">
                <a:latin typeface="Calibri" panose="020F0502020204030204" pitchFamily="34" charset="0"/>
              </a:rPr>
              <a:t>00:00 – DJ Igor Garnier – </a:t>
            </a:r>
            <a:r>
              <a:rPr lang="sr-Latn-RS" sz="1600" b="1" dirty="0" smtClean="0">
                <a:latin typeface="Calibri" panose="020F0502020204030204" pitchFamily="34" charset="0"/>
              </a:rPr>
              <a:t>plaža</a:t>
            </a:r>
          </a:p>
          <a:p>
            <a:pPr marL="82296" indent="0" fontAlgn="base">
              <a:buNone/>
            </a:pPr>
            <a:endParaRPr lang="sr-Latn-RS" sz="1600" b="1" dirty="0">
              <a:latin typeface="Calibri" panose="020F0502020204030204" pitchFamily="34" charset="0"/>
            </a:endParaRPr>
          </a:p>
          <a:p>
            <a:pPr marL="82296" indent="0" fontAlgn="base">
              <a:buNone/>
            </a:pPr>
            <a:r>
              <a:rPr lang="sr-Latn-RS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3.dan  11.08.2016. </a:t>
            </a:r>
            <a:r>
              <a:rPr lang="sr-Latn-RS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Četvrtak</a:t>
            </a:r>
            <a:r>
              <a:rPr lang="sr-Latn-RS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 </a:t>
            </a:r>
          </a:p>
          <a:p>
            <a:pPr fontAlgn="base"/>
            <a:r>
              <a:rPr lang="sr-Latn-RS" sz="1600" b="1" dirty="0">
                <a:latin typeface="Calibri" panose="020F0502020204030204" pitchFamily="34" charset="0"/>
              </a:rPr>
              <a:t>Turniri i igre bez granica</a:t>
            </a:r>
          </a:p>
          <a:p>
            <a:pPr fontAlgn="base"/>
            <a:r>
              <a:rPr lang="sr-Latn-RS" sz="1600" b="1" dirty="0">
                <a:latin typeface="Calibri" panose="020F0502020204030204" pitchFamily="34" charset="0"/>
              </a:rPr>
              <a:t>22:00 – Bad copy – Centar za kulturu</a:t>
            </a:r>
          </a:p>
          <a:p>
            <a:pPr fontAlgn="base"/>
            <a:r>
              <a:rPr lang="sr-Latn-RS" sz="1600" b="1" dirty="0">
                <a:latin typeface="Calibri" panose="020F0502020204030204" pitchFamily="34" charset="0"/>
              </a:rPr>
              <a:t>00:00 – DJ Darkned – Centar za kulturu</a:t>
            </a:r>
          </a:p>
          <a:p>
            <a:pPr marL="82296" indent="0" fontAlgn="base">
              <a:buNone/>
            </a:pPr>
            <a:endParaRPr lang="sr-Latn-R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5410200" y="1219199"/>
            <a:ext cx="342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indent="0" fontAlgn="base">
              <a:buNone/>
            </a:pPr>
            <a:r>
              <a:rPr lang="sr-Latn-RS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4.Dan  12.08.2016. Petak </a:t>
            </a:r>
          </a:p>
          <a:p>
            <a:pPr fontAlgn="base"/>
            <a:r>
              <a:rPr lang="sr-Latn-RS" sz="1600" b="1" dirty="0">
                <a:latin typeface="Calibri" panose="020F0502020204030204" pitchFamily="34" charset="0"/>
              </a:rPr>
              <a:t>Turniri i igre bez granica</a:t>
            </a:r>
          </a:p>
          <a:p>
            <a:pPr fontAlgn="base"/>
            <a:r>
              <a:rPr lang="sr-Latn-RS" sz="1600" b="1" dirty="0">
                <a:latin typeface="Calibri" panose="020F0502020204030204" pitchFamily="34" charset="0"/>
              </a:rPr>
              <a:t>22:00 – DJ Groover – plaža</a:t>
            </a:r>
          </a:p>
          <a:p>
            <a:pPr fontAlgn="base"/>
            <a:r>
              <a:rPr lang="sr-Latn-RS" sz="1600" b="1" dirty="0">
                <a:latin typeface="Calibri" panose="020F0502020204030204" pitchFamily="34" charset="0"/>
              </a:rPr>
              <a:t>00:00 – DJ Geo Da Silva – plaža</a:t>
            </a:r>
          </a:p>
          <a:p>
            <a:pPr marL="82296" indent="0" fontAlgn="base">
              <a:buNone/>
            </a:pPr>
            <a:endParaRPr lang="sr-Latn-RS" sz="1600" b="1" dirty="0">
              <a:latin typeface="Calibri" panose="020F0502020204030204" pitchFamily="34" charset="0"/>
            </a:endParaRPr>
          </a:p>
          <a:p>
            <a:pPr marL="82296" indent="0" fontAlgn="base">
              <a:buNone/>
            </a:pPr>
            <a:r>
              <a:rPr lang="sr-Latn-RS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5.Dan   13.08.2016.     Subota  </a:t>
            </a:r>
          </a:p>
          <a:p>
            <a:pPr fontAlgn="base"/>
            <a:r>
              <a:rPr lang="sr-Latn-RS" sz="1600" b="1" dirty="0">
                <a:latin typeface="Calibri" panose="020F0502020204030204" pitchFamily="34" charset="0"/>
              </a:rPr>
              <a:t>Finalne utakmice na turnirima</a:t>
            </a:r>
          </a:p>
          <a:p>
            <a:pPr fontAlgn="base"/>
            <a:r>
              <a:rPr lang="sr-Latn-RS" sz="1600" b="1" dirty="0">
                <a:latin typeface="Calibri" panose="020F0502020204030204" pitchFamily="34" charset="0"/>
              </a:rPr>
              <a:t>22:00 – Piloti – bina</a:t>
            </a:r>
          </a:p>
          <a:p>
            <a:pPr fontAlgn="base"/>
            <a:r>
              <a:rPr lang="sr-Latn-RS" sz="1600" b="1" dirty="0">
                <a:latin typeface="Calibri" panose="020F0502020204030204" pitchFamily="34" charset="0"/>
              </a:rPr>
              <a:t>Dodela medalja, pehara i diploma</a:t>
            </a:r>
          </a:p>
          <a:p>
            <a:r>
              <a:rPr lang="sr-Latn-RS" sz="1600" b="1" dirty="0">
                <a:latin typeface="Calibri" panose="020F0502020204030204" pitchFamily="34" charset="0"/>
              </a:rPr>
              <a:t>00:00 – DJ Yanko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30765" y="240268"/>
            <a:ext cx="4523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 smtClean="0">
                <a:solidFill>
                  <a:srgbClr val="FFFF00"/>
                </a:solidFill>
              </a:rPr>
              <a:t>PROGRAM FESTIVALA 2016 </a:t>
            </a:r>
            <a:endParaRPr lang="sr-Latn-RS" sz="2400" b="1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522403"/>
            <a:ext cx="3456709" cy="211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23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sr-Latn-RS" dirty="0" smtClean="0">
                <a:solidFill>
                  <a:srgbClr val="FFFF00"/>
                </a:solidFill>
              </a:rPr>
              <a:t>SMEŠTAJ</a:t>
            </a:r>
            <a:endParaRPr lang="sr-Latn-R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  <p:sp>
        <p:nvSpPr>
          <p:cNvPr id="3" name="TextBox 2"/>
          <p:cNvSpPr txBox="1"/>
          <p:nvPr/>
        </p:nvSpPr>
        <p:spPr>
          <a:xfrm>
            <a:off x="3657600" y="6248400"/>
            <a:ext cx="3137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 smtClean="0">
                <a:solidFill>
                  <a:srgbClr val="FFFF00"/>
                </a:solidFill>
              </a:rPr>
              <a:t>Hotel „LEPENSKI VIR“ </a:t>
            </a:r>
            <a:endParaRPr lang="sr-Latn-R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5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171</TotalTime>
  <Words>391</Words>
  <Application>Microsoft Office PowerPoint</Application>
  <PresentationFormat>On-screen Show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Solstice</vt:lpstr>
      <vt:lpstr>D A N U B E      F U N      F E S T Donji Milanovac</vt:lpstr>
      <vt:lpstr>DONJI MILANOVAC</vt:lpstr>
      <vt:lpstr>KAKO DO DONJEG MILANOVCA</vt:lpstr>
      <vt:lpstr>PowerPoint Presentation</vt:lpstr>
      <vt:lpstr>PowerPoint Presentation</vt:lpstr>
      <vt:lpstr>PROGRAM FESTIVALA 2015</vt:lpstr>
      <vt:lpstr>PowerPoint Presentation</vt:lpstr>
      <vt:lpstr>PowerPoint Presentation</vt:lpstr>
      <vt:lpstr>SMEŠTAJ</vt:lpstr>
      <vt:lpstr>KAMP</vt:lpstr>
      <vt:lpstr>DANUBE FUN FEST PAKET I ULAZNICA</vt:lpstr>
      <vt:lpstr>PROMOCIJA</vt:lpstr>
      <vt:lpstr>VOLONTERI</vt:lpstr>
      <vt:lpstr>SPONZORI</vt:lpstr>
      <vt:lpstr>SWOT ANALIZA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DANUBE FUN FEST Donji Milanovac</dc:title>
  <dc:creator>Mina</dc:creator>
  <cp:lastModifiedBy>Mina</cp:lastModifiedBy>
  <cp:revision>28</cp:revision>
  <dcterms:created xsi:type="dcterms:W3CDTF">2006-08-16T00:00:00Z</dcterms:created>
  <dcterms:modified xsi:type="dcterms:W3CDTF">2017-05-08T04:56:45Z</dcterms:modified>
</cp:coreProperties>
</file>