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192.xml"/>
  <Override ContentType="application/vnd.openxmlformats-officedocument.presentationml.slide+xml" PartName="/ppt/slides/slide193.xml"/>
  <Override ContentType="application/vnd.openxmlformats-officedocument.presentationml.slide+xml" PartName="/ppt/slides/slide194.xml"/>
  <Override ContentType="application/vnd.openxmlformats-officedocument.presentationml.slide+xml" PartName="/ppt/slides/slide195.xml"/>
  <Override ContentType="application/vnd.openxmlformats-officedocument.presentationml.slide+xml" PartName="/ppt/slides/slide196.xml"/>
  <Override ContentType="application/vnd.openxmlformats-officedocument.presentationml.slide+xml" PartName="/ppt/slides/slide197.xml"/>
  <Override ContentType="application/vnd.openxmlformats-officedocument.presentationml.slide+xml" PartName="/ppt/slides/slide198.xml"/>
  <Override ContentType="application/vnd.openxmlformats-officedocument.presentationml.slide+xml" PartName="/ppt/slides/slide19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00.xml"/>
  <Override ContentType="application/vnd.openxmlformats-officedocument.presentationml.slide+xml" PartName="/ppt/slides/slide201.xml"/>
  <Override ContentType="application/vnd.openxmlformats-officedocument.presentationml.slide+xml" PartName="/ppt/slides/slide202.xml"/>
  <Override ContentType="application/vnd.openxmlformats-officedocument.presentationml.slide+xml" PartName="/ppt/slides/slide203.xml"/>
  <Override ContentType="application/vnd.openxmlformats-officedocument.presentationml.slide+xml" PartName="/ppt/slides/slide204.xml"/>
  <Override ContentType="application/vnd.openxmlformats-officedocument.presentationml.slide+xml" PartName="/ppt/slides/slide205.xml"/>
  <Override ContentType="application/vnd.openxmlformats-officedocument.presentationml.slide+xml" PartName="/ppt/slides/slide206.xml"/>
  <Override ContentType="application/vnd.openxmlformats-officedocument.presentationml.slide+xml" PartName="/ppt/slides/slide207.xml"/>
  <Override ContentType="application/vnd.openxmlformats-officedocument.presentationml.slide+xml" PartName="/ppt/slides/slide208.xml"/>
  <Override ContentType="application/vnd.openxmlformats-officedocument.presentationml.slide+xml" PartName="/ppt/slides/slide209.xml"/>
  <Override ContentType="application/vnd.openxmlformats-officedocument.presentationml.slide+xml" PartName="/ppt/slides/slide21.xml"/>
  <Override ContentType="application/vnd.openxmlformats-officedocument.presentationml.slide+xml" PartName="/ppt/slides/slide210.xml"/>
  <Override ContentType="application/vnd.openxmlformats-officedocument.presentationml.slide+xml" PartName="/ppt/slides/slide211.xml"/>
  <Override ContentType="application/vnd.openxmlformats-officedocument.presentationml.slide+xml" PartName="/ppt/slides/slide212.xml"/>
  <Override ContentType="application/vnd.openxmlformats-officedocument.presentationml.slide+xml" PartName="/ppt/slides/slide213.xml"/>
  <Override ContentType="application/vnd.openxmlformats-officedocument.presentationml.slide+xml" PartName="/ppt/slides/slide214.xml"/>
  <Override ContentType="application/vnd.openxmlformats-officedocument.presentationml.slide+xml" PartName="/ppt/slides/slide215.xml"/>
  <Override ContentType="application/vnd.openxmlformats-officedocument.presentationml.slide+xml" PartName="/ppt/slides/slide216.xml"/>
  <Override ContentType="application/vnd.openxmlformats-officedocument.presentationml.slide+xml" PartName="/ppt/slides/slide217.xml"/>
  <Override ContentType="application/vnd.openxmlformats-officedocument.presentationml.slide+xml" PartName="/ppt/slides/slide218.xml"/>
  <Override ContentType="application/vnd.openxmlformats-officedocument.presentationml.slide+xml" PartName="/ppt/slides/slide219.xml"/>
  <Override ContentType="application/vnd.openxmlformats-officedocument.presentationml.slide+xml" PartName="/ppt/slides/slide22.xml"/>
  <Override ContentType="application/vnd.openxmlformats-officedocument.presentationml.slide+xml" PartName="/ppt/slides/slide220.xml"/>
  <Override ContentType="application/vnd.openxmlformats-officedocument.presentationml.slide+xml" PartName="/ppt/slides/slide221.xml"/>
  <Override ContentType="application/vnd.openxmlformats-officedocument.presentationml.slide+xml" PartName="/ppt/slides/slide222.xml"/>
  <Override ContentType="application/vnd.openxmlformats-officedocument.presentationml.slide+xml" PartName="/ppt/slides/slide223.xml"/>
  <Override ContentType="application/vnd.openxmlformats-officedocument.presentationml.slide+xml" PartName="/ppt/slides/slide224.xml"/>
  <Override ContentType="application/vnd.openxmlformats-officedocument.presentationml.slide+xml" PartName="/ppt/slides/slide225.xml"/>
  <Override ContentType="application/vnd.openxmlformats-officedocument.presentationml.slide+xml" PartName="/ppt/slides/slide226.xml"/>
  <Override ContentType="application/vnd.openxmlformats-officedocument.presentationml.slide+xml" PartName="/ppt/slides/slide227.xml"/>
  <Override ContentType="application/vnd.openxmlformats-officedocument.presentationml.slide+xml" PartName="/ppt/slides/slide228.xml"/>
  <Override ContentType="application/vnd.openxmlformats-officedocument.presentationml.slide+xml" PartName="/ppt/slides/slide229.xml"/>
  <Override ContentType="application/vnd.openxmlformats-officedocument.presentationml.slide+xml" PartName="/ppt/slides/slide23.xml"/>
  <Override ContentType="application/vnd.openxmlformats-officedocument.presentationml.slide+xml" PartName="/ppt/slides/slide230.xml"/>
  <Override ContentType="application/vnd.openxmlformats-officedocument.presentationml.slide+xml" PartName="/ppt/slides/slide231.xml"/>
  <Override ContentType="application/vnd.openxmlformats-officedocument.presentationml.slide+xml" PartName="/ppt/slides/slide232.xml"/>
  <Override ContentType="application/vnd.openxmlformats-officedocument.presentationml.slide+xml" PartName="/ppt/slides/slide233.xml"/>
  <Override ContentType="application/vnd.openxmlformats-officedocument.presentationml.slide+xml" PartName="/ppt/slides/slide234.xml"/>
  <Override ContentType="application/vnd.openxmlformats-officedocument.presentationml.slide+xml" PartName="/ppt/slides/slide235.xml"/>
  <Override ContentType="application/vnd.openxmlformats-officedocument.presentationml.slide+xml" PartName="/ppt/slides/slide236.xml"/>
  <Override ContentType="application/vnd.openxmlformats-officedocument.presentationml.slide+xml" PartName="/ppt/slides/slide237.xml"/>
  <Override ContentType="application/vnd.openxmlformats-officedocument.presentationml.slide+xml" PartName="/ppt/slides/slide238.xml"/>
  <Override ContentType="application/vnd.openxmlformats-officedocument.presentationml.slide+xml" PartName="/ppt/slides/slide239.xml"/>
  <Override ContentType="application/vnd.openxmlformats-officedocument.presentationml.slide+xml" PartName="/ppt/slides/slide24.xml"/>
  <Override ContentType="application/vnd.openxmlformats-officedocument.presentationml.slide+xml" PartName="/ppt/slides/slide240.xml"/>
  <Override ContentType="application/vnd.openxmlformats-officedocument.presentationml.slide+xml" PartName="/ppt/slides/slide241.xml"/>
  <Override ContentType="application/vnd.openxmlformats-officedocument.presentationml.slide+xml" PartName="/ppt/slides/slide242.xml"/>
  <Override ContentType="application/vnd.openxmlformats-officedocument.presentationml.slide+xml" PartName="/ppt/slides/slide243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25" r:id="rId176"/>
    <p:sldId id="426" r:id="rId177"/>
    <p:sldId id="427" r:id="rId178"/>
    <p:sldId id="428" r:id="rId179"/>
    <p:sldId id="429" r:id="rId180"/>
    <p:sldId id="430" r:id="rId181"/>
    <p:sldId id="431" r:id="rId182"/>
    <p:sldId id="432" r:id="rId183"/>
    <p:sldId id="433" r:id="rId184"/>
    <p:sldId id="434" r:id="rId185"/>
    <p:sldId id="435" r:id="rId186"/>
    <p:sldId id="436" r:id="rId187"/>
    <p:sldId id="437" r:id="rId188"/>
    <p:sldId id="438" r:id="rId189"/>
    <p:sldId id="439" r:id="rId190"/>
    <p:sldId id="440" r:id="rId191"/>
    <p:sldId id="441" r:id="rId192"/>
    <p:sldId id="442" r:id="rId193"/>
    <p:sldId id="443" r:id="rId194"/>
    <p:sldId id="444" r:id="rId195"/>
    <p:sldId id="445" r:id="rId196"/>
    <p:sldId id="446" r:id="rId197"/>
    <p:sldId id="447" r:id="rId198"/>
    <p:sldId id="448" r:id="rId199"/>
    <p:sldId id="449" r:id="rId200"/>
    <p:sldId id="450" r:id="rId201"/>
    <p:sldId id="451" r:id="rId202"/>
    <p:sldId id="452" r:id="rId203"/>
    <p:sldId id="453" r:id="rId204"/>
    <p:sldId id="454" r:id="rId205"/>
    <p:sldId id="455" r:id="rId206"/>
    <p:sldId id="456" r:id="rId207"/>
    <p:sldId id="457" r:id="rId208"/>
    <p:sldId id="458" r:id="rId209"/>
    <p:sldId id="459" r:id="rId210"/>
    <p:sldId id="460" r:id="rId211"/>
    <p:sldId id="461" r:id="rId212"/>
    <p:sldId id="462" r:id="rId213"/>
    <p:sldId id="463" r:id="rId214"/>
    <p:sldId id="464" r:id="rId215"/>
    <p:sldId id="465" r:id="rId216"/>
    <p:sldId id="466" r:id="rId217"/>
    <p:sldId id="467" r:id="rId218"/>
    <p:sldId id="468" r:id="rId219"/>
    <p:sldId id="469" r:id="rId220"/>
    <p:sldId id="470" r:id="rId221"/>
    <p:sldId id="471" r:id="rId222"/>
    <p:sldId id="472" r:id="rId223"/>
    <p:sldId id="473" r:id="rId224"/>
    <p:sldId id="474" r:id="rId225"/>
    <p:sldId id="475" r:id="rId226"/>
    <p:sldId id="476" r:id="rId227"/>
    <p:sldId id="477" r:id="rId228"/>
    <p:sldId id="478" r:id="rId229"/>
    <p:sldId id="479" r:id="rId230"/>
    <p:sldId id="480" r:id="rId231"/>
    <p:sldId id="481" r:id="rId232"/>
    <p:sldId id="482" r:id="rId233"/>
    <p:sldId id="483" r:id="rId234"/>
    <p:sldId id="484" r:id="rId235"/>
    <p:sldId id="485" r:id="rId236"/>
    <p:sldId id="486" r:id="rId237"/>
    <p:sldId id="487" r:id="rId238"/>
    <p:sldId id="488" r:id="rId239"/>
    <p:sldId id="489" r:id="rId240"/>
    <p:sldId id="490" r:id="rId241"/>
    <p:sldId id="491" r:id="rId242"/>
    <p:sldId id="492" r:id="rId243"/>
    <p:sldId id="493" r:id="rId244"/>
    <p:sldId id="494" r:id="rId245"/>
    <p:sldId id="495" r:id="rId246"/>
    <p:sldId id="496" r:id="rId247"/>
    <p:sldId id="497" r:id="rId248"/>
    <p:sldId id="498" r:id="rId249"/>
  </p:sldIdLst>
  <p:sldSz cx="9144000" cy="6858000" type="screen4x3"/>
  <p:notesSz cx="6858000" cy="9144000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7"/>
    <p:restoredTop sz="94660"/>
  </p:normalViewPr>
</p:viewPr>
</file>

<file path=ppt/_rels/presentation.xml.rels><?xml version="1.0" encoding="UTF-8" standalone="yes"?><Relationships xmlns="http://schemas.openxmlformats.org/package/2006/relationships"><Relationship Id="rId249" Target="slides/slide243.xml" Type="http://schemas.openxmlformats.org/officeDocument/2006/relationships/slide"/><Relationship Id="rId248" Target="slides/slide242.xml" Type="http://schemas.openxmlformats.org/officeDocument/2006/relationships/slide"/><Relationship Id="rId247" Target="slides/slide241.xml" Type="http://schemas.openxmlformats.org/officeDocument/2006/relationships/slide"/><Relationship Id="rId246" Target="slides/slide240.xml" Type="http://schemas.openxmlformats.org/officeDocument/2006/relationships/slide"/><Relationship Id="rId245" Target="slides/slide239.xml" Type="http://schemas.openxmlformats.org/officeDocument/2006/relationships/slide"/><Relationship Id="rId244" Target="slides/slide238.xml" Type="http://schemas.openxmlformats.org/officeDocument/2006/relationships/slide"/><Relationship Id="rId243" Target="slides/slide237.xml" Type="http://schemas.openxmlformats.org/officeDocument/2006/relationships/slide"/><Relationship Id="rId242" Target="slides/slide236.xml" Type="http://schemas.openxmlformats.org/officeDocument/2006/relationships/slide"/><Relationship Id="rId241" Target="slides/slide235.xml" Type="http://schemas.openxmlformats.org/officeDocument/2006/relationships/slide"/><Relationship Id="rId240" Target="slides/slide234.xml" Type="http://schemas.openxmlformats.org/officeDocument/2006/relationships/slide"/><Relationship Id="rId239" Target="slides/slide233.xml" Type="http://schemas.openxmlformats.org/officeDocument/2006/relationships/slide"/><Relationship Id="rId238" Target="slides/slide232.xml" Type="http://schemas.openxmlformats.org/officeDocument/2006/relationships/slide"/><Relationship Id="rId237" Target="slides/slide231.xml" Type="http://schemas.openxmlformats.org/officeDocument/2006/relationships/slide"/><Relationship Id="rId236" Target="slides/slide230.xml" Type="http://schemas.openxmlformats.org/officeDocument/2006/relationships/slide"/><Relationship Id="rId235" Target="slides/slide229.xml" Type="http://schemas.openxmlformats.org/officeDocument/2006/relationships/slide"/><Relationship Id="rId234" Target="slides/slide228.xml" Type="http://schemas.openxmlformats.org/officeDocument/2006/relationships/slide"/><Relationship Id="rId233" Target="slides/slide227.xml" Type="http://schemas.openxmlformats.org/officeDocument/2006/relationships/slide"/><Relationship Id="rId232" Target="slides/slide226.xml" Type="http://schemas.openxmlformats.org/officeDocument/2006/relationships/slide"/><Relationship Id="rId231" Target="slides/slide225.xml" Type="http://schemas.openxmlformats.org/officeDocument/2006/relationships/slide"/><Relationship Id="rId230" Target="slides/slide224.xml" Type="http://schemas.openxmlformats.org/officeDocument/2006/relationships/slide"/><Relationship Id="rId229" Target="slides/slide223.xml" Type="http://schemas.openxmlformats.org/officeDocument/2006/relationships/slide"/><Relationship Id="rId228" Target="slides/slide222.xml" Type="http://schemas.openxmlformats.org/officeDocument/2006/relationships/slide"/><Relationship Id="rId227" Target="slides/slide221.xml" Type="http://schemas.openxmlformats.org/officeDocument/2006/relationships/slide"/><Relationship Id="rId226" Target="slides/slide220.xml" Type="http://schemas.openxmlformats.org/officeDocument/2006/relationships/slide"/><Relationship Id="rId225" Target="slides/slide219.xml" Type="http://schemas.openxmlformats.org/officeDocument/2006/relationships/slide"/><Relationship Id="rId224" Target="slides/slide218.xml" Type="http://schemas.openxmlformats.org/officeDocument/2006/relationships/slide"/><Relationship Id="rId223" Target="slides/slide217.xml" Type="http://schemas.openxmlformats.org/officeDocument/2006/relationships/slide"/><Relationship Id="rId222" Target="slides/slide216.xml" Type="http://schemas.openxmlformats.org/officeDocument/2006/relationships/slide"/><Relationship Id="rId221" Target="slides/slide215.xml" Type="http://schemas.openxmlformats.org/officeDocument/2006/relationships/slide"/><Relationship Id="rId220" Target="slides/slide214.xml" Type="http://schemas.openxmlformats.org/officeDocument/2006/relationships/slide"/><Relationship Id="rId219" Target="slides/slide213.xml" Type="http://schemas.openxmlformats.org/officeDocument/2006/relationships/slide"/><Relationship Id="rId218" Target="slides/slide212.xml" Type="http://schemas.openxmlformats.org/officeDocument/2006/relationships/slide"/><Relationship Id="rId217" Target="slides/slide211.xml" Type="http://schemas.openxmlformats.org/officeDocument/2006/relationships/slide"/><Relationship Id="rId216" Target="slides/slide210.xml" Type="http://schemas.openxmlformats.org/officeDocument/2006/relationships/slide"/><Relationship Id="rId215" Target="slides/slide209.xml" Type="http://schemas.openxmlformats.org/officeDocument/2006/relationships/slide"/><Relationship Id="rId214" Target="slides/slide208.xml" Type="http://schemas.openxmlformats.org/officeDocument/2006/relationships/slide"/><Relationship Id="rId213" Target="slides/slide207.xml" Type="http://schemas.openxmlformats.org/officeDocument/2006/relationships/slide"/><Relationship Id="rId212" Target="slides/slide206.xml" Type="http://schemas.openxmlformats.org/officeDocument/2006/relationships/slide"/><Relationship Id="rId211" Target="slides/slide205.xml" Type="http://schemas.openxmlformats.org/officeDocument/2006/relationships/slide"/><Relationship Id="rId210" Target="slides/slide204.xml" Type="http://schemas.openxmlformats.org/officeDocument/2006/relationships/slide"/><Relationship Id="rId209" Target="slides/slide203.xml" Type="http://schemas.openxmlformats.org/officeDocument/2006/relationships/slide"/><Relationship Id="rId208" Target="slides/slide202.xml" Type="http://schemas.openxmlformats.org/officeDocument/2006/relationships/slide"/><Relationship Id="rId207" Target="slides/slide201.xml" Type="http://schemas.openxmlformats.org/officeDocument/2006/relationships/slide"/><Relationship Id="rId206" Target="slides/slide200.xml" Type="http://schemas.openxmlformats.org/officeDocument/2006/relationships/slide"/><Relationship Id="rId205" Target="slides/slide199.xml" Type="http://schemas.openxmlformats.org/officeDocument/2006/relationships/slide"/><Relationship Id="rId204" Target="slides/slide198.xml" Type="http://schemas.openxmlformats.org/officeDocument/2006/relationships/slide"/><Relationship Id="rId203" Target="slides/slide197.xml" Type="http://schemas.openxmlformats.org/officeDocument/2006/relationships/slide"/><Relationship Id="rId202" Target="slides/slide196.xml" Type="http://schemas.openxmlformats.org/officeDocument/2006/relationships/slide"/><Relationship Id="rId201" Target="slides/slide195.xml" Type="http://schemas.openxmlformats.org/officeDocument/2006/relationships/slide"/><Relationship Id="rId200" Target="slides/slide194.xml" Type="http://schemas.openxmlformats.org/officeDocument/2006/relationships/slide"/><Relationship Id="rId56" Target="slides/slide50.xml" Type="http://schemas.openxmlformats.org/officeDocument/2006/relationships/slide"/><Relationship Id="rId197" Target="slides/slide191.xml" Type="http://schemas.openxmlformats.org/officeDocument/2006/relationships/slide"/><Relationship Id="rId55" Target="slides/slide49.xml" Type="http://schemas.openxmlformats.org/officeDocument/2006/relationships/slide"/><Relationship Id="rId196" Target="slides/slide190.xml" Type="http://schemas.openxmlformats.org/officeDocument/2006/relationships/slide"/><Relationship Id="rId54" Target="slides/slide48.xml" Type="http://schemas.openxmlformats.org/officeDocument/2006/relationships/slide"/><Relationship Id="rId195" Target="slides/slide189.xml" Type="http://schemas.openxmlformats.org/officeDocument/2006/relationships/slide"/><Relationship Id="rId53" Target="slides/slide47.xml" Type="http://schemas.openxmlformats.org/officeDocument/2006/relationships/slide"/><Relationship Id="rId194" Target="slides/slide188.xml" Type="http://schemas.openxmlformats.org/officeDocument/2006/relationships/slide"/><Relationship Id="rId52" Target="slides/slide46.xml" Type="http://schemas.openxmlformats.org/officeDocument/2006/relationships/slide"/><Relationship Id="rId193" Target="slides/slide187.xml" Type="http://schemas.openxmlformats.org/officeDocument/2006/relationships/slide"/><Relationship Id="rId51" Target="slides/slide45.xml" Type="http://schemas.openxmlformats.org/officeDocument/2006/relationships/slide"/><Relationship Id="rId192" Target="slides/slide186.xml" Type="http://schemas.openxmlformats.org/officeDocument/2006/relationships/slide"/><Relationship Id="rId50" Target="slides/slide44.xml" Type="http://schemas.openxmlformats.org/officeDocument/2006/relationships/slide"/><Relationship Id="rId191" Target="slides/slide185.xml" Type="http://schemas.openxmlformats.org/officeDocument/2006/relationships/slide"/><Relationship Id="rId190" Target="slides/slide184.xml" Type="http://schemas.openxmlformats.org/officeDocument/2006/relationships/slide"/><Relationship Id="rId48" Target="slides/slide42.xml" Type="http://schemas.openxmlformats.org/officeDocument/2006/relationships/slide"/><Relationship Id="rId189" Target="slides/slide183.xml" Type="http://schemas.openxmlformats.org/officeDocument/2006/relationships/slide"/><Relationship Id="rId47" Target="slides/slide41.xml" Type="http://schemas.openxmlformats.org/officeDocument/2006/relationships/slide"/><Relationship Id="rId188" Target="slides/slide182.xml" Type="http://schemas.openxmlformats.org/officeDocument/2006/relationships/slide"/><Relationship Id="rId46" Target="slides/slide40.xml" Type="http://schemas.openxmlformats.org/officeDocument/2006/relationships/slide"/><Relationship Id="rId187" Target="slides/slide181.xml" Type="http://schemas.openxmlformats.org/officeDocument/2006/relationships/slide"/><Relationship Id="rId45" Target="slides/slide39.xml" Type="http://schemas.openxmlformats.org/officeDocument/2006/relationships/slide"/><Relationship Id="rId186" Target="slides/slide180.xml" Type="http://schemas.openxmlformats.org/officeDocument/2006/relationships/slide"/><Relationship Id="rId44" Target="slides/slide38.xml" Type="http://schemas.openxmlformats.org/officeDocument/2006/relationships/slide"/><Relationship Id="rId185" Target="slides/slide179.xml" Type="http://schemas.openxmlformats.org/officeDocument/2006/relationships/slide"/><Relationship Id="rId43" Target="slides/slide37.xml" Type="http://schemas.openxmlformats.org/officeDocument/2006/relationships/slide"/><Relationship Id="rId184" Target="slides/slide178.xml" Type="http://schemas.openxmlformats.org/officeDocument/2006/relationships/slide"/><Relationship Id="rId42" Target="slides/slide36.xml" Type="http://schemas.openxmlformats.org/officeDocument/2006/relationships/slide"/><Relationship Id="rId183" Target="slides/slide177.xml" Type="http://schemas.openxmlformats.org/officeDocument/2006/relationships/slide"/><Relationship Id="rId41" Target="slides/slide35.xml" Type="http://schemas.openxmlformats.org/officeDocument/2006/relationships/slide"/><Relationship Id="rId182" Target="slides/slide176.xml" Type="http://schemas.openxmlformats.org/officeDocument/2006/relationships/slide"/><Relationship Id="rId40" Target="slides/slide34.xml" Type="http://schemas.openxmlformats.org/officeDocument/2006/relationships/slide"/><Relationship Id="rId181" Target="slides/slide175.xml" Type="http://schemas.openxmlformats.org/officeDocument/2006/relationships/slide"/><Relationship Id="rId180" Target="slides/slide174.xml" Type="http://schemas.openxmlformats.org/officeDocument/2006/relationships/slide"/><Relationship Id="rId35" Target="slides/slide29.xml" Type="http://schemas.openxmlformats.org/officeDocument/2006/relationships/slide"/><Relationship Id="rId176" Target="slides/slide170.xml" Type="http://schemas.openxmlformats.org/officeDocument/2006/relationships/slide"/><Relationship Id="rId34" Target="slides/slide28.xml" Type="http://schemas.openxmlformats.org/officeDocument/2006/relationships/slide"/><Relationship Id="rId175" Target="slides/slide169.xml" Type="http://schemas.openxmlformats.org/officeDocument/2006/relationships/slide"/><Relationship Id="rId33" Target="slides/slide27.xml" Type="http://schemas.openxmlformats.org/officeDocument/2006/relationships/slide"/><Relationship Id="rId174" Target="slides/slide168.xml" Type="http://schemas.openxmlformats.org/officeDocument/2006/relationships/slide"/><Relationship Id="rId32" Target="slides/slide26.xml" Type="http://schemas.openxmlformats.org/officeDocument/2006/relationships/slide"/><Relationship Id="rId173" Target="slides/slide167.xml" Type="http://schemas.openxmlformats.org/officeDocument/2006/relationships/slide"/><Relationship Id="rId31" Target="slides/slide25.xml" Type="http://schemas.openxmlformats.org/officeDocument/2006/relationships/slide"/><Relationship Id="rId172" Target="slides/slide166.xml" Type="http://schemas.openxmlformats.org/officeDocument/2006/relationships/slide"/><Relationship Id="rId30" Target="slides/slide24.xml" Type="http://schemas.openxmlformats.org/officeDocument/2006/relationships/slide"/><Relationship Id="rId171" Target="slides/slide165.xml" Type="http://schemas.openxmlformats.org/officeDocument/2006/relationships/slide"/><Relationship Id="rId170" Target="slides/slide164.xml" Type="http://schemas.openxmlformats.org/officeDocument/2006/relationships/slide"/><Relationship Id="rId25" Target="slides/slide19.xml" Type="http://schemas.openxmlformats.org/officeDocument/2006/relationships/slide"/><Relationship Id="rId166" Target="slides/slide160.xml" Type="http://schemas.openxmlformats.org/officeDocument/2006/relationships/slide"/><Relationship Id="rId24" Target="slides/slide18.xml" Type="http://schemas.openxmlformats.org/officeDocument/2006/relationships/slide"/><Relationship Id="rId165" Target="slides/slide159.xml" Type="http://schemas.openxmlformats.org/officeDocument/2006/relationships/slide"/><Relationship Id="rId23" Target="slides/slide17.xml" Type="http://schemas.openxmlformats.org/officeDocument/2006/relationships/slide"/><Relationship Id="rId164" Target="slides/slide158.xml" Type="http://schemas.openxmlformats.org/officeDocument/2006/relationships/slide"/><Relationship Id="rId22" Target="slides/slide16.xml" Type="http://schemas.openxmlformats.org/officeDocument/2006/relationships/slide"/><Relationship Id="rId163" Target="slides/slide157.xml" Type="http://schemas.openxmlformats.org/officeDocument/2006/relationships/slide"/><Relationship Id="rId21" Target="slides/slide15.xml" Type="http://schemas.openxmlformats.org/officeDocument/2006/relationships/slide"/><Relationship Id="rId162" Target="slides/slide156.xml" Type="http://schemas.openxmlformats.org/officeDocument/2006/relationships/slide"/><Relationship Id="rId20" Target="slides/slide14.xml" Type="http://schemas.openxmlformats.org/officeDocument/2006/relationships/slide"/><Relationship Id="rId161" Target="slides/slide155.xml" Type="http://schemas.openxmlformats.org/officeDocument/2006/relationships/slide"/><Relationship Id="rId160" Target="slides/slide154.xml" Type="http://schemas.openxmlformats.org/officeDocument/2006/relationships/slide"/><Relationship Id="rId15" Target="slides/slide9.xml" Type="http://schemas.openxmlformats.org/officeDocument/2006/relationships/slide"/><Relationship Id="rId156" Target="slides/slide150.xml" Type="http://schemas.openxmlformats.org/officeDocument/2006/relationships/slide"/><Relationship Id="rId14" Target="slides/slide8.xml" Type="http://schemas.openxmlformats.org/officeDocument/2006/relationships/slide"/><Relationship Id="rId155" Target="slides/slide149.xml" Type="http://schemas.openxmlformats.org/officeDocument/2006/relationships/slide"/><Relationship Id="rId13" Target="slides/slide7.xml" Type="http://schemas.openxmlformats.org/officeDocument/2006/relationships/slide"/><Relationship Id="rId154" Target="slides/slide148.xml" Type="http://schemas.openxmlformats.org/officeDocument/2006/relationships/slide"/><Relationship Id="rId12" Target="slides/slide6.xml" Type="http://schemas.openxmlformats.org/officeDocument/2006/relationships/slide"/><Relationship Id="rId153" Target="slides/slide147.xml" Type="http://schemas.openxmlformats.org/officeDocument/2006/relationships/slide"/><Relationship Id="rId11" Target="slides/slide5.xml" Type="http://schemas.openxmlformats.org/officeDocument/2006/relationships/slide"/><Relationship Id="rId152" Target="slides/slide146.xml" Type="http://schemas.openxmlformats.org/officeDocument/2006/relationships/slide"/><Relationship Id="rId10" Target="slides/slide4.xml" Type="http://schemas.openxmlformats.org/officeDocument/2006/relationships/slide"/><Relationship Id="rId151" Target="slides/slide145.xml" Type="http://schemas.openxmlformats.org/officeDocument/2006/relationships/slide"/><Relationship Id="rId150" Target="slides/slide144.xml" Type="http://schemas.openxmlformats.org/officeDocument/2006/relationships/slide"/><Relationship Id="rId146" Target="slides/slide140.xml" Type="http://schemas.openxmlformats.org/officeDocument/2006/relationships/slide"/><Relationship Id="rId145" Target="slides/slide139.xml" Type="http://schemas.openxmlformats.org/officeDocument/2006/relationships/slide"/><Relationship Id="rId144" Target="slides/slide138.xml" Type="http://schemas.openxmlformats.org/officeDocument/2006/relationships/slide"/><Relationship Id="rId143" Target="slides/slide137.xml" Type="http://schemas.openxmlformats.org/officeDocument/2006/relationships/slide"/><Relationship Id="rId142" Target="slides/slide136.xml" Type="http://schemas.openxmlformats.org/officeDocument/2006/relationships/slide"/><Relationship Id="rId141" Target="slides/slide135.xml" Type="http://schemas.openxmlformats.org/officeDocument/2006/relationships/slide"/><Relationship Id="rId140" Target="slides/slide134.xml" Type="http://schemas.openxmlformats.org/officeDocument/2006/relationships/slide"/><Relationship Id="rId3" Target="presProps.xml" Type="http://schemas.openxmlformats.org/officeDocument/2006/relationships/presProps"/><Relationship Id="rId136" Target="slides/slide130.xml" Type="http://schemas.openxmlformats.org/officeDocument/2006/relationships/slide"/><Relationship Id="rId2" Target="viewProps.xml" Type="http://schemas.openxmlformats.org/officeDocument/2006/relationships/viewProps"/><Relationship Id="rId135" Target="slides/slide129.xml" Type="http://schemas.openxmlformats.org/officeDocument/2006/relationships/slide"/><Relationship Id="rId1" Target="theme/theme2.xml" Type="http://schemas.openxmlformats.org/officeDocument/2006/relationships/theme"/><Relationship Id="rId134" Target="slides/slide128.xml" Type="http://schemas.openxmlformats.org/officeDocument/2006/relationships/slide"/><Relationship Id="rId133" Target="slides/slide127.xml" Type="http://schemas.openxmlformats.org/officeDocument/2006/relationships/slide"/><Relationship Id="rId132" Target="slides/slide126.xml" Type="http://schemas.openxmlformats.org/officeDocument/2006/relationships/slide"/><Relationship Id="rId131" Target="slides/slide125.xml" Type="http://schemas.openxmlformats.org/officeDocument/2006/relationships/slide"/><Relationship Id="rId130" Target="slides/slide124.xml" Type="http://schemas.openxmlformats.org/officeDocument/2006/relationships/slide"/><Relationship Id="rId126" Target="slides/slide120.xml" Type="http://schemas.openxmlformats.org/officeDocument/2006/relationships/slide"/><Relationship Id="rId125" Target="slides/slide119.xml" Type="http://schemas.openxmlformats.org/officeDocument/2006/relationships/slide"/><Relationship Id="rId124" Target="slides/slide118.xml" Type="http://schemas.openxmlformats.org/officeDocument/2006/relationships/slide"/><Relationship Id="rId123" Target="slides/slide117.xml" Type="http://schemas.openxmlformats.org/officeDocument/2006/relationships/slide"/><Relationship Id="rId122" Target="slides/slide116.xml" Type="http://schemas.openxmlformats.org/officeDocument/2006/relationships/slide"/><Relationship Id="rId121" Target="slides/slide115.xml" Type="http://schemas.openxmlformats.org/officeDocument/2006/relationships/slide"/><Relationship Id="rId120" Target="slides/slide114.xml" Type="http://schemas.openxmlformats.org/officeDocument/2006/relationships/slide"/><Relationship Id="rId116" Target="slides/slide110.xml" Type="http://schemas.openxmlformats.org/officeDocument/2006/relationships/slide"/><Relationship Id="rId106" Target="slides/slide100.xml" Type="http://schemas.openxmlformats.org/officeDocument/2006/relationships/slide"/><Relationship Id="rId115" Target="slides/slide109.xml" Type="http://schemas.openxmlformats.org/officeDocument/2006/relationships/slide"/><Relationship Id="rId99" Target="slides/slide93.xml" Type="http://schemas.openxmlformats.org/officeDocument/2006/relationships/slide"/><Relationship Id="rId114" Target="slides/slide108.xml" Type="http://schemas.openxmlformats.org/officeDocument/2006/relationships/slide"/><Relationship Id="rId98" Target="slides/slide92.xml" Type="http://schemas.openxmlformats.org/officeDocument/2006/relationships/slide"/><Relationship Id="rId93" Target="slides/slide87.xml" Type="http://schemas.openxmlformats.org/officeDocument/2006/relationships/slide"/><Relationship Id="rId38" Target="slides/slide32.xml" Type="http://schemas.openxmlformats.org/officeDocument/2006/relationships/slide"/><Relationship Id="rId179" Target="slides/slide173.xml" Type="http://schemas.openxmlformats.org/officeDocument/2006/relationships/slide"/><Relationship Id="rId109" Target="slides/slide103.xml" Type="http://schemas.openxmlformats.org/officeDocument/2006/relationships/slide"/><Relationship Id="rId92" Target="slides/slide86.xml" Type="http://schemas.openxmlformats.org/officeDocument/2006/relationships/slide"/><Relationship Id="rId37" Target="slides/slide31.xml" Type="http://schemas.openxmlformats.org/officeDocument/2006/relationships/slide"/><Relationship Id="rId178" Target="slides/slide172.xml" Type="http://schemas.openxmlformats.org/officeDocument/2006/relationships/slide"/><Relationship Id="rId108" Target="slides/slide102.xml" Type="http://schemas.openxmlformats.org/officeDocument/2006/relationships/slide"/><Relationship Id="rId91" Target="slides/slide85.xml" Type="http://schemas.openxmlformats.org/officeDocument/2006/relationships/slide"/><Relationship Id="rId36" Target="slides/slide30.xml" Type="http://schemas.openxmlformats.org/officeDocument/2006/relationships/slide"/><Relationship Id="rId177" Target="slides/slide171.xml" Type="http://schemas.openxmlformats.org/officeDocument/2006/relationships/slide"/><Relationship Id="rId107" Target="slides/slide101.xml" Type="http://schemas.openxmlformats.org/officeDocument/2006/relationships/slide"/><Relationship Id="rId90" Target="slides/slide84.xml" Type="http://schemas.openxmlformats.org/officeDocument/2006/relationships/slide"/><Relationship Id="rId83" Target="slides/slide77.xml" Type="http://schemas.openxmlformats.org/officeDocument/2006/relationships/slide"/><Relationship Id="rId28" Target="slides/slide22.xml" Type="http://schemas.openxmlformats.org/officeDocument/2006/relationships/slide"/><Relationship Id="rId169" Target="slides/slide163.xml" Type="http://schemas.openxmlformats.org/officeDocument/2006/relationships/slide"/><Relationship Id="rId82" Target="slides/slide76.xml" Type="http://schemas.openxmlformats.org/officeDocument/2006/relationships/slide"/><Relationship Id="rId27" Target="slides/slide21.xml" Type="http://schemas.openxmlformats.org/officeDocument/2006/relationships/slide"/><Relationship Id="rId168" Target="slides/slide162.xml" Type="http://schemas.openxmlformats.org/officeDocument/2006/relationships/slide"/><Relationship Id="rId81" Target="slides/slide75.xml" Type="http://schemas.openxmlformats.org/officeDocument/2006/relationships/slide"/><Relationship Id="rId26" Target="slides/slide20.xml" Type="http://schemas.openxmlformats.org/officeDocument/2006/relationships/slide"/><Relationship Id="rId167" Target="slides/slide161.xml" Type="http://schemas.openxmlformats.org/officeDocument/2006/relationships/slide"/><Relationship Id="rId80" Target="slides/slide74.xml" Type="http://schemas.openxmlformats.org/officeDocument/2006/relationships/slide"/><Relationship Id="rId73" Target="slides/slide67.xml" Type="http://schemas.openxmlformats.org/officeDocument/2006/relationships/slide"/><Relationship Id="rId18" Target="slides/slide12.xml" Type="http://schemas.openxmlformats.org/officeDocument/2006/relationships/slide"/><Relationship Id="rId159" Target="slides/slide153.xml" Type="http://schemas.openxmlformats.org/officeDocument/2006/relationships/slide"/><Relationship Id="rId72" Target="slides/slide66.xml" Type="http://schemas.openxmlformats.org/officeDocument/2006/relationships/slide"/><Relationship Id="rId17" Target="slides/slide11.xml" Type="http://schemas.openxmlformats.org/officeDocument/2006/relationships/slide"/><Relationship Id="rId158" Target="slides/slide152.xml" Type="http://schemas.openxmlformats.org/officeDocument/2006/relationships/slide"/><Relationship Id="rId71" Target="slides/slide65.xml" Type="http://schemas.openxmlformats.org/officeDocument/2006/relationships/slide"/><Relationship Id="rId16" Target="slides/slide10.xml" Type="http://schemas.openxmlformats.org/officeDocument/2006/relationships/slide"/><Relationship Id="rId157" Target="slides/slide151.xml" Type="http://schemas.openxmlformats.org/officeDocument/2006/relationships/slide"/><Relationship Id="rId70" Target="slides/slide64.xml" Type="http://schemas.openxmlformats.org/officeDocument/2006/relationships/slide"/><Relationship Id="rId113" Target="slides/slide107.xml" Type="http://schemas.openxmlformats.org/officeDocument/2006/relationships/slide"/><Relationship Id="rId97" Target="slides/slide91.xml" Type="http://schemas.openxmlformats.org/officeDocument/2006/relationships/slide"/><Relationship Id="rId63" Target="slides/slide57.xml" Type="http://schemas.openxmlformats.org/officeDocument/2006/relationships/slide"/><Relationship Id="rId112" Target="slides/slide106.xml" Type="http://schemas.openxmlformats.org/officeDocument/2006/relationships/slide"/><Relationship Id="rId96" Target="slides/slide90.xml" Type="http://schemas.openxmlformats.org/officeDocument/2006/relationships/slide"/><Relationship Id="rId149" Target="slides/slide143.xml" Type="http://schemas.openxmlformats.org/officeDocument/2006/relationships/slide"/><Relationship Id="rId62" Target="slides/slide56.xml" Type="http://schemas.openxmlformats.org/officeDocument/2006/relationships/slide"/><Relationship Id="rId111" Target="slides/slide105.xml" Type="http://schemas.openxmlformats.org/officeDocument/2006/relationships/slide"/><Relationship Id="rId95" Target="slides/slide89.xml" Type="http://schemas.openxmlformats.org/officeDocument/2006/relationships/slide"/><Relationship Id="rId148" Target="slides/slide142.xml" Type="http://schemas.openxmlformats.org/officeDocument/2006/relationships/slide"/><Relationship Id="rId61" Target="slides/slide55.xml" Type="http://schemas.openxmlformats.org/officeDocument/2006/relationships/slide"/><Relationship Id="rId110" Target="slides/slide104.xml" Type="http://schemas.openxmlformats.org/officeDocument/2006/relationships/slide"/><Relationship Id="rId94" Target="slides/slide88.xml" Type="http://schemas.openxmlformats.org/officeDocument/2006/relationships/slide"/><Relationship Id="rId147" Target="slides/slide141.xml" Type="http://schemas.openxmlformats.org/officeDocument/2006/relationships/slide"/><Relationship Id="rId60" Target="slides/slide54.xml" Type="http://schemas.openxmlformats.org/officeDocument/2006/relationships/slide"/><Relationship Id="rId103" Target="slides/slide97.xml" Type="http://schemas.openxmlformats.org/officeDocument/2006/relationships/slide"/><Relationship Id="rId87" Target="slides/slide81.xml" Type="http://schemas.openxmlformats.org/officeDocument/2006/relationships/slide"/><Relationship Id="rId102" Target="slides/slide96.xml" Type="http://schemas.openxmlformats.org/officeDocument/2006/relationships/slide"/><Relationship Id="rId86" Target="slides/slide80.xml" Type="http://schemas.openxmlformats.org/officeDocument/2006/relationships/slide"/><Relationship Id="rId6" Target="notesMasters/notesMaster1.xml" Type="http://schemas.openxmlformats.org/officeDocument/2006/relationships/notesMaster"/><Relationship Id="rId139" Target="slides/slide133.xml" Type="http://schemas.openxmlformats.org/officeDocument/2006/relationships/slide"/><Relationship Id="rId101" Target="slides/slide95.xml" Type="http://schemas.openxmlformats.org/officeDocument/2006/relationships/slide"/><Relationship Id="rId85" Target="slides/slide79.xml" Type="http://schemas.openxmlformats.org/officeDocument/2006/relationships/slide"/><Relationship Id="rId5" Target="slideMasters/slideMaster1.xml" Type="http://schemas.openxmlformats.org/officeDocument/2006/relationships/slideMaster"/><Relationship Id="rId138" Target="slides/slide132.xml" Type="http://schemas.openxmlformats.org/officeDocument/2006/relationships/slide"/><Relationship Id="rId100" Target="slides/slide94.xml" Type="http://schemas.openxmlformats.org/officeDocument/2006/relationships/slide"/><Relationship Id="rId84" Target="slides/slide78.xml" Type="http://schemas.openxmlformats.org/officeDocument/2006/relationships/slide"/><Relationship Id="rId4" Target="tableStyles.xml" Type="http://schemas.openxmlformats.org/officeDocument/2006/relationships/tableStyles"/><Relationship Id="rId137" Target="slides/slide131.xml" Type="http://schemas.openxmlformats.org/officeDocument/2006/relationships/slide"/><Relationship Id="rId39" Target="slides/slide33.xml" Type="http://schemas.openxmlformats.org/officeDocument/2006/relationships/slide"/><Relationship Id="rId69" Target="slides/slide63.xml" Type="http://schemas.openxmlformats.org/officeDocument/2006/relationships/slide"/><Relationship Id="rId68" Target="slides/slide62.xml" Type="http://schemas.openxmlformats.org/officeDocument/2006/relationships/slide"/><Relationship Id="rId67" Target="slides/slide61.xml" Type="http://schemas.openxmlformats.org/officeDocument/2006/relationships/slide"/><Relationship Id="rId66" Target="slides/slide60.xml" Type="http://schemas.openxmlformats.org/officeDocument/2006/relationships/slide"/><Relationship Id="rId119" Target="slides/slide113.xml" Type="http://schemas.openxmlformats.org/officeDocument/2006/relationships/slide"/><Relationship Id="rId65" Target="slides/slide59.xml" Type="http://schemas.openxmlformats.org/officeDocument/2006/relationships/slide"/><Relationship Id="rId118" Target="slides/slide112.xml" Type="http://schemas.openxmlformats.org/officeDocument/2006/relationships/slide"/><Relationship Id="rId64" Target="slides/slide58.xml" Type="http://schemas.openxmlformats.org/officeDocument/2006/relationships/slide"/><Relationship Id="rId117" Target="slides/slide111.xml" Type="http://schemas.openxmlformats.org/officeDocument/2006/relationships/slide"/><Relationship Id="rId8" Target="slides/slide2.xml" Type="http://schemas.openxmlformats.org/officeDocument/2006/relationships/slide"/><Relationship Id="rId7" Target="slides/slide1.xml" Type="http://schemas.openxmlformats.org/officeDocument/2006/relationships/slide"/><Relationship Id="rId59" Target="slides/slide53.xml" Type="http://schemas.openxmlformats.org/officeDocument/2006/relationships/slide"/><Relationship Id="rId199" Target="slides/slide193.xml" Type="http://schemas.openxmlformats.org/officeDocument/2006/relationships/slide"/><Relationship Id="rId58" Target="slides/slide52.xml" Type="http://schemas.openxmlformats.org/officeDocument/2006/relationships/slide"/><Relationship Id="rId105" Target="slides/slide99.xml" Type="http://schemas.openxmlformats.org/officeDocument/2006/relationships/slide"/><Relationship Id="rId89" Target="slides/slide83.xml" Type="http://schemas.openxmlformats.org/officeDocument/2006/relationships/slide"/><Relationship Id="rId19" Target="slides/slide13.xml" Type="http://schemas.openxmlformats.org/officeDocument/2006/relationships/slide"/><Relationship Id="rId104" Target="slides/slide98.xml" Type="http://schemas.openxmlformats.org/officeDocument/2006/relationships/slide"/><Relationship Id="rId88" Target="slides/slide82.xml" Type="http://schemas.openxmlformats.org/officeDocument/2006/relationships/slide"/><Relationship Id="rId49" Target="slides/slide43.xml" Type="http://schemas.openxmlformats.org/officeDocument/2006/relationships/slide"/><Relationship Id="rId79" Target="slides/slide73.xml" Type="http://schemas.openxmlformats.org/officeDocument/2006/relationships/slide"/><Relationship Id="rId78" Target="slides/slide72.xml" Type="http://schemas.openxmlformats.org/officeDocument/2006/relationships/slide"/><Relationship Id="rId77" Target="slides/slide71.xml" Type="http://schemas.openxmlformats.org/officeDocument/2006/relationships/slide"/><Relationship Id="rId76" Target="slides/slide70.xml" Type="http://schemas.openxmlformats.org/officeDocument/2006/relationships/slide"/><Relationship Id="rId129" Target="slides/slide123.xml" Type="http://schemas.openxmlformats.org/officeDocument/2006/relationships/slide"/><Relationship Id="rId75" Target="slides/slide69.xml" Type="http://schemas.openxmlformats.org/officeDocument/2006/relationships/slide"/><Relationship Id="rId128" Target="slides/slide122.xml" Type="http://schemas.openxmlformats.org/officeDocument/2006/relationships/slide"/><Relationship Id="rId9" Target="slides/slide3.xml" Type="http://schemas.openxmlformats.org/officeDocument/2006/relationships/slide"/><Relationship Id="rId74" Target="slides/slide68.xml" Type="http://schemas.openxmlformats.org/officeDocument/2006/relationships/slide"/><Relationship Id="rId127" Target="slides/slide121.xml" Type="http://schemas.openxmlformats.org/officeDocument/2006/relationships/slide"/><Relationship Id="rId198" Target="slides/slide192.xml" Type="http://schemas.openxmlformats.org/officeDocument/2006/relationships/slide"/><Relationship Id="rId57" Target="slides/slide51.xml" Type="http://schemas.openxmlformats.org/officeDocument/2006/relationships/slide"/><Relationship Id="rId29" Target="slides/slide23.xml" Type="http://schemas.openxmlformats.org/officeDocument/2006/relationships/slide"/></Relationships>
</file>

<file path=ppt/notesMasters/_rels/notesMaster1.xml.rels><?xml version="1.0" encoding="UTF-8" standalone="yes"?><Relationships xmlns="http://schemas.openxmlformats.org/package/2006/relationships"><Relationship Id="rId1" Target="../theme/theme1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>
            <a:spLocks/>
          </p:cNvSpPr>
          <p:nvPr>
            <p:ph sz="quarter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12" name="Text Box 12"/>
          <p:cNvSpPr>
            <a:spLocks/>
          </p:cNvSpPr>
          <p:nvPr>
            <p:ph idx="1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pPr algn="r"/>
            <a:r>
              <a:rPr dirty="0" lang="en-US" smtClean="0" sz="1200"/>
              <a:t>*</a:t>
            </a:r>
          </a:p>
        </p:txBody>
      </p:sp>
      <p:sp>
        <p:nvSpPr>
          <p:cNvPr id="13" name="Text Box 13"/>
          <p:cNvSpPr>
            <a:spLocks/>
          </p:cNvSpPr>
          <p:nvPr>
            <p:ph idx="2"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12700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Text Box 14"/>
          <p:cNvSpPr>
            <a:spLocks/>
          </p:cNvSpPr>
          <p:nvPr>
            <p:ph idx="3" sz="quarter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15" name="Text Box 15"/>
          <p:cNvSpPr>
            <a:spLocks/>
          </p:cNvSpPr>
          <p:nvPr>
            <p:ph idx="4" sz="quarter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endParaRPr/>
          </a:p>
        </p:txBody>
      </p:sp>
      <p:sp>
        <p:nvSpPr>
          <p:cNvPr id="16" name="Text Box 16"/>
          <p:cNvSpPr>
            <a:spLocks/>
          </p:cNvSpPr>
          <p:nvPr>
            <p:ph idx="5" sz="quarter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ln>
            <a:noFill/>
          </a:ln>
        </p:spPr>
        <p:txBody>
          <a:bodyPr anchor="b" numCol="1"/>
          <a:lstStyle/>
          <a:p>
            <a:pPr algn="r"/>
            <a:r>
              <a:rPr dirty="0" lang="en-US" smtClean="0" sz="1200"/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 standalone="yes"?><Relationships xmlns="http://schemas.openxmlformats.org/package/2006/relationships"><Relationship Id="rId2" Target="../slides/slide27.xml" Type="http://schemas.openxmlformats.org/officeDocument/2006/relationships/slide"/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Text Box 1238"/>
          <p:cNvSpPr>
            <a:spLocks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>
            <a:solidFill>
              <a:srgbClr val="000000">
                <a:alpha val="100000"/>
              </a:srgbClr>
            </a:solidFill>
            <a:miter lim="524288"/>
            <a:headEnd/>
            <a:tailEnd/>
          </a:ln>
        </p:spPr>
      </p:sp>
      <p:sp>
        <p:nvSpPr>
          <p:cNvPr id="1239" name="Text Box 1239"/>
          <p:cNvSpPr>
            <a:spLocks/>
          </p:cNvSpPr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1240" name="Text Box 1240"/>
          <p:cNvSpPr txBox="1">
            <a:spLocks/>
          </p:cNvSpPr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="b" numCol="1"/>
          <a:lstStyle/>
          <a:p>
            <a:pPr algn="r" indent="0" marL="0"/>
            <a:r>
              <a:rPr dirty="0" lang="en-US" smtClean="0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r"/>
            <a:r>
              <a:rPr dirty="0" lang="en-US" smtClean="0" sz="1200">
                <a:solidFill>
                  <a:srgbClr val="898989"/>
                </a:solidFill>
              </a:rPr>
              <a:t>*</a:t>
            </a:r>
          </a:p>
        </p:txBody>
      </p:sp>
      <p:grpSp>
        <p:nvGrpSpPr>
          <p:cNvPr id="6" name="Group 6"/>
          <p:cNvGrpSpPr>
            <a:grpSpLocks noChangeAspect="0" noGrp="0" noMove="0" noRot="0" noSelect="0" noUngrp="0"/>
          </p:cNvGrpSpPr>
          <p:nvPr/>
        </p:nvGrpSpPr>
        <p:grpSpPr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7" name="Text Box 7"/>
            <p:cNvSpPr>
              <a:spLocks/>
            </p:cNvSpPr>
            <p:nvPr/>
          </p:nvSpPr>
          <p:spPr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 numCol="1" wrap="none"/>
            <a:lstStyle/>
            <a:p>
              <a:endParaRPr/>
            </a:p>
          </p:txBody>
        </p:sp>
        <p:grpSp>
          <p:nvGrpSpPr>
            <p:cNvPr id="8" name="Group 8"/>
            <p:cNvGrpSpPr>
              <a:grpSpLocks noChangeAspect="0" noGrp="0" noMove="0" noRot="0" noSelect="0" noUngrp="0"/>
            </p:cNvGrpSpPr>
            <p:nvPr/>
          </p:nvGrpSpPr>
          <p:grpSpPr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9" name="Text Box 9"/>
              <p:cNvSpPr>
                <a:spLocks/>
              </p:cNvSpPr>
              <p:nvPr/>
            </p:nvSpPr>
            <p:spPr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anchor="ctr" numCol="1" wrap="none"/>
              <a:lstStyle/>
              <a:p>
                <a:endParaRPr/>
              </a:p>
            </p:txBody>
          </p:sp>
          <p:sp>
            <p:nvSpPr>
              <p:cNvPr id="10" name="Text Box 10"/>
              <p:cNvSpPr>
                <a:spLocks/>
              </p:cNvSpPr>
              <p:nvPr/>
            </p:nvSpPr>
            <p:spPr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</p:sp>
        </p:grpSp>
      </p:grp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1"/>
          </a:solidFill>
          <a:latin charset="0" pitchFamily="34" typeface="Calibri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baseline="0" dirty="0" i="0" lang="en-US" smtClean="0" sz="3200" u="none">
          <a:solidFill>
            <a:schemeClr val="tx1"/>
          </a:solidFill>
          <a:latin charset="0" pitchFamily="34" typeface="Calibri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800" u="none">
          <a:solidFill>
            <a:schemeClr val="tx1"/>
          </a:solidFill>
          <a:latin charset="0" pitchFamily="34" typeface="Calibri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dirty="0" i="0" lang="en-US" smtClean="0" sz="2400" u="none">
          <a:solidFill>
            <a:schemeClr val="tx1"/>
          </a:solidFill>
          <a:latin charset="0" pitchFamily="34" typeface="Calibri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000" u="none">
          <a:solidFill>
            <a:schemeClr val="tx1"/>
          </a:solidFill>
          <a:latin charset="0" pitchFamily="34" typeface="Calibri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»"/>
        <a:defRPr b="0" dirty="0" i="0" lang="en-US" smtClean="0" sz="2000" u="none">
          <a:solidFill>
            <a:schemeClr val="tx1"/>
          </a:solidFill>
          <a:latin charset="0" pitchFamily="34" typeface="Calibri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34" typeface="Calibri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0.xml.rels><?xml version="1.0" encoding="UTF-8" standalone="yes"?><Relationships xmlns="http://schemas.openxmlformats.org/package/2006/relationships"><Relationship Id="rId2" Target="../media/image1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1.xml.rels><?xml version="1.0" encoding="UTF-8" standalone="yes"?>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3.xml.rels><?xml version="1.0" encoding="UTF-8" standalone="yes"?><Relationships xmlns="http://schemas.openxmlformats.org/package/2006/relationships"><Relationship Id="rId2" Target="../media/image1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5.xml.rels><?xml version="1.0" encoding="UTF-8" standalone="yes"?><Relationships xmlns="http://schemas.openxmlformats.org/package/2006/relationships"><Relationship Id="rId2" Target="../media/image1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6.xml.rels><?xml version="1.0" encoding="UTF-8" standalone="yes"?><Relationships xmlns="http://schemas.openxmlformats.org/package/2006/relationships"><Relationship Id="rId2" Target="../media/image1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7.xml.rels><?xml version="1.0" encoding="UTF-8" standalone="yes"?><Relationships xmlns="http://schemas.openxmlformats.org/package/2006/relationships"><Relationship Id="rId3" Target="../media/image144.jpeg" Type="http://schemas.openxmlformats.org/officeDocument/2006/relationships/image"/><Relationship Id="rId2" Target="../media/image14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9.xml.rels><?xml version="1.0" encoding="UTF-8" standalone="yes"?><Relationships xmlns="http://schemas.openxmlformats.org/package/2006/relationships"><Relationship Id="rId2" Target="../media/image1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2" Target="../media/image1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0.xml.rels><?xml version="1.0" encoding="UTF-8" standalone="yes"?><Relationships xmlns="http://schemas.openxmlformats.org/package/2006/relationships"><Relationship Id="rId2" Target="../media/image14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1.xml.rels><?xml version="1.0" encoding="UTF-8" standalone="yes"?>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2.xml.rels><?xml version="1.0" encoding="UTF-8" standalone="yes"?><Relationships xmlns="http://schemas.openxmlformats.org/package/2006/relationships"><Relationship Id="rId2" Target="../media/image1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3.xml.rels><?xml version="1.0" encoding="UTF-8" standalone="yes"?><Relationships xmlns="http://schemas.openxmlformats.org/package/2006/relationships"><Relationship Id="rId2" Target="../media/image1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4.xml.rels><?xml version="1.0" encoding="UTF-8" standalone="yes"?><Relationships xmlns="http://schemas.openxmlformats.org/package/2006/relationships"><Relationship Id="rId2" Target="../media/image1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5.xml.rels><?xml version="1.0" encoding="UTF-8" standalone="yes"?><Relationships xmlns="http://schemas.openxmlformats.org/package/2006/relationships"><Relationship Id="rId2" Target="../media/image1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6.xml.rels><?xml version="1.0" encoding="UTF-8" standalone="yes"?><Relationships xmlns="http://schemas.openxmlformats.org/package/2006/relationships"><Relationship Id="rId2" Target="../media/image1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7.xml.rels><?xml version="1.0" encoding="UTF-8" standalone="yes"?><Relationships xmlns="http://schemas.openxmlformats.org/package/2006/relationships"><Relationship Id="rId2" Target="../media/image15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8.xml.rels><?xml version="1.0" encoding="UTF-8" standalone="yes"?><Relationships xmlns="http://schemas.openxmlformats.org/package/2006/relationships"><Relationship Id="rId3" Target="../media/image155.jpeg" Type="http://schemas.openxmlformats.org/officeDocument/2006/relationships/image"/><Relationship Id="rId2" Target="../media/image15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9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2" Target="../media/image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0.xml.rels><?xml version="1.0" encoding="UTF-8" standalone="yes"?><Relationships xmlns="http://schemas.openxmlformats.org/package/2006/relationships"><Relationship Id="rId3" Target="../media/image157.png" Type="http://schemas.openxmlformats.org/officeDocument/2006/relationships/image"/><Relationship Id="rId2" Target="../media/image15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1.xml.rels><?xml version="1.0" encoding="UTF-8" standalone="yes"?><Relationships xmlns="http://schemas.openxmlformats.org/package/2006/relationships"><Relationship Id="rId2" Target="../media/image15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2.xml.rels><?xml version="1.0" encoding="UTF-8" standalone="yes"?><Relationships xmlns="http://schemas.openxmlformats.org/package/2006/relationships"><Relationship Id="rId2" Target="../media/image1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3.xml.rels><?xml version="1.0" encoding="UTF-8" standalone="yes"?><Relationships xmlns="http://schemas.openxmlformats.org/package/2006/relationships"><Relationship Id="rId3" Target="../media/image161.jpeg" Type="http://schemas.openxmlformats.org/officeDocument/2006/relationships/image"/><Relationship Id="rId2" Target="../media/image1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4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5.xml.rels><?xml version="1.0" encoding="UTF-8" standalone="yes"?>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6.xml.rels><?xml version="1.0" encoding="UTF-8" standalone="yes"?><Relationships xmlns="http://schemas.openxmlformats.org/package/2006/relationships"><Relationship Id="rId2" Target="../media/image1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7.xml.rels><?xml version="1.0" encoding="UTF-8" standalone="yes"?><Relationships xmlns="http://schemas.openxmlformats.org/package/2006/relationships"><Relationship Id="rId2" Target="../media/image16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8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9.xml.rels><?xml version="1.0" encoding="UTF-8" standalone="yes"?><Relationships xmlns="http://schemas.openxmlformats.org/package/2006/relationships"><Relationship Id="rId2" Target="../media/image1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2" Target="../media/image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0.xml.rels><?xml version="1.0" encoding="UTF-8" standalone="yes"?><Relationships xmlns="http://schemas.openxmlformats.org/package/2006/relationships"><Relationship Id="rId3" Target="../media/image167.jpeg" Type="http://schemas.openxmlformats.org/officeDocument/2006/relationships/image"/><Relationship Id="rId2" Target="../media/image16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1.xml.rels><?xml version="1.0" encoding="UTF-8" standalone="yes"?><Relationships xmlns="http://schemas.openxmlformats.org/package/2006/relationships"><Relationship Id="rId2" Target="../media/image16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2.xml.rels><?xml version="1.0" encoding="UTF-8" standalone="yes"?><Relationships xmlns="http://schemas.openxmlformats.org/package/2006/relationships"><Relationship Id="rId3" Target="../media/image170.jpeg" Type="http://schemas.openxmlformats.org/officeDocument/2006/relationships/image"/><Relationship Id="rId2" Target="../media/image16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3.xml.rels><?xml version="1.0" encoding="UTF-8" standalone="yes"?><Relationships xmlns="http://schemas.openxmlformats.org/package/2006/relationships"><Relationship Id="rId2" Target="../media/image1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4.xml.rels><?xml version="1.0" encoding="UTF-8" standalone="yes"?><Relationships xmlns="http://schemas.openxmlformats.org/package/2006/relationships"><Relationship Id="rId2" Target="../media/image17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5.xml.rels><?xml version="1.0" encoding="UTF-8" standalone="yes"?><Relationships xmlns="http://schemas.openxmlformats.org/package/2006/relationships"><Relationship Id="rId2" Target="../media/image17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6.xml.rels><?xml version="1.0" encoding="UTF-8" standalone="yes"?><Relationships xmlns="http://schemas.openxmlformats.org/package/2006/relationships"><Relationship Id="rId2" Target="../media/image17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7.xml.rels><?xml version="1.0" encoding="UTF-8" standalone="yes"?><Relationships xmlns="http://schemas.openxmlformats.org/package/2006/relationships"><Relationship Id="rId2" Target="../media/image17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8.xml.rels><?xml version="1.0" encoding="UTF-8" standalone="yes"?><Relationships xmlns="http://schemas.openxmlformats.org/package/2006/relationships"><Relationship Id="rId2" Target="../media/image17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9.xml.rels><?xml version="1.0" encoding="UTF-8" standalone="yes"?><Relationships xmlns="http://schemas.openxmlformats.org/package/2006/relationships"><Relationship Id="rId2" Target="../media/image1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23.jpeg" Type="http://schemas.openxmlformats.org/officeDocument/2006/relationships/image"/><Relationship Id="rId2" Target="../media/image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0.xml.rels><?xml version="1.0" encoding="UTF-8" standalone="yes"?><Relationships xmlns="http://schemas.openxmlformats.org/package/2006/relationships"><Relationship Id="rId2" Target="../media/image17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2.xml.rels><?xml version="1.0" encoding="UTF-8" standalone="yes"?><Relationships xmlns="http://schemas.openxmlformats.org/package/2006/relationships"><Relationship Id="rId2" Target="../media/image17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3.xml.rels><?xml version="1.0" encoding="UTF-8" standalone="yes"?><Relationships xmlns="http://schemas.openxmlformats.org/package/2006/relationships"><Relationship Id="rId2" Target="../media/image18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4.xml.rels><?xml version="1.0" encoding="UTF-8" standalone="yes"?><Relationships xmlns="http://schemas.openxmlformats.org/package/2006/relationships"><Relationship Id="rId2" Target="../media/image18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5.xml.rels><?xml version="1.0" encoding="UTF-8" standalone="yes"?><Relationships xmlns="http://schemas.openxmlformats.org/package/2006/relationships"><Relationship Id="rId2" Target="../media/image18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6.xml.rels><?xml version="1.0" encoding="UTF-8" standalone="yes"?><Relationships xmlns="http://schemas.openxmlformats.org/package/2006/relationships"><Relationship Id="rId2" Target="../media/image18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7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8.xml.rels><?xml version="1.0" encoding="UTF-8" standalone="yes"?><Relationships xmlns="http://schemas.openxmlformats.org/package/2006/relationships"><Relationship Id="rId2" Target="../media/image1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9.xml.rels><?xml version="1.0" encoding="UTF-8" standalone="yes"?><Relationships xmlns="http://schemas.openxmlformats.org/package/2006/relationships"><Relationship Id="rId3" Target="../media/image185.jpeg" Type="http://schemas.openxmlformats.org/officeDocument/2006/relationships/image"/><Relationship Id="rId2" Target="../media/image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0.xml.rels><?xml version="1.0" encoding="UTF-8" standalone="yes"?><Relationships xmlns="http://schemas.openxmlformats.org/package/2006/relationships"><Relationship Id="rId2" Target="../media/image1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1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2.xml.rels><?xml version="1.0" encoding="UTF-8" standalone="yes"?><Relationships xmlns="http://schemas.openxmlformats.org/package/2006/relationships"><Relationship Id="rId2" Target="../media/image18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3.xml.rels><?xml version="1.0" encoding="UTF-8" standalone="yes"?><Relationships xmlns="http://schemas.openxmlformats.org/package/2006/relationships"><Relationship Id="rId4" Target="../media/image190.png" Type="http://schemas.openxmlformats.org/officeDocument/2006/relationships/image"/><Relationship Id="rId3" Target="../media/image189.jpeg" Type="http://schemas.openxmlformats.org/officeDocument/2006/relationships/image"/><Relationship Id="rId2" Target="../media/image1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4.xml.rels><?xml version="1.0" encoding="UTF-8" standalone="yes"?><Relationships xmlns="http://schemas.openxmlformats.org/package/2006/relationships"><Relationship Id="rId2" Target="../media/image19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5.xml.rels><?xml version="1.0" encoding="UTF-8" standalone="yes"?><Relationships xmlns="http://schemas.openxmlformats.org/package/2006/relationships"><Relationship Id="rId4" Target="../media/image194.jpeg" Type="http://schemas.openxmlformats.org/officeDocument/2006/relationships/image"/><Relationship Id="rId3" Target="../media/image193.jpeg" Type="http://schemas.openxmlformats.org/officeDocument/2006/relationships/image"/><Relationship Id="rId2" Target="../media/image19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6.xml.rels><?xml version="1.0" encoding="UTF-8" standalone="yes"?><Relationships xmlns="http://schemas.openxmlformats.org/package/2006/relationships"><Relationship Id="rId3" Target="../media/image196.jpeg" Type="http://schemas.openxmlformats.org/officeDocument/2006/relationships/image"/><Relationship Id="rId2" Target="../media/image19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7.xml.rels><?xml version="1.0" encoding="UTF-8" standalone="yes"?><Relationships xmlns="http://schemas.openxmlformats.org/package/2006/relationships"><Relationship Id="rId3" Target="../media/image198.jpeg" Type="http://schemas.openxmlformats.org/officeDocument/2006/relationships/image"/><Relationship Id="rId2" Target="../media/image1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8.xml.rels><?xml version="1.0" encoding="UTF-8" standalone="yes"?><Relationships xmlns="http://schemas.openxmlformats.org/package/2006/relationships"><Relationship Id="rId2" Target="../media/image19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9.xml.rels><?xml version="1.0" encoding="UTF-8" standalone="yes"?><Relationships xmlns="http://schemas.openxmlformats.org/package/2006/relationships"><Relationship Id="rId3" Target="../media/image201.jpeg" Type="http://schemas.openxmlformats.org/officeDocument/2006/relationships/image"/><Relationship Id="rId2" Target="../media/image2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5" Target="../media/image28.png" Type="http://schemas.openxmlformats.org/officeDocument/2006/relationships/image"/><Relationship Id="rId4" Target="../media/image27.png" Type="http://schemas.openxmlformats.org/officeDocument/2006/relationships/image"/><Relationship Id="rId3" Target="../media/image26.png" Type="http://schemas.openxmlformats.org/officeDocument/2006/relationships/image"/><Relationship Id="rId2" Target="../media/image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0.xml.rels><?xml version="1.0" encoding="UTF-8" standalone="yes"?><Relationships xmlns="http://schemas.openxmlformats.org/package/2006/relationships"><Relationship Id="rId2" Target="../media/image2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1.xml.rels><?xml version="1.0" encoding="UTF-8" standalone="yes"?><Relationships xmlns="http://schemas.openxmlformats.org/package/2006/relationships"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2.xml.rels><?xml version="1.0" encoding="UTF-8" standalone="yes"?><Relationships xmlns="http://schemas.openxmlformats.org/package/2006/relationships"><Relationship Id="rId2" Target="../media/image20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3.xml.rels><?xml version="1.0" encoding="UTF-8" standalone="yes"?><Relationships xmlns="http://schemas.openxmlformats.org/package/2006/relationships"><Relationship Id="rId2" Target="../media/image20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4.xml.rels><?xml version="1.0" encoding="UTF-8" standalone="yes"?><Relationships xmlns="http://schemas.openxmlformats.org/package/2006/relationships"><Relationship Id="rId3" Target="../media/image206.jpeg" Type="http://schemas.openxmlformats.org/officeDocument/2006/relationships/image"/><Relationship Id="rId2" Target="../media/image2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5.xml.rels><?xml version="1.0" encoding="UTF-8" standalone="yes"?><Relationships xmlns="http://schemas.openxmlformats.org/package/2006/relationships"><Relationship Id="rId2" Target="../media/image20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6.xml.rels><?xml version="1.0" encoding="UTF-8" standalone="yes"?><Relationships xmlns="http://schemas.openxmlformats.org/package/2006/relationships"><Relationship Id="rId2" Target="../media/image2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7.xml.rels><?xml version="1.0" encoding="UTF-8" standalone="yes"?><Relationships xmlns="http://schemas.openxmlformats.org/package/2006/relationships"><Relationship Id="rId2" Target="../media/image20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8.xml.rels><?xml version="1.0" encoding="UTF-8" standalone="yes"?><Relationships xmlns="http://schemas.openxmlformats.org/package/2006/relationships"><Relationship Id="rId3" Target="../media/image211.jpeg" Type="http://schemas.openxmlformats.org/officeDocument/2006/relationships/image"/><Relationship Id="rId2" Target="../media/image2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9.xml.rels><?xml version="1.0" encoding="UTF-8" standalone="yes"?><Relationships xmlns="http://schemas.openxmlformats.org/package/2006/relationships"><Relationship Id="rId2" Target="../media/image2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4" Target="../media/image31.jpeg" Type="http://schemas.openxmlformats.org/officeDocument/2006/relationships/image"/><Relationship Id="rId3" Target="../media/image30.jpeg" Type="http://schemas.openxmlformats.org/officeDocument/2006/relationships/image"/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0.xml.rels><?xml version="1.0" encoding="UTF-8" standalone="yes"?><Relationships xmlns="http://schemas.openxmlformats.org/package/2006/relationships"><Relationship Id="rId2" Target="../media/image2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1.xml.rels><?xml version="1.0" encoding="UTF-8" standalone="yes"?><Relationships xmlns="http://schemas.openxmlformats.org/package/2006/relationships"><Relationship Id="rId4" Target="../media/image216.jpeg" Type="http://schemas.openxmlformats.org/officeDocument/2006/relationships/image"/><Relationship Id="rId3" Target="../media/image215.jpeg" Type="http://schemas.openxmlformats.org/officeDocument/2006/relationships/image"/><Relationship Id="rId2" Target="../media/image21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2.xml.rels><?xml version="1.0" encoding="UTF-8" standalone="yes"?><Relationships xmlns="http://schemas.openxmlformats.org/package/2006/relationships"><Relationship Id="rId2" Target="../media/image21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3.xml.rels><?xml version="1.0" encoding="UTF-8" standalone="yes"?><Relationships xmlns="http://schemas.openxmlformats.org/package/2006/relationships"><Relationship Id="rId3" Target="../media/image219.jpeg" Type="http://schemas.openxmlformats.org/officeDocument/2006/relationships/image"/><Relationship Id="rId2" Target="../media/image2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4.xml.rels><?xml version="1.0" encoding="UTF-8" standalone="yes"?><Relationships xmlns="http://schemas.openxmlformats.org/package/2006/relationships"><Relationship Id="rId4" Target="../media/image222.jpeg" Type="http://schemas.openxmlformats.org/officeDocument/2006/relationships/image"/><Relationship Id="rId3" Target="../media/image221.jpeg" Type="http://schemas.openxmlformats.org/officeDocument/2006/relationships/image"/><Relationship Id="rId2" Target="../media/image2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5.xml.rels><?xml version="1.0" encoding="UTF-8" standalone="yes"?><Relationships xmlns="http://schemas.openxmlformats.org/package/2006/relationships"><Relationship Id="rId2" Target="../media/image2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6.xml.rels><?xml version="1.0" encoding="UTF-8" standalone="yes"?><Relationships xmlns="http://schemas.openxmlformats.org/package/2006/relationships"><Relationship Id="rId2" Target="../media/image22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7.xml.rels><?xml version="1.0" encoding="UTF-8" standalone="yes"?><Relationships xmlns="http://schemas.openxmlformats.org/package/2006/relationships"><Relationship Id="rId2" Target="../media/image2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8.xml.rels><?xml version="1.0" encoding="UTF-8" standalone="yes"?><Relationships xmlns="http://schemas.openxmlformats.org/package/2006/relationships"><Relationship Id="rId4" Target="../media/image228.jpeg" Type="http://schemas.openxmlformats.org/officeDocument/2006/relationships/image"/><Relationship Id="rId3" Target="../media/image227.jpeg" Type="http://schemas.openxmlformats.org/officeDocument/2006/relationships/image"/><Relationship Id="rId2" Target="../media/image2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9.xml.rels><?xml version="1.0" encoding="UTF-8" standalone="yes"?><Relationships xmlns="http://schemas.openxmlformats.org/package/2006/relationships"><Relationship Id="rId5" Target="../media/image232.jpeg" Type="http://schemas.openxmlformats.org/officeDocument/2006/relationships/image"/><Relationship Id="rId4" Target="../media/image231.jpeg" Type="http://schemas.openxmlformats.org/officeDocument/2006/relationships/image"/><Relationship Id="rId3" Target="../media/image230.jpeg" Type="http://schemas.openxmlformats.org/officeDocument/2006/relationships/image"/><Relationship Id="rId2" Target="../media/image2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4" Target="../media/image34.jpeg" Type="http://schemas.openxmlformats.org/officeDocument/2006/relationships/image"/><Relationship Id="rId3" Target="../media/image33.jpeg" Type="http://schemas.openxmlformats.org/officeDocument/2006/relationships/image"/><Relationship Id="rId2" Target="../media/image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0.xml.rels><?xml version="1.0" encoding="UTF-8" standalone="yes"?><Relationships xmlns="http://schemas.openxmlformats.org/package/2006/relationships"><Relationship Id="rId4" Target="../media/image235.jpeg" Type="http://schemas.openxmlformats.org/officeDocument/2006/relationships/image"/><Relationship Id="rId3" Target="../media/image234.jpeg" Type="http://schemas.openxmlformats.org/officeDocument/2006/relationships/image"/><Relationship Id="rId2" Target="../media/image2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1.xml.rels><?xml version="1.0" encoding="UTF-8" standalone="yes"?><Relationships xmlns="http://schemas.openxmlformats.org/package/2006/relationships"><Relationship Id="rId2" Target="../media/image2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2.xml.rels><?xml version="1.0" encoding="UTF-8" standalone="yes"?><Relationships xmlns="http://schemas.openxmlformats.org/package/2006/relationships"><Relationship Id="rId2" Target="../media/image2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3.xml.rels><?xml version="1.0" encoding="UTF-8" standalone="yes"?><Relationships xmlns="http://schemas.openxmlformats.org/package/2006/relationships"><Relationship Id="rId2" Target="../media/image2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4.xml.rels><?xml version="1.0" encoding="UTF-8" standalone="yes"?><Relationships xmlns="http://schemas.openxmlformats.org/package/2006/relationships"><Relationship Id="rId2" Target="../media/image23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5.xml.rels><?xml version="1.0" encoding="UTF-8" standalone="yes"?><Relationships xmlns="http://schemas.openxmlformats.org/package/2006/relationships"><Relationship Id="rId3" Target="../media/image241.jpeg" Type="http://schemas.openxmlformats.org/officeDocument/2006/relationships/image"/><Relationship Id="rId2" Target="../media/image24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6.xml.rels><?xml version="1.0" encoding="UTF-8" standalone="yes"?><Relationships xmlns="http://schemas.openxmlformats.org/package/2006/relationships"><Relationship Id="rId3" Target="../media/image243.jpeg" Type="http://schemas.openxmlformats.org/officeDocument/2006/relationships/image"/><Relationship Id="rId2" Target="../media/image24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7.xml.rels><?xml version="1.0" encoding="UTF-8" standalone="yes"?><Relationships xmlns="http://schemas.openxmlformats.org/package/2006/relationships"><Relationship Id="rId2" Target="../media/image24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8.xml.rels><?xml version="1.0" encoding="UTF-8" standalone="yes"?><Relationships xmlns="http://schemas.openxmlformats.org/package/2006/relationships"><Relationship Id="rId3" Target="../media/image246.jpeg" Type="http://schemas.openxmlformats.org/officeDocument/2006/relationships/image"/><Relationship Id="rId2" Target="../media/image24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9.xml.rels><?xml version="1.0" encoding="UTF-8" standalone="yes"?><Relationships xmlns="http://schemas.openxmlformats.org/package/2006/relationships"><Relationship Id="rId4" Target="../media/image249.jpeg" Type="http://schemas.openxmlformats.org/officeDocument/2006/relationships/image"/><Relationship Id="rId3" Target="../media/image248.jpeg" Type="http://schemas.openxmlformats.org/officeDocument/2006/relationships/image"/><Relationship Id="rId2" Target="../media/image2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4" Target="../media/image37.jpeg" Type="http://schemas.openxmlformats.org/officeDocument/2006/relationships/image"/><Relationship Id="rId3" Target="../media/image36.jpeg" Type="http://schemas.openxmlformats.org/officeDocument/2006/relationships/image"/><Relationship Id="rId2" Target="../media/image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0.xml.rels><?xml version="1.0" encoding="UTF-8" standalone="yes"?><Relationships xmlns="http://schemas.openxmlformats.org/package/2006/relationships"><Relationship Id="rId2" Target="../media/image25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1.xml.rels><?xml version="1.0" encoding="UTF-8" standalone="yes"?><Relationships xmlns="http://schemas.openxmlformats.org/package/2006/relationships"><Relationship Id="rId2" Target="../media/image25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2.xml.rels><?xml version="1.0" encoding="UTF-8" standalone="yes"?><Relationships xmlns="http://schemas.openxmlformats.org/package/2006/relationships"><Relationship Id="rId2" Target="../media/image2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3.xml.rels><?xml version="1.0" encoding="UTF-8" standalone="yes"?><Relationships xmlns="http://schemas.openxmlformats.org/package/2006/relationships"><Relationship Id="rId4" Target="../media/image255.jpeg" Type="http://schemas.openxmlformats.org/officeDocument/2006/relationships/image"/><Relationship Id="rId3" Target="../media/image254.jpeg" Type="http://schemas.openxmlformats.org/officeDocument/2006/relationships/image"/><Relationship Id="rId2" Target="../media/image25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4.xml.rels><?xml version="1.0" encoding="UTF-8" standalone="yes"?><Relationships xmlns="http://schemas.openxmlformats.org/package/2006/relationships"><Relationship Id="rId4" Target="../media/image258.jpeg" Type="http://schemas.openxmlformats.org/officeDocument/2006/relationships/image"/><Relationship Id="rId3" Target="../media/image257.jpeg" Type="http://schemas.openxmlformats.org/officeDocument/2006/relationships/image"/><Relationship Id="rId2" Target="../media/image25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5.xml.rels><?xml version="1.0" encoding="UTF-8" standalone="yes"?><Relationships xmlns="http://schemas.openxmlformats.org/package/2006/relationships"><Relationship Id="rId3" Target="../media/image260.jpeg" Type="http://schemas.openxmlformats.org/officeDocument/2006/relationships/image"/><Relationship Id="rId2" Target="../media/image2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6.xml.rels><?xml version="1.0" encoding="UTF-8" standalone="yes"?><Relationships xmlns="http://schemas.openxmlformats.org/package/2006/relationships"><Relationship Id="rId2" Target="../media/image2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7.xml.rels><?xml version="1.0" encoding="UTF-8" standalone="yes"?><Relationships xmlns="http://schemas.openxmlformats.org/package/2006/relationships"><Relationship Id="rId2" Target="../media/image26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8.xml.rels><?xml version="1.0" encoding="UTF-8" standalone="yes"?><Relationships xmlns="http://schemas.openxmlformats.org/package/2006/relationships"><Relationship Id="rId3" Target="../media/image264.jpeg" Type="http://schemas.openxmlformats.org/officeDocument/2006/relationships/image"/><Relationship Id="rId2" Target="../media/image2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9.xml.rels><?xml version="1.0" encoding="UTF-8" standalone="yes"?><Relationships xmlns="http://schemas.openxmlformats.org/package/2006/relationships"><Relationship Id="rId3" Target="../media/image266.jpeg" Type="http://schemas.openxmlformats.org/officeDocument/2006/relationships/image"/><Relationship Id="rId2" Target="../media/image2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4" Target="../media/image4.png" Type="http://schemas.openxmlformats.org/officeDocument/2006/relationships/image"/><Relationship Id="rId3" Target="../media/image3.jpeg" Type="http://schemas.openxmlformats.org/officeDocument/2006/relationships/image"/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4" Target="../media/image40.jpeg" Type="http://schemas.openxmlformats.org/officeDocument/2006/relationships/image"/><Relationship Id="rId3" Target="../media/image39.jpeg" Type="http://schemas.openxmlformats.org/officeDocument/2006/relationships/image"/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0.xml.rels><?xml version="1.0" encoding="UTF-8" standalone="yes"?><Relationships xmlns="http://schemas.openxmlformats.org/package/2006/relationships"><Relationship Id="rId5" Target="../media/image270.jpeg" Type="http://schemas.openxmlformats.org/officeDocument/2006/relationships/image"/><Relationship Id="rId4" Target="../media/image269.jpeg" Type="http://schemas.openxmlformats.org/officeDocument/2006/relationships/image"/><Relationship Id="rId3" Target="../media/image268.jpeg" Type="http://schemas.openxmlformats.org/officeDocument/2006/relationships/image"/><Relationship Id="rId2" Target="../media/image26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1.xml.rels><?xml version="1.0" encoding="UTF-8" standalone="yes"?><Relationships xmlns="http://schemas.openxmlformats.org/package/2006/relationships"><Relationship Id="rId2" Target="../media/image2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2.xml.rels><?xml version="1.0" encoding="UTF-8" standalone="yes"?><Relationships xmlns="http://schemas.openxmlformats.org/package/2006/relationships"><Relationship Id="rId2" Target="../media/image27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3.xml.rels><?xml version="1.0" encoding="UTF-8" standalone="yes"?><Relationships xmlns="http://schemas.openxmlformats.org/package/2006/relationships"><Relationship Id="rId2" Target="../media/image27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4.xml.rels><?xml version="1.0" encoding="UTF-8" standalone="yes"?><Relationships xmlns="http://schemas.openxmlformats.org/package/2006/relationships"><Relationship Id="rId2" Target="../media/image27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5.xml.rels><?xml version="1.0" encoding="UTF-8" standalone="yes"?><Relationships xmlns="http://schemas.openxmlformats.org/package/2006/relationships"><Relationship Id="rId3" Target="../media/image275.jpeg" Type="http://schemas.openxmlformats.org/officeDocument/2006/relationships/image"/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6.xml.rels><?xml version="1.0" encoding="UTF-8" standalone="yes"?><Relationships xmlns="http://schemas.openxmlformats.org/package/2006/relationships"><Relationship Id="rId4" Target="../media/image278.jpeg" Type="http://schemas.openxmlformats.org/officeDocument/2006/relationships/image"/><Relationship Id="rId3" Target="../media/image277.jpeg" Type="http://schemas.openxmlformats.org/officeDocument/2006/relationships/image"/><Relationship Id="rId2" Target="../media/image27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7.xml.rels><?xml version="1.0" encoding="UTF-8" standalone="yes"?><Relationships xmlns="http://schemas.openxmlformats.org/package/2006/relationships"><Relationship Id="rId3" Target="../media/image280.jpeg" Type="http://schemas.openxmlformats.org/officeDocument/2006/relationships/image"/><Relationship Id="rId2" Target="../media/image27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8.xml.rels><?xml version="1.0" encoding="UTF-8" standalone="yes"?><Relationships xmlns="http://schemas.openxmlformats.org/package/2006/relationships"><Relationship Id="rId2" Target="../media/image28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9.xml.rels><?xml version="1.0" encoding="UTF-8" standalone="yes"?><Relationships xmlns="http://schemas.openxmlformats.org/package/2006/relationships"><Relationship Id="rId3" Target="../media/image283.png" Type="http://schemas.openxmlformats.org/officeDocument/2006/relationships/image"/><Relationship Id="rId2" Target="../media/image28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5" Target="../media/image44.jpeg" Type="http://schemas.openxmlformats.org/officeDocument/2006/relationships/image"/><Relationship Id="rId4" Target="../media/image43.jpeg" Type="http://schemas.openxmlformats.org/officeDocument/2006/relationships/image"/><Relationship Id="rId3" Target="../media/image42.jpeg" Type="http://schemas.openxmlformats.org/officeDocument/2006/relationships/image"/><Relationship Id="rId2" Target="../media/image4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0.xml.rels><?xml version="1.0" encoding="UTF-8" standalone="yes"?><Relationships xmlns="http://schemas.openxmlformats.org/package/2006/relationships"><Relationship Id="rId2" Target="../media/image28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1.xml.rels><?xml version="1.0" encoding="UTF-8" standalone="yes"?><Relationships xmlns="http://schemas.openxmlformats.org/package/2006/relationships"><Relationship Id="rId2" Target="../media/image28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2.xml.rels><?xml version="1.0" encoding="UTF-8" standalone="yes"?><Relationships xmlns="http://schemas.openxmlformats.org/package/2006/relationships"><Relationship Id="rId3" Target="../media/image287.jpeg" Type="http://schemas.openxmlformats.org/officeDocument/2006/relationships/image"/><Relationship Id="rId2" Target="../media/image28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3.xml.rels><?xml version="1.0" encoding="UTF-8" standalone="yes"?><Relationships xmlns="http://schemas.openxmlformats.org/package/2006/relationships"><Relationship Id="rId3" Target="../media/image289.jpeg" Type="http://schemas.openxmlformats.org/officeDocument/2006/relationships/image"/><Relationship Id="rId2" Target="../media/image28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4.xml.rels><?xml version="1.0" encoding="UTF-8" standalone="yes"?><Relationships xmlns="http://schemas.openxmlformats.org/package/2006/relationships"><Relationship Id="rId3" Target="../media/image291.jpeg" Type="http://schemas.openxmlformats.org/officeDocument/2006/relationships/image"/><Relationship Id="rId2" Target="../media/image29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5.xml.rels><?xml version="1.0" encoding="UTF-8" standalone="yes"?><Relationships xmlns="http://schemas.openxmlformats.org/package/2006/relationships"><Relationship Id="rId3" Target="../media/image293.jpeg" Type="http://schemas.openxmlformats.org/officeDocument/2006/relationships/image"/><Relationship Id="rId2" Target="../media/image29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6.xml.rels><?xml version="1.0" encoding="UTF-8" standalone="yes"?><Relationships xmlns="http://schemas.openxmlformats.org/package/2006/relationships"><Relationship Id="rId2" Target="../media/image29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7.xml.rels><?xml version="1.0" encoding="UTF-8" standalone="yes"?><Relationships xmlns="http://schemas.openxmlformats.org/package/2006/relationships"><Relationship Id="rId2" Target="../media/image29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8.xml.rels><?xml version="1.0" encoding="UTF-8" standalone="yes"?><Relationships xmlns="http://schemas.openxmlformats.org/package/2006/relationships"><Relationship Id="rId2" Target="../media/image29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9.xml.rels><?xml version="1.0" encoding="UTF-8" standalone="yes"?><Relationships xmlns="http://schemas.openxmlformats.org/package/2006/relationships"><Relationship Id="rId2" Target="../media/image2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4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0.xml.rels><?xml version="1.0" encoding="UTF-8" standalone="yes"?><Relationships xmlns="http://schemas.openxmlformats.org/package/2006/relationships"><Relationship Id="rId2" Target="../media/image29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1.xml.rels><?xml version="1.0" encoding="UTF-8" standalone="yes"?><Relationships xmlns="http://schemas.openxmlformats.org/package/2006/relationships"><Relationship Id="rId2" Target="../media/image29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2.xml.rels><?xml version="1.0" encoding="UTF-8" standalone="yes"?><Relationships xmlns="http://schemas.openxmlformats.org/package/2006/relationships"><Relationship Id="rId2" Target="../media/image3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3.xml.rels><?xml version="1.0" encoding="UTF-8" standalone="yes"?><Relationships xmlns="http://schemas.openxmlformats.org/package/2006/relationships"><Relationship Id="rId2" Target="../media/image3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4.xml.rels><?xml version="1.0" encoding="UTF-8" standalone="yes"?><Relationships xmlns="http://schemas.openxmlformats.org/package/2006/relationships"><Relationship Id="rId2" Target="../media/image3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5.xml.rels><?xml version="1.0" encoding="UTF-8" standalone="yes"?><Relationships xmlns="http://schemas.openxmlformats.org/package/2006/relationships"><Relationship Id="rId2" Target="../media/image30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6.xml.rels><?xml version="1.0" encoding="UTF-8" standalone="yes"?><Relationships xmlns="http://schemas.openxmlformats.org/package/2006/relationships"><Relationship Id="rId2" Target="../media/image30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7.xml.rels><?xml version="1.0" encoding="UTF-8" standalone="yes"?><Relationships xmlns="http://schemas.openxmlformats.org/package/2006/relationships"><Relationship Id="rId2" Target="../media/image3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8.xml.rels><?xml version="1.0" encoding="UTF-8" standalone="yes"?><Relationships xmlns="http://schemas.openxmlformats.org/package/2006/relationships"><Relationship Id="rId2" Target="../media/image30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9.xml.rels><?xml version="1.0" encoding="UTF-8" standalone="yes"?><Relationships xmlns="http://schemas.openxmlformats.org/package/2006/relationships"><Relationship Id="rId2" Target="../media/image30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4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0.xml.rels><?xml version="1.0" encoding="UTF-8" standalone="yes"?><Relationships xmlns="http://schemas.openxmlformats.org/package/2006/relationships"><Relationship Id="rId3" Target="../media/image309.jpeg" Type="http://schemas.openxmlformats.org/officeDocument/2006/relationships/image"/><Relationship Id="rId2" Target="../media/image3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1.xml.rels><?xml version="1.0" encoding="UTF-8" standalone="yes"?><Relationships xmlns="http://schemas.openxmlformats.org/package/2006/relationships"><Relationship Id="rId3" Target="../media/image311.jpeg" Type="http://schemas.openxmlformats.org/officeDocument/2006/relationships/image"/><Relationship Id="rId2" Target="../media/image31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2.xml.rels><?xml version="1.0" encoding="UTF-8" standalone="yes"?><Relationships xmlns="http://schemas.openxmlformats.org/package/2006/relationships"><Relationship Id="rId2" Target="../media/image3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3.xml.rels><?xml version="1.0" encoding="UTF-8" standalone="yes"?><Relationships xmlns="http://schemas.openxmlformats.org/package/2006/relationships"><Relationship Id="rId4" Target="../media/image315.jpeg" Type="http://schemas.openxmlformats.org/officeDocument/2006/relationships/image"/><Relationship Id="rId3" Target="../media/image314.jpeg" Type="http://schemas.openxmlformats.org/officeDocument/2006/relationships/image"/><Relationship Id="rId2" Target="../media/image3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4.xml.rels><?xml version="1.0" encoding="UTF-8" standalone="yes"?><Relationships xmlns="http://schemas.openxmlformats.org/package/2006/relationships"><Relationship Id="rId3" Target="../media/image317.jpeg" Type="http://schemas.openxmlformats.org/officeDocument/2006/relationships/image"/><Relationship Id="rId2" Target="../media/image3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5.xml.rels><?xml version="1.0" encoding="UTF-8" standalone="yes"?><Relationships xmlns="http://schemas.openxmlformats.org/package/2006/relationships"><Relationship Id="rId4" Target="../media/image320.jpeg" Type="http://schemas.openxmlformats.org/officeDocument/2006/relationships/image"/><Relationship Id="rId3" Target="../media/image319.jpeg" Type="http://schemas.openxmlformats.org/officeDocument/2006/relationships/image"/><Relationship Id="rId2" Target="../media/image3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6.xml.rels><?xml version="1.0" encoding="UTF-8" standalone="yes"?><Relationships xmlns="http://schemas.openxmlformats.org/package/2006/relationships"><Relationship Id="rId2" Target="../media/image3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7.xml.rels><?xml version="1.0" encoding="UTF-8" standalone="yes"?><Relationships xmlns="http://schemas.openxmlformats.org/package/2006/relationships"><Relationship Id="rId2" Target="../media/image3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8.xml.rels><?xml version="1.0" encoding="UTF-8" standalone="yes"?><Relationships xmlns="http://schemas.openxmlformats.org/package/2006/relationships"><Relationship Id="rId3" Target="../media/image324.jpeg" Type="http://schemas.openxmlformats.org/officeDocument/2006/relationships/image"/><Relationship Id="rId2" Target="../media/image32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9.xml.rels><?xml version="1.0" encoding="UTF-8" standalone="yes"?><Relationships xmlns="http://schemas.openxmlformats.org/package/2006/relationships"><Relationship Id="rId4" Target="../media/image327.jpeg" Type="http://schemas.openxmlformats.org/officeDocument/2006/relationships/image"/><Relationship Id="rId3" Target="../media/image326.jpeg" Type="http://schemas.openxmlformats.org/officeDocument/2006/relationships/image"/><Relationship Id="rId2" Target="../media/image3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3" Target="../media/image48.jpeg" Type="http://schemas.openxmlformats.org/officeDocument/2006/relationships/image"/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0.xml.rels><?xml version="1.0" encoding="UTF-8" standalone="yes"?><Relationships xmlns="http://schemas.openxmlformats.org/package/2006/relationships"><Relationship Id="rId2" Target="../media/image3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1.xml.rels><?xml version="1.0" encoding="UTF-8" standalone="yes"?><Relationships xmlns="http://schemas.openxmlformats.org/package/2006/relationships"><Relationship Id="rId3" Target="../media/image330.jpeg" Type="http://schemas.openxmlformats.org/officeDocument/2006/relationships/image"/><Relationship Id="rId2" Target="../media/image3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2.xml.rels><?xml version="1.0" encoding="UTF-8" standalone="yes"?><Relationships xmlns="http://schemas.openxmlformats.org/package/2006/relationships"><Relationship Id="rId2" Target="../media/image3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3.xml.rels><?xml version="1.0" encoding="UTF-8" standalone="yes"?><Relationships xmlns="http://schemas.openxmlformats.org/package/2006/relationships"><Relationship Id="rId2" Target="../media/image3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4" Target="../media/image51.jpeg" Type="http://schemas.openxmlformats.org/officeDocument/2006/relationships/image"/><Relationship Id="rId3" Target="../media/image50.jpeg" Type="http://schemas.openxmlformats.org/officeDocument/2006/relationships/image"/><Relationship Id="rId2" Target="../media/image4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4" Target="../media/image54.jpeg" Type="http://schemas.openxmlformats.org/officeDocument/2006/relationships/image"/><Relationship Id="rId3" Target="../media/image53.jpeg" Type="http://schemas.openxmlformats.org/officeDocument/2006/relationships/image"/><Relationship Id="rId2" Target="../media/image5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3" Target="../media/image55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3" Target="../media/image59.jpeg" Type="http://schemas.openxmlformats.org/officeDocument/2006/relationships/image"/><Relationship Id="rId2" Target="../media/image5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3" Target="../media/image62.png" Type="http://schemas.openxmlformats.org/officeDocument/2006/relationships/image"/><Relationship Id="rId2" Target="../media/image6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5" Target="../media/image66.jpeg" Type="http://schemas.openxmlformats.org/officeDocument/2006/relationships/image"/><Relationship Id="rId4" Target="../media/image65.jpeg" Type="http://schemas.openxmlformats.org/officeDocument/2006/relationships/image"/><Relationship Id="rId3" Target="../media/image64.jpeg" Type="http://schemas.openxmlformats.org/officeDocument/2006/relationships/image"/><Relationship Id="rId2" Target="../media/image6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6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6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6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7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3" Target="../media/image72.png" Type="http://schemas.openxmlformats.org/officeDocument/2006/relationships/image"/><Relationship Id="rId2" Target="../media/image7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3" Target="../media/image74.png" Type="http://schemas.openxmlformats.org/officeDocument/2006/relationships/image"/><Relationship Id="rId2" Target="../media/image7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2" Target="../media/image7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7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2" Target="../media/image7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2" Target="../media/image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3" Target="../media/image79.jpeg" Type="http://schemas.openxmlformats.org/officeDocument/2006/relationships/image"/><Relationship Id="rId2" Target="http://www.italy-riviera.com/images/article/N17X1_1.jpg" TargetMode="External" Type="http://schemas.openxmlformats.org/officeDocument/2006/relationships/hyperlink"/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4" Target="../media/image82.jpeg" Type="http://schemas.openxmlformats.org/officeDocument/2006/relationships/image"/><Relationship Id="rId3" Target="../media/image81.jpeg" Type="http://schemas.openxmlformats.org/officeDocument/2006/relationships/image"/><Relationship Id="rId2" Target="../media/image8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2" Target="../media/image8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2" Target="../media/image8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3" Target="../media/image86.jpeg" Type="http://schemas.openxmlformats.org/officeDocument/2006/relationships/image"/><Relationship Id="rId2" Target="http://www.adambutler.com/italy/portofino/pages/Portofino%20from%20Castle%20Brown%202.htm" TargetMode="External" Type="http://schemas.openxmlformats.org/officeDocument/2006/relationships/hyperlink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3" Target="../media/image88.jpeg" Type="http://schemas.openxmlformats.org/officeDocument/2006/relationships/image"/><Relationship Id="rId2" Target="../media/image8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2" Target="../media/image8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2" Target="../media/image9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2" Target="../media/image9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2" Target="../media/image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2" Target="../media/image9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9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3" Target="../media/image95.jpeg" Type="http://schemas.openxmlformats.org/officeDocument/2006/relationships/image"/><Relationship Id="rId2" Target="../media/image9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2" Target="../media/image9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4" Target="../media/image99.jpeg" Type="http://schemas.openxmlformats.org/officeDocument/2006/relationships/image"/><Relationship Id="rId3" Target="../media/image98.jpeg" Type="http://schemas.openxmlformats.org/officeDocument/2006/relationships/image"/><Relationship Id="rId2" Target="../media/image9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10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2" Target="../media/image10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2" Target="../media/image10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10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4" Target="../media/image10.jpeg" Type="http://schemas.openxmlformats.org/officeDocument/2006/relationships/image"/><Relationship Id="rId3" Target="../media/image9.jpeg" Type="http://schemas.openxmlformats.org/officeDocument/2006/relationships/image"/><Relationship Id="rId2" Target="../media/image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0.xml.rels><?xml version="1.0" encoding="UTF-8" standalone="yes"?><Relationships xmlns="http://schemas.openxmlformats.org/package/2006/relationships"><Relationship Id="rId2" Target="../media/image10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1.xml.rels><?xml version="1.0" encoding="UTF-8" standalone="yes"?><Relationships xmlns="http://schemas.openxmlformats.org/package/2006/relationships"><Relationship Id="rId3" Target="../media/image106.jpeg" Type="http://schemas.openxmlformats.org/officeDocument/2006/relationships/image"/><Relationship Id="rId2" Target="../media/image10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2.xml.rels><?xml version="1.0" encoding="UTF-8" standalone="yes"?><Relationships xmlns="http://schemas.openxmlformats.org/package/2006/relationships"><Relationship Id="rId2" Target="../media/image10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3.xml.rels><?xml version="1.0" encoding="UTF-8" standalone="yes"?>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4.xml.rels><?xml version="1.0" encoding="UTF-8" standalone="yes"?><Relationships xmlns="http://schemas.openxmlformats.org/package/2006/relationships"><Relationship Id="rId2" Target="../media/image10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5.xml.rels><?xml version="1.0" encoding="UTF-8" standalone="yes"?><Relationships xmlns="http://schemas.openxmlformats.org/package/2006/relationships"><Relationship Id="rId3" Target="../media/image111.jpeg" Type="http://schemas.openxmlformats.org/officeDocument/2006/relationships/image"/><Relationship Id="rId2" Target="../media/image1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6.xml.rels><?xml version="1.0" encoding="UTF-8" standalone="yes"?><Relationships xmlns="http://schemas.openxmlformats.org/package/2006/relationships"><Relationship Id="rId2" Target="../media/image11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7.xml.rels><?xml version="1.0" encoding="UTF-8" standalone="yes"?><Relationships xmlns="http://schemas.openxmlformats.org/package/2006/relationships"><Relationship Id="rId2" Target="../media/image1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8.xml.rels><?xml version="1.0" encoding="UTF-8" standalone="yes"?><Relationships xmlns="http://schemas.openxmlformats.org/package/2006/relationships"><Relationship Id="rId2" Target="../media/image11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9.xml.rels><?xml version="1.0" encoding="UTF-8" standalone="yes"?><Relationships xmlns="http://schemas.openxmlformats.org/package/2006/relationships"><Relationship Id="rId2" Target="../media/image11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4" Target="../media/image13.jpeg" Type="http://schemas.openxmlformats.org/officeDocument/2006/relationships/image"/><Relationship Id="rId3" Target="../media/image12.jpeg" Type="http://schemas.openxmlformats.org/officeDocument/2006/relationships/image"/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0.xml.rels><?xml version="1.0" encoding="UTF-8" standalone="yes"?><Relationships xmlns="http://schemas.openxmlformats.org/package/2006/relationships"><Relationship Id="rId2" Target="../media/image11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1.xml.rels><?xml version="1.0" encoding="UTF-8" standalone="yes"?><Relationships xmlns="http://schemas.openxmlformats.org/package/2006/relationships"><Relationship Id="rId2" Target="../media/image11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2.xml.rels><?xml version="1.0" encoding="UTF-8" standalone="yes"?><Relationships xmlns="http://schemas.openxmlformats.org/package/2006/relationships"><Relationship Id="rId2" Target="../media/image11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3.xml.rels><?xml version="1.0" encoding="UTF-8" standalone="yes"?><Relationships xmlns="http://schemas.openxmlformats.org/package/2006/relationships"><Relationship Id="rId2" Target="../media/image11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4.xml.rels><?xml version="1.0" encoding="UTF-8" standalone="yes"?><Relationships xmlns="http://schemas.openxmlformats.org/package/2006/relationships"><Relationship Id="rId2" Target="../media/image12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5.xml.rels><?xml version="1.0" encoding="UTF-8" standalone="yes"?><Relationships xmlns="http://schemas.openxmlformats.org/package/2006/relationships"><Relationship Id="rId2" Target="../media/image12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6.xml.rels><?xml version="1.0" encoding="UTF-8" standalone="yes"?><Relationships xmlns="http://schemas.openxmlformats.org/package/2006/relationships"><Relationship Id="rId2" Target="../media/image12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7.xml.rels><?xml version="1.0" encoding="UTF-8" standalone="yes"?><Relationships xmlns="http://schemas.openxmlformats.org/package/2006/relationships"><Relationship Id="rId2" Target="../media/image1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8.xml.rels><?xml version="1.0" encoding="UTF-8" standalone="yes"?><Relationships xmlns="http://schemas.openxmlformats.org/package/2006/relationships"><Relationship Id="rId2" Target="../media/image1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9.xml.rels><?xml version="1.0" encoding="UTF-8" standalone="yes"?><Relationships xmlns="http://schemas.openxmlformats.org/package/2006/relationships"><Relationship Id="rId2" Target="../media/image1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5" Target="../media/image17.jpeg" Type="http://schemas.openxmlformats.org/officeDocument/2006/relationships/image"/><Relationship Id="rId4" Target="../media/image16.jpeg" Type="http://schemas.openxmlformats.org/officeDocument/2006/relationships/image"/><Relationship Id="rId3" Target="../media/image15.jpeg" Type="http://schemas.openxmlformats.org/officeDocument/2006/relationships/image"/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0.xml.rels><?xml version="1.0" encoding="UTF-8" standalone="yes"?><Relationships xmlns="http://schemas.openxmlformats.org/package/2006/relationships"><Relationship Id="rId2" Target="../media/image12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1.xml.rels><?xml version="1.0" encoding="UTF-8" standalone="yes"?><Relationships xmlns="http://schemas.openxmlformats.org/package/2006/relationships"><Relationship Id="rId2" Target="../media/image1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2.xml.rels><?xml version="1.0" encoding="UTF-8" standalone="yes"?><Relationships xmlns="http://schemas.openxmlformats.org/package/2006/relationships"><Relationship Id="rId3" Target="../media/image129.jpeg" Type="http://schemas.openxmlformats.org/officeDocument/2006/relationships/image"/><Relationship Id="rId2" Target="../media/image1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3.xml.rels><?xml version="1.0" encoding="UTF-8" standalone="yes"?><Relationships xmlns="http://schemas.openxmlformats.org/package/2006/relationships"><Relationship Id="rId2" Target="../media/image13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4.xml.rels><?xml version="1.0" encoding="UTF-8" standalone="yes"?><Relationships xmlns="http://schemas.openxmlformats.org/package/2006/relationships"><Relationship Id="rId2" Target="../media/image13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5.xml.rels><?xml version="1.0" encoding="UTF-8" standalone="yes"?><Relationships xmlns="http://schemas.openxmlformats.org/package/2006/relationships"><Relationship Id="rId2" Target="../media/image13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6.xml.rels><?xml version="1.0" encoding="UTF-8" standalone="yes"?><Relationships xmlns="http://schemas.openxmlformats.org/package/2006/relationships"><Relationship Id="rId2" Target="../media/image1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7.xml.rels><?xml version="1.0" encoding="UTF-8" standalone="yes"?><Relationships xmlns="http://schemas.openxmlformats.org/package/2006/relationships"><Relationship Id="rId2" Target="../media/image1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8.xml.rels><?xml version="1.0" encoding="UTF-8" standalone="yes"?>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9.xml.rels><?xml version="1.0" encoding="UTF-8" standalone="yes"?><Relationships xmlns="http://schemas.openxmlformats.org/package/2006/relationships"><Relationship Id="rId3" Target="../media/image137.jpeg" Type="http://schemas.openxmlformats.org/officeDocument/2006/relationships/image"/><Relationship Id="rId2" Target="../media/image13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643062"/>
            <a:ext cx="9144000" cy="4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Box 19"/>
          <p:cNvSpPr>
            <a:spLocks/>
          </p:cNvSpPr>
          <p:nvPr/>
        </p:nvSpPr>
        <p:spPr>
          <a:xfrm>
            <a:off x="3500437" y="6215062"/>
            <a:ext cx="2209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Идеалан положај </a:t>
            </a:r>
          </a:p>
        </p:txBody>
      </p:sp>
      <p:sp>
        <p:nvSpPr>
          <p:cNvPr id="20" name="Text Box 20"/>
          <p:cNvSpPr>
            <a:spLocks/>
          </p:cNvSpPr>
          <p:nvPr/>
        </p:nvSpPr>
        <p:spPr>
          <a:xfrm>
            <a:off x="1428750" y="285750"/>
            <a:ext cx="6500812" cy="11382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800">
                <a:solidFill>
                  <a:srgbClr val="0070C0"/>
                </a:solidFill>
              </a:rPr>
              <a:t>Туристичкe регије света</a:t>
            </a:r>
            <a:r>
              <a:rPr dirty="0" lang="en-US" smtClean="0">
                <a:solidFill>
                  <a:schemeClr val="tx2"/>
                </a:solidFill>
              </a:rPr>
              <a:t/>
            </a:r>
            <a:br>
              <a:rPr dirty="0" lang="en-US" smtClean="0">
                <a:solidFill>
                  <a:schemeClr val="tx2"/>
                </a:solidFill>
              </a:rPr>
            </a:br>
          </a:p>
          <a:p>
            <a:pPr algn="ctr" indent="0" marL="0"/>
            <a:r>
              <a:rPr b="1" dirty="0" lang="en-US" smtClean="0" sz="3200">
                <a:solidFill>
                  <a:srgbClr val="FF0000"/>
                </a:solidFill>
              </a:rPr>
              <a:t>Италија – медитерански део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8262" y="0"/>
            <a:ext cx="9280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Text Box 88"/>
          <p:cNvSpPr txBox="1">
            <a:spLocks/>
          </p:cNvSpPr>
          <p:nvPr/>
        </p:nvSpPr>
        <p:spPr>
          <a:xfrm>
            <a:off x="3286125" y="2357437"/>
            <a:ext cx="22875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Падска низија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 Box 5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36" name="Text Box 5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7" name="Picture 5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4762"/>
            <a:ext cx="9144000" cy="68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Text Box 539"/>
          <p:cNvSpPr txBox="1">
            <a:spLocks/>
          </p:cNvSpPr>
          <p:nvPr/>
        </p:nvSpPr>
        <p:spPr>
          <a:xfrm>
            <a:off x="2357437" y="285750"/>
            <a:ext cx="1470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Палманова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 Box 5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41" name="Text Box 54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42" name="Picture 5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7625" y="428625"/>
            <a:ext cx="9191625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Text Box 544"/>
          <p:cNvSpPr txBox="1">
            <a:spLocks/>
          </p:cNvSpPr>
          <p:nvPr/>
        </p:nvSpPr>
        <p:spPr>
          <a:xfrm>
            <a:off x="4000500" y="0"/>
            <a:ext cx="1470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Палманова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 Box 5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4000"/>
              <a:t>Латинско-етрурска регија</a:t>
            </a:r>
          </a:p>
        </p:txBody>
      </p:sp>
      <p:sp>
        <p:nvSpPr>
          <p:cNvPr id="546" name="Text Box 546"/>
          <p:cNvSpPr>
            <a:spLocks/>
          </p:cNvSpPr>
          <p:nvPr>
            <p:ph type="obj"/>
          </p:nvPr>
        </p:nvSpPr>
        <p:spPr>
          <a:xfrm>
            <a:off x="684212" y="1500187"/>
            <a:ext cx="8459787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Средишњи део Апенинског полуострва - тиренска фасада: </a:t>
            </a:r>
          </a:p>
          <a:p>
            <a:pPr indent="-285750" lvl="1" marL="742950"/>
            <a:r>
              <a:rPr dirty="0" lang="en-US" smtClean="0" sz="2400"/>
              <a:t>Тоскана</a:t>
            </a:r>
          </a:p>
          <a:p>
            <a:pPr indent="-285750" lvl="1" marL="742950"/>
            <a:r>
              <a:rPr dirty="0" lang="en-US" smtClean="0" sz="2400"/>
              <a:t>Умбрија</a:t>
            </a:r>
          </a:p>
          <a:p>
            <a:pPr indent="-285750" lvl="1" marL="742950"/>
            <a:r>
              <a:rPr dirty="0" lang="en-US" smtClean="0" sz="2400"/>
              <a:t>Лацио.</a:t>
            </a:r>
          </a:p>
          <a:p>
            <a:pPr indent="-342900" marL="342900"/>
            <a:endParaRPr dirty="0" lang="en-US" smtClean="0" sz="1200"/>
          </a:p>
          <a:p>
            <a:pPr indent="-342900" marL="342900"/>
            <a:r>
              <a:rPr dirty="0" lang="en-US" smtClean="0" sz="2800"/>
              <a:t>Иако преко Тоскане и Лација регија широко излази на Тиренско море, није значајна купалишна ривијера.</a:t>
            </a:r>
          </a:p>
          <a:p>
            <a:pPr indent="-342900" marL="342900"/>
            <a:endParaRPr dirty="0" lang="en-US" smtClean="0" sz="1200"/>
          </a:p>
          <a:p>
            <a:pPr indent="-342900" marL="342900"/>
            <a:r>
              <a:rPr dirty="0" lang="en-US" smtClean="0" sz="2800"/>
              <a:t>Туристичка понуда базира се на градском, сеоском, екскурзионом и манифестационом туризму.</a:t>
            </a:r>
          </a:p>
          <a:p>
            <a:pPr indent="-342900" marL="342900"/>
            <a:endParaRPr dirty="0" lang="en-US" smtClean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 Box 547"/>
          <p:cNvSpPr>
            <a:spLocks/>
          </p:cNvSpPr>
          <p:nvPr>
            <p:ph type="title"/>
          </p:nvPr>
        </p:nvSpPr>
        <p:spPr>
          <a:xfrm>
            <a:off x="457200" y="549275"/>
            <a:ext cx="8229600" cy="6477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Латинско-етрурска регија</a:t>
            </a:r>
          </a:p>
        </p:txBody>
      </p:sp>
      <p:pic>
        <p:nvPicPr>
          <p:cNvPr id="548" name="Picture 5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1341437"/>
            <a:ext cx="6530975" cy="52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 Box 55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000"/>
              <a:t>Покрајина Тоскана</a:t>
            </a:r>
          </a:p>
        </p:txBody>
      </p:sp>
      <p:sp>
        <p:nvSpPr>
          <p:cNvPr id="551" name="Text Box 551"/>
          <p:cNvSpPr>
            <a:spLocks/>
          </p:cNvSpPr>
          <p:nvPr>
            <p:ph type="obj"/>
          </p:nvPr>
        </p:nvSpPr>
        <p:spPr>
          <a:xfrm>
            <a:off x="0" y="1571625"/>
            <a:ext cx="9144000" cy="47085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600"/>
              <a:t>Обухвата слив реке Арно и делом обалу Лигуријског залива.</a:t>
            </a:r>
          </a:p>
          <a:p>
            <a:pPr indent="-342900" marL="342900"/>
            <a:endParaRPr dirty="0" lang="en-US" smtClean="0" sz="1200"/>
          </a:p>
          <a:p>
            <a:pPr indent="-342900" marL="342900"/>
            <a:r>
              <a:rPr dirty="0" lang="en-US" smtClean="0" sz="2600"/>
              <a:t>У рељефном смислу заталасана равница, са које се уздижу питома побрђа, а  даље према истоку Тоскански Апенини.</a:t>
            </a:r>
          </a:p>
          <a:p>
            <a:pPr indent="-342900" marL="342900"/>
            <a:endParaRPr dirty="0" lang="en-US" smtClean="0" sz="1200"/>
          </a:p>
          <a:p>
            <a:pPr indent="-342900" marL="342900"/>
            <a:r>
              <a:rPr dirty="0" lang="en-US" smtClean="0" sz="2600"/>
              <a:t>Терен је веома сложене геолошке грађе, у којој учествују палеозојске, мезозојске, терцијерне и вулканске стене.</a:t>
            </a:r>
          </a:p>
          <a:p>
            <a:pPr indent="-342900" marL="342900"/>
            <a:endParaRPr dirty="0" lang="en-US" smtClean="0" sz="1200"/>
          </a:p>
          <a:p>
            <a:pPr indent="-342900" marL="342900"/>
            <a:r>
              <a:rPr dirty="0" lang="en-US" smtClean="0" sz="2600"/>
              <a:t>Пејзаж чине обрађене површине под воћем, поврћем и виновом лозом.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 Box 55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53" name="Picture 5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71625" y="0"/>
            <a:ext cx="6429375" cy="71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Text Box 555"/>
          <p:cNvSpPr txBox="1">
            <a:spLocks/>
          </p:cNvSpPr>
          <p:nvPr/>
        </p:nvSpPr>
        <p:spPr>
          <a:xfrm>
            <a:off x="928687" y="3786187"/>
            <a:ext cx="1292225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Тоскана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 Box 5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57" name="Picture 5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icture 5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57625" y="2762250"/>
            <a:ext cx="5957887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Text Box 561"/>
          <p:cNvSpPr txBox="1">
            <a:spLocks/>
          </p:cNvSpPr>
          <p:nvPr/>
        </p:nvSpPr>
        <p:spPr>
          <a:xfrm>
            <a:off x="4633912" y="2357437"/>
            <a:ext cx="4510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Тоскански архипелаг, 295  km</a:t>
            </a:r>
            <a:r>
              <a:rPr baseline="30000" dirty="0" lang="en-US" smtClean="0"/>
              <a:t>2</a:t>
            </a:r>
            <a:r>
              <a:rPr dirty="0" lang="en-US" smtClean="0"/>
              <a:t>, 1018 m  </a:t>
            </a:r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357187" y="428625"/>
            <a:ext cx="42862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Text Box 564"/>
          <p:cNvSpPr txBox="1">
            <a:spLocks/>
          </p:cNvSpPr>
          <p:nvPr/>
        </p:nvSpPr>
        <p:spPr>
          <a:xfrm>
            <a:off x="0" y="1143000"/>
            <a:ext cx="33559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Елба, 224 km</a:t>
            </a:r>
            <a:r>
              <a:rPr baseline="30000" dirty="0" lang="en-US" smtClean="0"/>
              <a:t>2</a:t>
            </a:r>
            <a:r>
              <a:rPr dirty="0" lang="en-US" smtClean="0"/>
              <a:t>, обала 147 km,</a:t>
            </a:r>
          </a:p>
          <a:p>
            <a:pPr algn="ctr" indent="0" marL="0"/>
            <a:r>
              <a:rPr dirty="0" lang="en-US" smtClean="0"/>
              <a:t>висина 1018 m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ext Box 565"/>
          <p:cNvSpPr>
            <a:spLocks/>
          </p:cNvSpPr>
          <p:nvPr>
            <p:ph type="obj"/>
          </p:nvPr>
        </p:nvSpPr>
        <p:spPr>
          <a:xfrm>
            <a:off x="250825" y="549275"/>
            <a:ext cx="8893175" cy="568801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3000"/>
              <a:t>Има изузетно богату културну баштину из више културних слојева, који датирају још од Етрураца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3000"/>
              <a:t>За Етрурце су карактеристични тумули (гробне хумке са богатим садржајем), употреба теракоте, свода, лука и куполе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3000"/>
              <a:t>Тоскана је колевка хуманизма и ренесансе, чији је центар била Фиренца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3000"/>
              <a:t>У Фиренци су рођени или живели многи ренесансни уметници какви су Данте Алгијери, Бокачо, Петрарка, Микеланђело, Леонардо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3000"/>
              <a:t>Овде доминирају градски и културни туризам, који нису ограничени сезоном, те сеоски туризам.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 Box 56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Фиренца и мост Понте Векио на реци Арно</a:t>
            </a:r>
          </a:p>
        </p:txBody>
      </p:sp>
      <p:pic>
        <p:nvPicPr>
          <p:cNvPr id="567" name="Picture 5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1316037"/>
            <a:ext cx="8064500" cy="537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Box 8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0" name="Text Box 9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1" name="Picture 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39237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 Box 93"/>
          <p:cNvSpPr>
            <a:spLocks/>
          </p:cNvSpPr>
          <p:nvPr/>
        </p:nvSpPr>
        <p:spPr>
          <a:xfrm>
            <a:off x="-285750" y="6286500"/>
            <a:ext cx="9715500" cy="4000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2D6701"/>
                </a:solidFill>
              </a:rPr>
              <a:t>ПАДСКА НИЗИЈА </a:t>
            </a:r>
            <a:r>
              <a:rPr b="1" dirty="0" lang="en-US" smtClean="0" sz="2000">
                <a:solidFill>
                  <a:srgbClr val="2D6701"/>
                </a:solidFill>
              </a:rPr>
              <a:t>- </a:t>
            </a:r>
            <a:r>
              <a:rPr b="1" dirty="0" lang="en-US" smtClean="0">
                <a:solidFill>
                  <a:srgbClr val="2D6701"/>
                </a:solidFill>
              </a:rPr>
              <a:t>дуж. 600 km, шир.</a:t>
            </a:r>
            <a:r>
              <a:rPr dirty="0" lang="en-US" smtClean="0">
                <a:solidFill>
                  <a:srgbClr val="2D6701"/>
                </a:solidFill>
              </a:rPr>
              <a:t> </a:t>
            </a:r>
            <a:r>
              <a:rPr b="1" dirty="0" lang="en-US" smtClean="0">
                <a:solidFill>
                  <a:srgbClr val="2D6701"/>
                </a:solidFill>
              </a:rPr>
              <a:t>100-150 km, вис. 0-300 m, повр. 48.000 km²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 Box 56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Галерија Уфићи</a:t>
            </a:r>
          </a:p>
        </p:txBody>
      </p:sp>
      <p:pic>
        <p:nvPicPr>
          <p:cNvPr id="570" name="Picture 5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1582737"/>
            <a:ext cx="7920037" cy="5164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 Box 572"/>
          <p:cNvSpPr>
            <a:spLocks/>
          </p:cNvSpPr>
          <p:nvPr>
            <p:ph type="title"/>
          </p:nvPr>
        </p:nvSpPr>
        <p:spPr>
          <a:xfrm>
            <a:off x="1500187" y="214312"/>
            <a:ext cx="6186487" cy="72548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Фирентински Дуомо</a:t>
            </a:r>
          </a:p>
        </p:txBody>
      </p:sp>
      <p:pic>
        <p:nvPicPr>
          <p:cNvPr id="573" name="Picture 5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855662"/>
            <a:ext cx="8001000" cy="600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 Box 57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Чувена слика Рађање Венере </a:t>
            </a:r>
            <a:br>
              <a:rPr dirty="0" lang="en-US" smtClean="0" sz="2400"/>
            </a:br>
            <a:r>
              <a:rPr dirty="0" lang="en-US" smtClean="0" sz="2400"/>
              <a:t>(галериа Уфићи)</a:t>
            </a:r>
          </a:p>
        </p:txBody>
      </p:sp>
      <p:pic>
        <p:nvPicPr>
          <p:cNvPr id="576" name="Picture 57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1582737"/>
            <a:ext cx="7991475" cy="51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Text Box 578"/>
          <p:cNvSpPr>
            <a:spLocks/>
          </p:cNvSpPr>
          <p:nvPr>
            <p:ph type="title"/>
          </p:nvPr>
        </p:nvSpPr>
        <p:spPr>
          <a:xfrm>
            <a:off x="900112" y="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200"/>
              <a:t>Трг Галерија у Фиренци</a:t>
            </a:r>
            <a:br>
              <a:rPr dirty="0" lang="en-US" smtClean="0" sz="2200"/>
            </a:br>
            <a:r>
              <a:rPr dirty="0" lang="en-US" smtClean="0" sz="2200"/>
              <a:t>(Piazza Galleria)</a:t>
            </a:r>
          </a:p>
        </p:txBody>
      </p:sp>
      <p:pic>
        <p:nvPicPr>
          <p:cNvPr id="579" name="Picture 5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703262"/>
            <a:ext cx="8137525" cy="6100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 Box 581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342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200"/>
              <a:t>Сиена из ваздуха</a:t>
            </a:r>
          </a:p>
        </p:txBody>
      </p:sp>
      <p:pic>
        <p:nvPicPr>
          <p:cNvPr id="582" name="Picture 58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635000"/>
            <a:ext cx="7993062" cy="60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 Box 5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Центар Сиене</a:t>
            </a:r>
          </a:p>
        </p:txBody>
      </p:sp>
      <p:pic>
        <p:nvPicPr>
          <p:cNvPr id="585" name="Picture 5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1271587"/>
            <a:ext cx="8137525" cy="5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 Box 587"/>
          <p:cNvSpPr>
            <a:spLocks/>
          </p:cNvSpPr>
          <p:nvPr>
            <p:ph type="title"/>
          </p:nvPr>
        </p:nvSpPr>
        <p:spPr>
          <a:xfrm>
            <a:off x="900112" y="0"/>
            <a:ext cx="7772400" cy="4762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Сијенски Дуомо</a:t>
            </a:r>
          </a:p>
        </p:txBody>
      </p:sp>
      <p:pic>
        <p:nvPicPr>
          <p:cNvPr id="588" name="Picture 5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585787"/>
            <a:ext cx="8064500" cy="604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 Box 590"/>
          <p:cNvSpPr txBox="1">
            <a:spLocks/>
          </p:cNvSpPr>
          <p:nvPr/>
        </p:nvSpPr>
        <p:spPr>
          <a:xfrm>
            <a:off x="3357562" y="0"/>
            <a:ext cx="3298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Пиза – Криви торањ и Дуомо</a:t>
            </a:r>
          </a:p>
        </p:txBody>
      </p:sp>
      <p:pic>
        <p:nvPicPr>
          <p:cNvPr id="591" name="Picture 5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85750" y="320675"/>
            <a:ext cx="10215562" cy="653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 Box 59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94" name="Picture 5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714875" cy="47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Picture 59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43437" y="2143125"/>
            <a:ext cx="4929187" cy="492918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Text Box 598"/>
          <p:cNvSpPr txBox="1">
            <a:spLocks/>
          </p:cNvSpPr>
          <p:nvPr/>
        </p:nvSpPr>
        <p:spPr>
          <a:xfrm>
            <a:off x="1571625" y="4929187"/>
            <a:ext cx="2728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Виногради и винарије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5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Покрајина Умбрија</a:t>
            </a:r>
          </a:p>
        </p:txBody>
      </p:sp>
      <p:sp>
        <p:nvSpPr>
          <p:cNvPr id="600" name="Text Box 600"/>
          <p:cNvSpPr>
            <a:spLocks/>
          </p:cNvSpPr>
          <p:nvPr>
            <p:ph type="obj"/>
          </p:nvPr>
        </p:nvSpPr>
        <p:spPr>
          <a:xfrm>
            <a:off x="457200" y="1600200"/>
            <a:ext cx="86868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Налази се јужно од Тоскане</a:t>
            </a:r>
          </a:p>
          <a:p>
            <a:pPr indent="-342900" marL="342900"/>
            <a:r>
              <a:rPr dirty="0" lang="en-US" smtClean="0"/>
              <a:t>Није потпуно туристички афирмисана</a:t>
            </a:r>
          </a:p>
          <a:p>
            <a:pPr indent="-342900" marL="342900"/>
            <a:r>
              <a:rPr dirty="0" lang="en-US" smtClean="0"/>
              <a:t>Природни и културни потенцијали - Тразименско језеро и остаци етрурске културе</a:t>
            </a:r>
          </a:p>
          <a:p>
            <a:pPr indent="-342900" marL="342900"/>
            <a:r>
              <a:rPr dirty="0" lang="en-US" smtClean="0"/>
              <a:t>Најпривлачније урбано средиште је Перуђа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5" name="Text Box 9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" y="3175"/>
            <a:ext cx="8501062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Text Box 98"/>
          <p:cNvSpPr txBox="1">
            <a:spLocks/>
          </p:cNvSpPr>
          <p:nvPr/>
        </p:nvSpPr>
        <p:spPr>
          <a:xfrm>
            <a:off x="357187" y="6488112"/>
            <a:ext cx="4702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Низија уз Напуљски и Салернски залив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 Box 601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558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400"/>
              <a:t>Карта Умбрије</a:t>
            </a:r>
          </a:p>
        </p:txBody>
      </p:sp>
      <p:pic>
        <p:nvPicPr>
          <p:cNvPr id="602" name="Picture 6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33876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Picture 60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14937" y="1042987"/>
            <a:ext cx="4090987" cy="490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 Box 60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07" name="Picture 6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22250"/>
            <a:ext cx="9144000" cy="60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Text Box 609"/>
          <p:cNvSpPr txBox="1">
            <a:spLocks/>
          </p:cNvSpPr>
          <p:nvPr/>
        </p:nvSpPr>
        <p:spPr>
          <a:xfrm>
            <a:off x="4143375" y="1071562"/>
            <a:ext cx="10160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Перуђа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ext Box 610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487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Главни трг са фонтаном у Перуђи</a:t>
            </a:r>
          </a:p>
        </p:txBody>
      </p:sp>
      <p:pic>
        <p:nvPicPr>
          <p:cNvPr id="611" name="Picture 6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693737"/>
            <a:ext cx="7991475" cy="59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Text Box 6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14" name="Picture 614"/>
          <p:cNvPicPr>
            <a:picLocks noChangeAspect="1"/>
          </p:cNvPicPr>
          <p:nvPr/>
        </p:nvPicPr>
        <p:blipFill>
          <a:blip r:embed="rId2"/>
          <a:srcRect t="27950"/>
          <a:stretch/>
        </p:blipFill>
        <p:spPr>
          <a:xfrm>
            <a:off x="0" y="0"/>
            <a:ext cx="66675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Picture 616"/>
          <p:cNvPicPr>
            <a:picLocks noChangeAspect="1"/>
          </p:cNvPicPr>
          <p:nvPr/>
        </p:nvPicPr>
        <p:blipFill>
          <a:blip r:embed="rId3"/>
          <a:srcRect t="15904"/>
          <a:stretch/>
        </p:blipFill>
        <p:spPr>
          <a:xfrm>
            <a:off x="3416300" y="3357562"/>
            <a:ext cx="572770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Text Box 618"/>
          <p:cNvSpPr txBox="1">
            <a:spLocks/>
          </p:cNvSpPr>
          <p:nvPr/>
        </p:nvSpPr>
        <p:spPr>
          <a:xfrm>
            <a:off x="3571875" y="3500437"/>
            <a:ext cx="1057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Ћивита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 Box 6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Покрајина Лацио са Римом</a:t>
            </a:r>
          </a:p>
        </p:txBody>
      </p:sp>
      <p:sp>
        <p:nvSpPr>
          <p:cNvPr id="620" name="Text Box 620"/>
          <p:cNvSpPr>
            <a:spLocks/>
          </p:cNvSpPr>
          <p:nvPr>
            <p:ph type="obj"/>
          </p:nvPr>
        </p:nvSpPr>
        <p:spPr>
          <a:xfrm>
            <a:off x="214312" y="1571625"/>
            <a:ext cx="8929687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/>
              <a:t>Између Умбрије на северу и Кампање на југу, Тиренског м. на западу и Апенина на истоку</a:t>
            </a:r>
          </a:p>
          <a:p>
            <a:pPr indent="-342900" marL="342900">
              <a:lnSpc>
                <a:spcPct val="90000"/>
              </a:lnSpc>
              <a:buNone/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/>
              <a:t>Уско подручје - пружање север - југ, које пресеца река Тибар, у залеђу вулканско побрђе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 sz="2000"/>
          </a:p>
          <a:p>
            <a:pPr indent="-342900" marL="342900">
              <a:lnSpc>
                <a:spcPct val="90000"/>
              </a:lnSpc>
            </a:pPr>
            <a:r>
              <a:rPr dirty="0" lang="en-US" smtClean="0"/>
              <a:t>Туризам на остацима римске културе, религијској функцији Ватикана и Рима као савремене метрополе</a:t>
            </a:r>
          </a:p>
          <a:p>
            <a:pPr indent="-342900" marL="342900">
              <a:lnSpc>
                <a:spcPct val="90000"/>
              </a:lnSpc>
            </a:pPr>
            <a:endParaRPr dirty="0" lang="en-US" smtClean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 Box 6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22" name="Text Box 62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23" name="Picture 6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57250" y="17462"/>
            <a:ext cx="7572375" cy="684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 Box 625"/>
          <p:cNvSpPr>
            <a:spLocks/>
          </p:cNvSpPr>
          <p:nvPr>
            <p:ph type="title"/>
          </p:nvPr>
        </p:nvSpPr>
        <p:spPr>
          <a:xfrm>
            <a:off x="900112" y="0"/>
            <a:ext cx="7772400" cy="4143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200"/>
              <a:t>Римска вучица – легенда о постанку Рима</a:t>
            </a:r>
          </a:p>
        </p:txBody>
      </p:sp>
      <p:pic>
        <p:nvPicPr>
          <p:cNvPr id="626" name="Picture 6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461962"/>
            <a:ext cx="7705725" cy="6396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Text Box 6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29" name="Picture 6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00175" y="0"/>
            <a:ext cx="616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ext Box 63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Градски туризам Рима</a:t>
            </a:r>
          </a:p>
        </p:txBody>
      </p:sp>
      <p:sp>
        <p:nvSpPr>
          <p:cNvPr id="632" name="Text Box 632"/>
          <p:cNvSpPr>
            <a:spLocks/>
          </p:cNvSpPr>
          <p:nvPr>
            <p:ph type="obj"/>
          </p:nvPr>
        </p:nvSpPr>
        <p:spPr>
          <a:xfrm>
            <a:off x="971550" y="1844675"/>
            <a:ext cx="7772400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Најзначајнији облик туристичког кретања је пре свега градски туризам, који се базира на богатој културно-историјској баштини</a:t>
            </a:r>
          </a:p>
          <a:p>
            <a:pPr indent="-342900" marL="342900"/>
            <a:endParaRPr dirty="0" lang="en-US" smtClean="0" sz="2800"/>
          </a:p>
          <a:p>
            <a:pPr indent="-342900" marL="342900"/>
            <a:r>
              <a:rPr dirty="0" lang="en-US" smtClean="0" sz="2800"/>
              <a:t>Рим има веома мало кишних дана у години, свега 48, називају га и “град сунца”, што је добро за културна туристичка кретања</a:t>
            </a:r>
          </a:p>
          <a:p>
            <a:pPr indent="-342900" marL="342900"/>
            <a:endParaRPr dirty="0" lang="en-US" smtClean="0" sz="280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 Box 633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Римски форум – историјски центар Рима</a:t>
            </a:r>
          </a:p>
        </p:txBody>
      </p:sp>
      <p:pic>
        <p:nvPicPr>
          <p:cNvPr id="634" name="Picture 6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863600"/>
            <a:ext cx="7848600" cy="58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 Box 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2"/>
          <a:srcRect b="3125"/>
          <a:stretch/>
        </p:blipFill>
        <p:spPr>
          <a:xfrm>
            <a:off x="0" y="0"/>
            <a:ext cx="84677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 Box 102"/>
          <p:cNvSpPr txBox="1">
            <a:spLocks/>
          </p:cNvSpPr>
          <p:nvPr/>
        </p:nvSpPr>
        <p:spPr>
          <a:xfrm>
            <a:off x="1857375" y="0"/>
            <a:ext cx="3267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Низијски простори у Пуљи</a:t>
            </a:r>
          </a:p>
        </p:txBody>
      </p:sp>
      <p:sp>
        <p:nvSpPr>
          <p:cNvPr id="103" name="Text Box 103"/>
          <p:cNvSpPr>
            <a:spLocks/>
          </p:cNvSpPr>
          <p:nvPr/>
        </p:nvSpPr>
        <p:spPr>
          <a:xfrm>
            <a:off x="155575" y="-2613025"/>
            <a:ext cx="5457825" cy="5457825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 Box 636"/>
          <p:cNvSpPr>
            <a:spLocks/>
          </p:cNvSpPr>
          <p:nvPr>
            <p:ph type="title"/>
          </p:nvPr>
        </p:nvSpPr>
        <p:spPr>
          <a:xfrm>
            <a:off x="0" y="1500187"/>
            <a:ext cx="3802062" cy="342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1800"/>
              <a:t>Титов славолук</a:t>
            </a:r>
          </a:p>
        </p:txBody>
      </p:sp>
      <p:pic>
        <p:nvPicPr>
          <p:cNvPr id="637" name="Picture 6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857375"/>
            <a:ext cx="403225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Text Box 639"/>
          <p:cNvSpPr>
            <a:spLocks/>
          </p:cNvSpPr>
          <p:nvPr/>
        </p:nvSpPr>
        <p:spPr>
          <a:xfrm>
            <a:off x="5580062" y="595312"/>
            <a:ext cx="184150" cy="3968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pic>
        <p:nvPicPr>
          <p:cNvPr id="640" name="Picture 640"/>
          <p:cNvPicPr>
            <a:picLocks noChangeAspect="1"/>
          </p:cNvPicPr>
          <p:nvPr/>
        </p:nvPicPr>
        <p:blipFill>
          <a:blip r:embed="rId3"/>
          <a:srcRect l="5357" r="5257" t="6151"/>
          <a:stretch/>
        </p:blipFill>
        <p:spPr>
          <a:xfrm>
            <a:off x="3970337" y="0"/>
            <a:ext cx="5173662" cy="464343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Text Box 642"/>
          <p:cNvSpPr>
            <a:spLocks/>
          </p:cNvSpPr>
          <p:nvPr/>
        </p:nvSpPr>
        <p:spPr>
          <a:xfrm>
            <a:off x="5429250" y="4572000"/>
            <a:ext cx="2701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Константинов славолук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 Box 64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Колосеум</a:t>
            </a:r>
          </a:p>
        </p:txBody>
      </p:sp>
      <p:pic>
        <p:nvPicPr>
          <p:cNvPr id="644" name="Picture 6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1174750"/>
            <a:ext cx="8064500" cy="536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 Box 646"/>
          <p:cNvSpPr>
            <a:spLocks/>
          </p:cNvSpPr>
          <p:nvPr>
            <p:ph type="title"/>
          </p:nvPr>
        </p:nvSpPr>
        <p:spPr>
          <a:xfrm>
            <a:off x="4211637" y="277812"/>
            <a:ext cx="4475162" cy="7747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000"/>
              <a:t>Детаљ са Трајановог стуба</a:t>
            </a:r>
          </a:p>
        </p:txBody>
      </p:sp>
      <p:pic>
        <p:nvPicPr>
          <p:cNvPr id="647" name="Picture 6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17962" y="1052512"/>
            <a:ext cx="5049837" cy="56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Text Box 649"/>
          <p:cNvSpPr>
            <a:spLocks/>
          </p:cNvSpPr>
          <p:nvPr/>
        </p:nvSpPr>
        <p:spPr>
          <a:xfrm>
            <a:off x="1042987" y="620712"/>
            <a:ext cx="16589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tx2"/>
                </a:solidFill>
              </a:rPr>
              <a:t>Трајанов стуб</a:t>
            </a:r>
          </a:p>
        </p:txBody>
      </p:sp>
      <p:pic>
        <p:nvPicPr>
          <p:cNvPr id="650" name="Picture 65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9387" y="1052512"/>
            <a:ext cx="3690937" cy="5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 Box 652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487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Фонтана на Шпанском тргу</a:t>
            </a:r>
          </a:p>
        </p:txBody>
      </p:sp>
      <p:pic>
        <p:nvPicPr>
          <p:cNvPr id="653" name="Picture 6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779462"/>
            <a:ext cx="8064500" cy="581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Picture 6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90625" y="692150"/>
            <a:ext cx="6129337" cy="61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Text Box 657"/>
          <p:cNvSpPr>
            <a:spLocks/>
          </p:cNvSpPr>
          <p:nvPr/>
        </p:nvSpPr>
        <p:spPr>
          <a:xfrm>
            <a:off x="3779837" y="260350"/>
            <a:ext cx="14922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tx2"/>
                </a:solidFill>
              </a:rPr>
              <a:t>Шпански трг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 Box 658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558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Фонтана ди Треви</a:t>
            </a:r>
          </a:p>
        </p:txBody>
      </p:sp>
      <p:sp>
        <p:nvSpPr>
          <p:cNvPr id="659" name="Text Box 659"/>
          <p:cNvSpPr>
            <a:spLocks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660" name="Text Box 660"/>
          <p:cNvSpPr>
            <a:spLocks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sp>
        <p:nvSpPr>
          <p:cNvPr id="661" name="Text Box 661"/>
          <p:cNvSpPr>
            <a:spLocks/>
          </p:cNvSpPr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662" name="Picture 6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857250"/>
            <a:ext cx="7704137" cy="57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 Box 664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7747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200"/>
              <a:t>Трг Навона</a:t>
            </a:r>
            <a:br>
              <a:rPr dirty="0" lang="en-US" smtClean="0" sz="2200"/>
            </a:br>
            <a:r>
              <a:rPr dirty="0" lang="en-US" smtClean="0" sz="2200"/>
              <a:t>(Piazza Navona)</a:t>
            </a:r>
          </a:p>
        </p:txBody>
      </p:sp>
      <p:pic>
        <p:nvPicPr>
          <p:cNvPr id="665" name="Picture 66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1074737"/>
            <a:ext cx="5976937" cy="561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 Box 66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68" name="Picture 66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6762"/>
            <a:ext cx="9525000" cy="53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Text Box 670"/>
          <p:cNvSpPr txBox="1">
            <a:spLocks/>
          </p:cNvSpPr>
          <p:nvPr/>
        </p:nvSpPr>
        <p:spPr>
          <a:xfrm>
            <a:off x="4000500" y="6215062"/>
            <a:ext cx="2974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Трг Навона са околином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 Box 67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Пантеон</a:t>
            </a:r>
          </a:p>
        </p:txBody>
      </p:sp>
      <p:pic>
        <p:nvPicPr>
          <p:cNvPr id="672" name="Picture 67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750" y="1249362"/>
            <a:ext cx="7993062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 Box 67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Тиберијево оство на Тибру</a:t>
            </a:r>
          </a:p>
        </p:txBody>
      </p:sp>
      <p:pic>
        <p:nvPicPr>
          <p:cNvPr id="675" name="Picture 6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0112" y="1114425"/>
            <a:ext cx="7200900" cy="5529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 Box 10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5" name="Text Box 10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06" name="Picture 106"/>
          <p:cNvPicPr>
            <a:picLocks noChangeAspect="1"/>
          </p:cNvPicPr>
          <p:nvPr/>
        </p:nvPicPr>
        <p:blipFill>
          <a:blip r:embed="rId2"/>
          <a:srcRect t="21931"/>
          <a:stretch/>
        </p:blipFill>
        <p:spPr>
          <a:xfrm>
            <a:off x="-14287" y="0"/>
            <a:ext cx="9158287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3"/>
          <a:srcRect b="20000" t="26250"/>
          <a:stretch/>
        </p:blipFill>
        <p:spPr>
          <a:xfrm>
            <a:off x="285750" y="3357562"/>
            <a:ext cx="8683625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Text Box 110"/>
          <p:cNvSpPr txBox="1">
            <a:spLocks/>
          </p:cNvSpPr>
          <p:nvPr/>
        </p:nvSpPr>
        <p:spPr>
          <a:xfrm>
            <a:off x="1214437" y="1643062"/>
            <a:ext cx="21272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Низија у Кампањи</a:t>
            </a:r>
          </a:p>
        </p:txBody>
      </p:sp>
      <p:sp>
        <p:nvSpPr>
          <p:cNvPr id="111" name="Text Box 111"/>
          <p:cNvSpPr txBox="1">
            <a:spLocks/>
          </p:cNvSpPr>
          <p:nvPr/>
        </p:nvSpPr>
        <p:spPr>
          <a:xfrm>
            <a:off x="714375" y="4000500"/>
            <a:ext cx="3541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Низија у Пуљи (Теволијере СЗ)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 Box 6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Тврђава Сант Анђело</a:t>
            </a:r>
          </a:p>
        </p:txBody>
      </p:sp>
      <p:pic>
        <p:nvPicPr>
          <p:cNvPr id="678" name="Picture 6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650" y="1193800"/>
            <a:ext cx="7056437" cy="532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 Box 680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7032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800"/>
              <a:t>Ватикан</a:t>
            </a:r>
          </a:p>
        </p:txBody>
      </p:sp>
      <p:sp>
        <p:nvSpPr>
          <p:cNvPr id="681" name="Text Box 681"/>
          <p:cNvSpPr>
            <a:spLocks/>
          </p:cNvSpPr>
          <p:nvPr>
            <p:ph type="obj"/>
          </p:nvPr>
        </p:nvSpPr>
        <p:spPr>
          <a:xfrm>
            <a:off x="323850" y="1052512"/>
            <a:ext cx="8820150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600"/>
              <a:t>Једна од пет патуљастих држава Европе са 44 ха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600"/>
              <a:t>Његов настанак везује се за VIII век - Папска држава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600"/>
              <a:t>У састав Краљевине Италије улази 1870. а 1929. године обнавља своју државност и самосталност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600"/>
              <a:t>Центар религиозног и културног туризма (преко 1.000.000 књига и богата историографска грађа)</a:t>
            </a:r>
          </a:p>
          <a:p>
            <a:pPr indent="-342900" marL="342900"/>
            <a:endParaRPr dirty="0" lang="en-US" smtClean="0" sz="800"/>
          </a:p>
          <a:p>
            <a:pPr indent="-342900" marL="342900"/>
            <a:r>
              <a:rPr dirty="0" lang="en-US" smtClean="0" sz="2600"/>
              <a:t>За туризам значајни Ватикански музеји, Сикстинска капела (Микеланђело) и црква св. Петра</a:t>
            </a:r>
          </a:p>
          <a:p>
            <a:pPr indent="-342900" marL="342900"/>
            <a:endParaRPr dirty="0" lang="en-US" smtClean="0" sz="260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 Box 68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683" name="Text Box 68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684" name="Picture 6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175" y="0"/>
            <a:ext cx="9140825" cy="68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Text Box 686"/>
          <p:cNvSpPr txBox="1">
            <a:spLocks/>
          </p:cNvSpPr>
          <p:nvPr/>
        </p:nvSpPr>
        <p:spPr>
          <a:xfrm>
            <a:off x="2643187" y="6072187"/>
            <a:ext cx="4514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Црква Светог Петра и Ватикан у Риму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 Box 687"/>
          <p:cNvSpPr>
            <a:spLocks/>
          </p:cNvSpPr>
          <p:nvPr>
            <p:ph type="title"/>
          </p:nvPr>
        </p:nvSpPr>
        <p:spPr>
          <a:xfrm>
            <a:off x="2643187" y="0"/>
            <a:ext cx="5000625" cy="5715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88" name="Picture 6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Text Box 690"/>
          <p:cNvSpPr>
            <a:spLocks/>
          </p:cNvSpPr>
          <p:nvPr/>
        </p:nvSpPr>
        <p:spPr>
          <a:xfrm>
            <a:off x="3500437" y="0"/>
            <a:ext cx="37417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Црква светог Петра у Ватикану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 Box 6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Трг св Петра у Ватикану</a:t>
            </a:r>
          </a:p>
        </p:txBody>
      </p:sp>
      <p:pic>
        <p:nvPicPr>
          <p:cNvPr id="692" name="Picture 6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4212" y="1250950"/>
            <a:ext cx="7127875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ext Box 6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695" name="Picture 6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 Box 6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Чувена фреска “Стварање Света”</a:t>
            </a:r>
            <a:br>
              <a:rPr dirty="0" lang="en-US" smtClean="0" sz="2400"/>
            </a:br>
            <a:r>
              <a:rPr dirty="0" lang="en-US" smtClean="0" sz="2400"/>
              <a:t>(Сикстинска капела)</a:t>
            </a:r>
          </a:p>
        </p:txBody>
      </p:sp>
      <p:pic>
        <p:nvPicPr>
          <p:cNvPr id="698" name="Picture 6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8312" y="1284287"/>
            <a:ext cx="8207375" cy="51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 Box 70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Рим као метропола Италије</a:t>
            </a:r>
          </a:p>
        </p:txBody>
      </p:sp>
      <p:sp>
        <p:nvSpPr>
          <p:cNvPr id="701" name="Text Box 701"/>
          <p:cNvSpPr>
            <a:spLocks/>
          </p:cNvSpPr>
          <p:nvPr>
            <p:ph type="obj"/>
          </p:nvPr>
        </p:nvSpPr>
        <p:spPr>
          <a:xfrm>
            <a:off x="611187" y="1600200"/>
            <a:ext cx="8532812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Центар је конгресног и пословног туризма</a:t>
            </a:r>
          </a:p>
          <a:p>
            <a:pPr indent="-342900" marL="342900"/>
            <a:r>
              <a:rPr dirty="0" lang="en-US" smtClean="0" sz="2800"/>
              <a:t>Излетничка кретања према живописном залеђу</a:t>
            </a:r>
          </a:p>
          <a:p>
            <a:pPr indent="-342900" marL="342900"/>
            <a:r>
              <a:rPr dirty="0" lang="en-US" smtClean="0" sz="2800"/>
              <a:t>Рим као велики емитивни центар развио је сопствену ривијеру на обалама Тиренског мора</a:t>
            </a:r>
          </a:p>
          <a:p>
            <a:pPr indent="-342900" marL="342900"/>
            <a:r>
              <a:rPr dirty="0" lang="en-US" smtClean="0" sz="2800"/>
              <a:t>Центри приморског туризма Рима су Ћивитавекиа, Остиа, Сан Севера, Сан Маринела</a:t>
            </a:r>
          </a:p>
          <a:p>
            <a:pPr indent="-342900" marL="342900"/>
            <a:r>
              <a:rPr dirty="0" lang="en-US" smtClean="0" sz="2800"/>
              <a:t>Околина Рима је богата је термалним изворима као што су Викарело и Бања ди Тиволи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 Box 702"/>
          <p:cNvSpPr>
            <a:spLocks/>
          </p:cNvSpPr>
          <p:nvPr>
            <p:ph type="title"/>
          </p:nvPr>
        </p:nvSpPr>
        <p:spPr>
          <a:xfrm>
            <a:off x="539750" y="333375"/>
            <a:ext cx="8229600" cy="5794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Остија – плаже и купалишта Рима</a:t>
            </a:r>
          </a:p>
        </p:txBody>
      </p:sp>
      <p:pic>
        <p:nvPicPr>
          <p:cNvPr id="703" name="Picture 7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981075"/>
            <a:ext cx="8213725" cy="547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 Box 7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06" name="Text Box 70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07" name="Picture 7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28625" y="-214312"/>
            <a:ext cx="6786562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Text Box 709"/>
          <p:cNvSpPr txBox="1">
            <a:spLocks/>
          </p:cNvSpPr>
          <p:nvPr/>
        </p:nvSpPr>
        <p:spPr>
          <a:xfrm>
            <a:off x="1214437" y="214312"/>
            <a:ext cx="2732087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Понцанска острва</a:t>
            </a:r>
          </a:p>
        </p:txBody>
      </p:sp>
      <p:pic>
        <p:nvPicPr>
          <p:cNvPr id="710" name="Picture 71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929062" y="3160712"/>
            <a:ext cx="5214937" cy="39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Text Box 712"/>
          <p:cNvSpPr txBox="1">
            <a:spLocks/>
          </p:cNvSpPr>
          <p:nvPr/>
        </p:nvSpPr>
        <p:spPr>
          <a:xfrm>
            <a:off x="4714875" y="6357937"/>
            <a:ext cx="904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Понца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14550" y="-714375"/>
            <a:ext cx="6029325" cy="75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Text Box 114"/>
          <p:cNvSpPr txBox="1">
            <a:spLocks/>
          </p:cNvSpPr>
          <p:nvPr/>
        </p:nvSpPr>
        <p:spPr>
          <a:xfrm>
            <a:off x="785812" y="2571750"/>
            <a:ext cx="11382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Италија </a:t>
            </a:r>
          </a:p>
          <a:p>
            <a:pPr indent="0" marL="0"/>
            <a:r>
              <a:rPr b="1" dirty="0" lang="en-US" smtClean="0"/>
              <a:t>острва</a:t>
            </a:r>
          </a:p>
        </p:txBody>
      </p:sp>
      <p:sp>
        <p:nvSpPr>
          <p:cNvPr id="115" name="Text Box 115"/>
          <p:cNvSpPr>
            <a:spLocks/>
          </p:cNvSpPr>
          <p:nvPr/>
        </p:nvSpPr>
        <p:spPr>
          <a:xfrm>
            <a:off x="214312" y="4857750"/>
            <a:ext cx="1952625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70C0"/>
                </a:solidFill>
              </a:rPr>
              <a:t>Укупна  дужина</a:t>
            </a:r>
          </a:p>
          <a:p>
            <a:pPr algn="ctr" indent="0" marL="0"/>
            <a:r>
              <a:rPr b="1" dirty="0" lang="en-US" smtClean="0">
                <a:solidFill>
                  <a:srgbClr val="0070C0"/>
                </a:solidFill>
              </a:rPr>
              <a:t>обале Италије</a:t>
            </a:r>
          </a:p>
          <a:p>
            <a:pPr algn="ctr" indent="0" marL="0"/>
            <a:r>
              <a:rPr b="1" dirty="0" lang="en-US" smtClean="0">
                <a:solidFill>
                  <a:srgbClr val="0070C0"/>
                </a:solidFill>
              </a:rPr>
              <a:t>7.456 km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 Box 7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14" name="Text Box 71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15" name="Picture 7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Text Box 717"/>
          <p:cNvSpPr txBox="1">
            <a:spLocks/>
          </p:cNvSpPr>
          <p:nvPr/>
        </p:nvSpPr>
        <p:spPr>
          <a:xfrm>
            <a:off x="5786437" y="0"/>
            <a:ext cx="1065212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Понца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 Box 71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4000"/>
              <a:t>Регија Кампања</a:t>
            </a:r>
          </a:p>
        </p:txBody>
      </p:sp>
      <p:sp>
        <p:nvSpPr>
          <p:cNvPr id="719" name="Text Box 719"/>
          <p:cNvSpPr>
            <a:spLocks/>
          </p:cNvSpPr>
          <p:nvPr>
            <p:ph type="obj"/>
          </p:nvPr>
        </p:nvSpPr>
        <p:spPr>
          <a:xfrm>
            <a:off x="0" y="1500187"/>
            <a:ext cx="9251950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800"/>
              <a:t>Регија се простире до јужних Апенина у залеђу Гаетског, Напуљског, Салернског залива</a:t>
            </a:r>
          </a:p>
          <a:p>
            <a:pPr indent="-342900" marL="342900"/>
            <a:r>
              <a:rPr dirty="0" lang="en-US" smtClean="0" sz="2800"/>
              <a:t>Обала Кампање је најразуђенија на полуострву,  осим залива јављају и острва Каприо и Искиа</a:t>
            </a:r>
          </a:p>
          <a:p>
            <a:pPr indent="-342900" marL="342900"/>
            <a:r>
              <a:rPr dirty="0" lang="en-US" smtClean="0" sz="2800"/>
              <a:t>Географско-орографски - вулкански рељеф (Везув, Флегрејска поља)</a:t>
            </a:r>
          </a:p>
          <a:p>
            <a:pPr indent="-342900" marL="342900"/>
            <a:r>
              <a:rPr dirty="0" lang="en-US" smtClean="0" sz="2800"/>
              <a:t>Најзначајнији центри Напуљ, Соренто, Салерно, Амалфи, Искија, Сан Анђело, Марина Гранде, Марина Пиколо, Казерта ...</a:t>
            </a:r>
          </a:p>
          <a:p>
            <a:pPr indent="-342900" marL="342900"/>
            <a:endParaRPr dirty="0" lang="en-US" smtClean="0"/>
          </a:p>
          <a:p>
            <a:pPr indent="-342900" marL="342900"/>
            <a:endParaRPr dirty="0" lang="en-US" smtClean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 Box 720"/>
          <p:cNvSpPr>
            <a:spLocks/>
          </p:cNvSpPr>
          <p:nvPr>
            <p:ph type="title"/>
          </p:nvPr>
        </p:nvSpPr>
        <p:spPr>
          <a:xfrm>
            <a:off x="3500437" y="0"/>
            <a:ext cx="4914900" cy="5715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21" name="Picture 7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04875" y="0"/>
            <a:ext cx="82391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Text Box 723"/>
          <p:cNvSpPr>
            <a:spLocks/>
          </p:cNvSpPr>
          <p:nvPr/>
        </p:nvSpPr>
        <p:spPr>
          <a:xfrm>
            <a:off x="4786312" y="6143625"/>
            <a:ext cx="16478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 </a:t>
            </a:r>
            <a:r>
              <a:rPr b="1" dirty="0" lang="en-US" smtClean="0" sz="2400"/>
              <a:t>Кампања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Text Box 7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25" name="Text Box 725"/>
          <p:cNvSpPr txBox="1">
            <a:spLocks/>
          </p:cNvSpPr>
          <p:nvPr/>
        </p:nvSpPr>
        <p:spPr>
          <a:xfrm>
            <a:off x="571500" y="0"/>
            <a:ext cx="3786187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Флегрејска острва, 51,1 км²</a:t>
            </a:r>
          </a:p>
        </p:txBody>
      </p:sp>
      <p:pic>
        <p:nvPicPr>
          <p:cNvPr id="726" name="Picture 7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00500" y="0"/>
            <a:ext cx="5357812" cy="3287712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Text Box 728"/>
          <p:cNvSpPr txBox="1">
            <a:spLocks/>
          </p:cNvSpPr>
          <p:nvPr/>
        </p:nvSpPr>
        <p:spPr>
          <a:xfrm>
            <a:off x="5748337" y="642937"/>
            <a:ext cx="33956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Искија </a:t>
            </a:r>
            <a:r>
              <a:rPr dirty="0" lang="en-US" smtClean="0"/>
              <a:t>46,3 км², висина 789 м</a:t>
            </a:r>
          </a:p>
        </p:txBody>
      </p:sp>
      <p:pic>
        <p:nvPicPr>
          <p:cNvPr id="729" name="Picture 72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8475" y="3429000"/>
            <a:ext cx="8440737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Picture 73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357187" y="357187"/>
            <a:ext cx="4786312" cy="3122612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Text Box 733"/>
          <p:cNvSpPr txBox="1">
            <a:spLocks/>
          </p:cNvSpPr>
          <p:nvPr/>
        </p:nvSpPr>
        <p:spPr>
          <a:xfrm>
            <a:off x="5572125" y="3857625"/>
            <a:ext cx="30384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Арагонски замак на Искији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Text Box 7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Лука Сан Анђело на острву Искија</a:t>
            </a:r>
          </a:p>
        </p:txBody>
      </p:sp>
      <p:pic>
        <p:nvPicPr>
          <p:cNvPr id="735" name="Picture 7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7150" y="1270000"/>
            <a:ext cx="9086850" cy="499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ext Box 73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38" name="Picture 73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44612" y="0"/>
            <a:ext cx="7143750" cy="39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Text Box 740"/>
          <p:cNvSpPr txBox="1">
            <a:spLocks/>
          </p:cNvSpPr>
          <p:nvPr/>
        </p:nvSpPr>
        <p:spPr>
          <a:xfrm>
            <a:off x="4429125" y="0"/>
            <a:ext cx="29400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Капри -</a:t>
            </a:r>
            <a:r>
              <a:rPr dirty="0" lang="en-US" smtClean="0"/>
              <a:t> 10,4 km</a:t>
            </a:r>
            <a:r>
              <a:rPr baseline="30000" dirty="0" lang="en-US" smtClean="0"/>
              <a:t>2</a:t>
            </a:r>
            <a:r>
              <a:rPr dirty="0" lang="en-US" smtClean="0"/>
              <a:t> , 589 m  </a:t>
            </a:r>
          </a:p>
        </p:txBody>
      </p:sp>
      <p:pic>
        <p:nvPicPr>
          <p:cNvPr id="741" name="Picture 74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714750" y="3665537"/>
            <a:ext cx="6548437" cy="319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Picture 74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571500" y="3732212"/>
            <a:ext cx="4572000" cy="312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Picture 7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85937" y="1533525"/>
            <a:ext cx="7620000" cy="53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Picture 74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857250" y="0"/>
            <a:ext cx="4506912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Text Box 749"/>
          <p:cNvSpPr txBox="1">
            <a:spLocks/>
          </p:cNvSpPr>
          <p:nvPr/>
        </p:nvSpPr>
        <p:spPr>
          <a:xfrm>
            <a:off x="5143500" y="785812"/>
            <a:ext cx="1111250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Капри 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Picture 7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53050" y="714375"/>
            <a:ext cx="3790950" cy="57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Picture 75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214312" y="936625"/>
            <a:ext cx="5357812" cy="5227637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Text Box 754"/>
          <p:cNvSpPr txBox="1">
            <a:spLocks/>
          </p:cNvSpPr>
          <p:nvPr/>
        </p:nvSpPr>
        <p:spPr>
          <a:xfrm>
            <a:off x="4572000" y="285750"/>
            <a:ext cx="1033462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Капри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ext Box 75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56" name="Picture 7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82562"/>
            <a:ext cx="9144000" cy="6675437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Text Box 758"/>
          <p:cNvSpPr txBox="1">
            <a:spLocks/>
          </p:cNvSpPr>
          <p:nvPr/>
        </p:nvSpPr>
        <p:spPr>
          <a:xfrm>
            <a:off x="2214562" y="6286500"/>
            <a:ext cx="3013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Лођа виле Сан Михаел </a:t>
            </a:r>
            <a:r>
              <a:rPr dirty="0" lang="en-US" smtClean="0"/>
              <a:t>- 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ext Box 759"/>
          <p:cNvSpPr>
            <a:spLocks/>
          </p:cNvSpPr>
          <p:nvPr>
            <p:ph type="title"/>
          </p:nvPr>
        </p:nvSpPr>
        <p:spPr>
          <a:xfrm>
            <a:off x="914400" y="1285875"/>
            <a:ext cx="5586412" cy="1349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60" name="Picture 7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786312" y="2036762"/>
            <a:ext cx="6429375" cy="4821237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Text Box 762"/>
          <p:cNvSpPr txBox="1">
            <a:spLocks/>
          </p:cNvSpPr>
          <p:nvPr/>
        </p:nvSpPr>
        <p:spPr>
          <a:xfrm>
            <a:off x="6858000" y="2500312"/>
            <a:ext cx="20780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Вила Малапарте</a:t>
            </a:r>
          </a:p>
          <a:p>
            <a:pPr algn="ctr" indent="0" marL="0"/>
            <a:r>
              <a:rPr b="1" dirty="0" lang="en-US" smtClean="0">
                <a:solidFill>
                  <a:schemeClr val="bg1"/>
                </a:solidFill>
              </a:rPr>
              <a:t>из 1937.</a:t>
            </a:r>
          </a:p>
        </p:txBody>
      </p:sp>
      <p:pic>
        <p:nvPicPr>
          <p:cNvPr id="763" name="Picture 76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Text Box 765"/>
          <p:cNvSpPr txBox="1">
            <a:spLocks/>
          </p:cNvSpPr>
          <p:nvPr/>
        </p:nvSpPr>
        <p:spPr>
          <a:xfrm>
            <a:off x="571500" y="4286250"/>
            <a:ext cx="3073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Вила Јовис из 27. године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6"/>
          <p:cNvPicPr>
            <a:picLocks noChangeAspect="1"/>
          </p:cNvPicPr>
          <p:nvPr/>
        </p:nvPicPr>
        <p:blipFill>
          <a:blip r:embed="rId2"/>
          <a:srcRect b="5405" r="6148"/>
          <a:stretch/>
        </p:blipFill>
        <p:spPr>
          <a:xfrm>
            <a:off x="0" y="0"/>
            <a:ext cx="4535487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Text Box 118"/>
          <p:cNvSpPr txBox="1">
            <a:spLocks/>
          </p:cNvSpPr>
          <p:nvPr/>
        </p:nvSpPr>
        <p:spPr>
          <a:xfrm>
            <a:off x="3071812" y="1714500"/>
            <a:ext cx="1655762" cy="10461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295 km²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12 острва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1018 m </a:t>
            </a:r>
            <a:r>
              <a:rPr dirty="0" lang="en-US" smtClean="0" sz="1400">
                <a:solidFill>
                  <a:srgbClr val="C00000"/>
                </a:solidFill>
              </a:rPr>
              <a:t>најв. врх</a:t>
            </a:r>
          </a:p>
          <a:p>
            <a:pPr indent="0" marL="0"/>
            <a:r>
              <a:rPr b="1" dirty="0" i="1" lang="en-US" smtClean="0" sz="1400">
                <a:solidFill>
                  <a:srgbClr val="C00000"/>
                </a:solidFill>
              </a:rPr>
              <a:t>- Елба 223 km²</a:t>
            </a:r>
          </a:p>
        </p:txBody>
      </p:sp>
      <p:pic>
        <p:nvPicPr>
          <p:cNvPr id="119" name="Picture 119"/>
          <p:cNvPicPr>
            <a:picLocks noChangeAspect="1"/>
          </p:cNvPicPr>
          <p:nvPr/>
        </p:nvPicPr>
        <p:blipFill>
          <a:blip r:embed="rId3"/>
          <a:srcRect b="1801" l="8138" r="5672" t="4675"/>
          <a:stretch/>
        </p:blipFill>
        <p:spPr>
          <a:xfrm>
            <a:off x="4643437" y="0"/>
            <a:ext cx="4500562" cy="30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Text Box 121"/>
          <p:cNvSpPr txBox="1">
            <a:spLocks/>
          </p:cNvSpPr>
          <p:nvPr/>
        </p:nvSpPr>
        <p:spPr>
          <a:xfrm>
            <a:off x="5000625" y="0"/>
            <a:ext cx="2670175" cy="615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Понцански архипелаг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6 острва, 11,4 km² </a:t>
            </a:r>
          </a:p>
        </p:txBody>
      </p:sp>
      <p:pic>
        <p:nvPicPr>
          <p:cNvPr id="122" name="Picture 122"/>
          <p:cNvPicPr>
            <a:picLocks noChangeAspect="1"/>
          </p:cNvPicPr>
          <p:nvPr/>
        </p:nvPicPr>
        <p:blipFill>
          <a:blip r:embed="rId4"/>
          <a:srcRect b="2066" l="8929" r="1695" t="3893"/>
          <a:stretch/>
        </p:blipFill>
        <p:spPr>
          <a:xfrm>
            <a:off x="0" y="3429000"/>
            <a:ext cx="46799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Text Box 124"/>
          <p:cNvSpPr txBox="1">
            <a:spLocks/>
          </p:cNvSpPr>
          <p:nvPr/>
        </p:nvSpPr>
        <p:spPr>
          <a:xfrm>
            <a:off x="928687" y="4500562"/>
            <a:ext cx="2297112" cy="11080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Кампањски архип.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5 острва,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Искија 46,3 km² ,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Капри 10,5 km²</a:t>
            </a:r>
          </a:p>
        </p:txBody>
      </p:sp>
      <p:pic>
        <p:nvPicPr>
          <p:cNvPr id="125" name="Picture 125"/>
          <p:cNvPicPr>
            <a:picLocks noChangeAspect="1"/>
          </p:cNvPicPr>
          <p:nvPr/>
        </p:nvPicPr>
        <p:blipFill>
          <a:blip r:embed="rId5"/>
          <a:srcRect r="9430"/>
          <a:stretch/>
        </p:blipFill>
        <p:spPr>
          <a:xfrm>
            <a:off x="4670425" y="3214687"/>
            <a:ext cx="4473575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Text Box 127"/>
          <p:cNvSpPr txBox="1">
            <a:spLocks/>
          </p:cNvSpPr>
          <p:nvPr/>
        </p:nvSpPr>
        <p:spPr>
          <a:xfrm>
            <a:off x="6038850" y="5000625"/>
            <a:ext cx="3105150" cy="16319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0000"/>
                </a:solidFill>
              </a:rPr>
              <a:t>  Еоли 114,7 km² 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Липари 37,6 km² 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Салина 26,8 km²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Вулкано 21 km²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Стромболи 12,6 km²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Филикуди 9,7 km²</a:t>
            </a:r>
          </a:p>
          <a:p>
            <a:pPr indent="0" marL="0"/>
            <a:r>
              <a:rPr b="1" dirty="0" lang="en-US" smtClean="0" sz="1400">
                <a:solidFill>
                  <a:srgbClr val="C00000"/>
                </a:solidFill>
              </a:rPr>
              <a:t>Аликуди 5,2 km², Панареа 3,4 km²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 Box 76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67" name="Picture 7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Text Box 769"/>
          <p:cNvSpPr txBox="1">
            <a:spLocks/>
          </p:cNvSpPr>
          <p:nvPr/>
        </p:nvSpPr>
        <p:spPr>
          <a:xfrm>
            <a:off x="5929312" y="3000375"/>
            <a:ext cx="28003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FF00"/>
                </a:solidFill>
              </a:rPr>
              <a:t>Флегрејска поља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 Box 7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71" name="Picture 771"/>
          <p:cNvPicPr>
            <a:picLocks noChangeAspect="1"/>
          </p:cNvPicPr>
          <p:nvPr/>
        </p:nvPicPr>
        <p:blipFill>
          <a:blip r:embed="rId2"/>
          <a:srcRect b="6250"/>
          <a:stretch/>
        </p:blipFill>
        <p:spPr>
          <a:xfrm>
            <a:off x="285750" y="0"/>
            <a:ext cx="8682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Picture 7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636587"/>
            <a:ext cx="8569325" cy="59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Text Box 775"/>
          <p:cNvSpPr txBox="1">
            <a:spLocks/>
          </p:cNvSpPr>
          <p:nvPr/>
        </p:nvSpPr>
        <p:spPr>
          <a:xfrm>
            <a:off x="4119562" y="136525"/>
            <a:ext cx="8048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Везув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Picture 776"/>
          <p:cNvPicPr>
            <a:picLocks noChangeAspect="1"/>
          </p:cNvPicPr>
          <p:nvPr/>
        </p:nvPicPr>
        <p:blipFill>
          <a:blip r:embed="rId2"/>
          <a:srcRect t="10329"/>
          <a:stretch/>
        </p:blipFill>
        <p:spPr>
          <a:xfrm>
            <a:off x="0" y="571500"/>
            <a:ext cx="9191625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Text Box 778"/>
          <p:cNvSpPr>
            <a:spLocks/>
          </p:cNvSpPr>
          <p:nvPr/>
        </p:nvSpPr>
        <p:spPr>
          <a:xfrm>
            <a:off x="1214437" y="0"/>
            <a:ext cx="6357937" cy="4619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002A7E"/>
                </a:solidFill>
              </a:rPr>
              <a:t>Остаци римског града Помпеје и Везув 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ext Box 77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780" name="Text Box 78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781" name="Picture 78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00500" y="3000375"/>
            <a:ext cx="51435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Text Box 783"/>
          <p:cNvSpPr txBox="1">
            <a:spLocks/>
          </p:cNvSpPr>
          <p:nvPr/>
        </p:nvSpPr>
        <p:spPr>
          <a:xfrm>
            <a:off x="4071937" y="3000375"/>
            <a:ext cx="1558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Херкуланум</a:t>
            </a:r>
          </a:p>
        </p:txBody>
      </p:sp>
      <p:pic>
        <p:nvPicPr>
          <p:cNvPr id="784" name="Picture 784"/>
          <p:cNvPicPr>
            <a:picLocks noChangeAspect="1"/>
          </p:cNvPicPr>
          <p:nvPr/>
        </p:nvPicPr>
        <p:blipFill>
          <a:blip r:embed="rId3"/>
          <a:srcRect b="12830" t="21381"/>
          <a:stretch/>
        </p:blipFill>
        <p:spPr>
          <a:xfrm>
            <a:off x="0" y="0"/>
            <a:ext cx="5935662" cy="2928937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Text Box 786"/>
          <p:cNvSpPr txBox="1">
            <a:spLocks/>
          </p:cNvSpPr>
          <p:nvPr/>
        </p:nvSpPr>
        <p:spPr>
          <a:xfrm>
            <a:off x="1643062" y="0"/>
            <a:ext cx="32210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Помпеја – Улица Абонданца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ext Box 7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Напуљ</a:t>
            </a:r>
          </a:p>
        </p:txBody>
      </p:sp>
      <p:pic>
        <p:nvPicPr>
          <p:cNvPr id="788" name="Picture 7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65125" y="1143000"/>
            <a:ext cx="8167687" cy="55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ext Box 79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Главни трг у Напуљу</a:t>
            </a:r>
          </a:p>
        </p:txBody>
      </p:sp>
      <p:pic>
        <p:nvPicPr>
          <p:cNvPr id="791" name="Picture 7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1628775"/>
            <a:ext cx="7489825" cy="499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 Box 79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Део Напуља са чувеном црквом Санта Кијара</a:t>
            </a:r>
          </a:p>
        </p:txBody>
      </p:sp>
      <p:pic>
        <p:nvPicPr>
          <p:cNvPr id="794" name="Picture 7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557337"/>
            <a:ext cx="6911975" cy="494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ext Box 79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797" name="Picture 797"/>
          <p:cNvPicPr>
            <a:picLocks noChangeAspect="1"/>
          </p:cNvPicPr>
          <p:nvPr/>
        </p:nvPicPr>
        <p:blipFill>
          <a:blip r:embed="rId2"/>
          <a:srcRect b="4861" t="39583"/>
          <a:stretch/>
        </p:blipFill>
        <p:spPr>
          <a:xfrm>
            <a:off x="500062" y="0"/>
            <a:ext cx="8143875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Text Box 799"/>
          <p:cNvSpPr txBox="1">
            <a:spLocks/>
          </p:cNvSpPr>
          <p:nvPr/>
        </p:nvSpPr>
        <p:spPr>
          <a:xfrm>
            <a:off x="7215187" y="714375"/>
            <a:ext cx="1174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Салерно</a:t>
            </a:r>
          </a:p>
        </p:txBody>
      </p:sp>
      <p:pic>
        <p:nvPicPr>
          <p:cNvPr id="800" name="Picture 80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143125" y="3500437"/>
            <a:ext cx="5072062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Text Box 802"/>
          <p:cNvSpPr txBox="1">
            <a:spLocks/>
          </p:cNvSpPr>
          <p:nvPr/>
        </p:nvSpPr>
        <p:spPr>
          <a:xfrm>
            <a:off x="3500437" y="3500437"/>
            <a:ext cx="2870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Унутрашњост Кампање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 Box 8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04" name="Picture 8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3812" y="357187"/>
            <a:ext cx="9191625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Text Box 806"/>
          <p:cNvSpPr txBox="1">
            <a:spLocks/>
          </p:cNvSpPr>
          <p:nvPr/>
        </p:nvSpPr>
        <p:spPr>
          <a:xfrm>
            <a:off x="1643062" y="1000125"/>
            <a:ext cx="4922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Амалфи ривијера – под заштитом Унеска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 Box 1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29" name="Text Box 12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30" name="Picture 130"/>
          <p:cNvPicPr>
            <a:picLocks noChangeAspect="1"/>
          </p:cNvPicPr>
          <p:nvPr/>
        </p:nvPicPr>
        <p:blipFill>
          <a:blip r:embed="rId2"/>
          <a:srcRect b="21365" l="7520" r="7520" t="31277"/>
          <a:stretch/>
        </p:blipFill>
        <p:spPr>
          <a:xfrm>
            <a:off x="428625" y="0"/>
            <a:ext cx="828675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 Box 132"/>
          <p:cNvSpPr txBox="1">
            <a:spLocks/>
          </p:cNvSpPr>
          <p:nvPr/>
        </p:nvSpPr>
        <p:spPr>
          <a:xfrm>
            <a:off x="6500812" y="5715000"/>
            <a:ext cx="5794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  <a:latin charset="0" pitchFamily="18" typeface="Century Schoolbook"/>
              </a:rPr>
              <a:t>      </a:t>
            </a:r>
          </a:p>
        </p:txBody>
      </p:sp>
      <p:sp>
        <p:nvSpPr>
          <p:cNvPr id="133" name="Text Box 133"/>
          <p:cNvSpPr txBox="1">
            <a:spLocks/>
          </p:cNvSpPr>
          <p:nvPr/>
        </p:nvSpPr>
        <p:spPr>
          <a:xfrm>
            <a:off x="4000500" y="0"/>
            <a:ext cx="14779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Century Schoolbook"/>
              </a:rPr>
              <a:t>ВУЛКАНО</a:t>
            </a:r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43250"/>
            <a:ext cx="556895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Text Box 136"/>
          <p:cNvSpPr>
            <a:spLocks/>
          </p:cNvSpPr>
          <p:nvPr/>
        </p:nvSpPr>
        <p:spPr>
          <a:xfrm>
            <a:off x="0" y="6000750"/>
            <a:ext cx="2500312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060"/>
                </a:solidFill>
                <a:latin charset="0" pitchFamily="18" typeface="Century Schoolbook"/>
              </a:rPr>
              <a:t>Вулкано</a:t>
            </a:r>
          </a:p>
          <a:p>
            <a:pPr indent="0" marL="0"/>
            <a:r>
              <a:rPr b="1" dirty="0" i="1" lang="en-US" smtClean="0">
                <a:solidFill>
                  <a:srgbClr val="002060"/>
                </a:solidFill>
                <a:latin charset="0" pitchFamily="18" typeface="Century Schoolbook"/>
              </a:rPr>
              <a:t>вулканско блато</a:t>
            </a:r>
          </a:p>
        </p:txBody>
      </p:sp>
      <p:pic>
        <p:nvPicPr>
          <p:cNvPr id="137" name="Picture 13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238750" y="3500437"/>
            <a:ext cx="3905250" cy="2928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Text Box 139"/>
          <p:cNvSpPr txBox="1">
            <a:spLocks/>
          </p:cNvSpPr>
          <p:nvPr/>
        </p:nvSpPr>
        <p:spPr>
          <a:xfrm>
            <a:off x="6643687" y="6488112"/>
            <a:ext cx="14541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Century Schoolbook"/>
              </a:rPr>
              <a:t>Фумарола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ext Box 807"/>
          <p:cNvSpPr txBox="1">
            <a:spLocks/>
          </p:cNvSpPr>
          <p:nvPr/>
        </p:nvSpPr>
        <p:spPr>
          <a:xfrm>
            <a:off x="1643062" y="1000125"/>
            <a:ext cx="3192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Амалфи ривијера – плаже</a:t>
            </a:r>
          </a:p>
        </p:txBody>
      </p:sp>
      <p:pic>
        <p:nvPicPr>
          <p:cNvPr id="808" name="Picture 80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750" y="1412875"/>
            <a:ext cx="849630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ext Box 81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11" name="Picture 8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806575"/>
            <a:ext cx="4214812" cy="50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Text Box 813"/>
          <p:cNvSpPr txBox="1">
            <a:spLocks/>
          </p:cNvSpPr>
          <p:nvPr/>
        </p:nvSpPr>
        <p:spPr>
          <a:xfrm>
            <a:off x="500062" y="6273800"/>
            <a:ext cx="3340100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chemeClr val="bg1"/>
                </a:solidFill>
              </a:rPr>
              <a:t>Амалфи обала – Фуроре село</a:t>
            </a:r>
          </a:p>
          <a:p>
            <a:pPr indent="0" marL="0"/>
            <a:r>
              <a:rPr b="1" dirty="0" lang="en-US" smtClean="0" sz="1600">
                <a:solidFill>
                  <a:schemeClr val="bg1"/>
                </a:solidFill>
              </a:rPr>
              <a:t>Некада скривено због освајача</a:t>
            </a:r>
          </a:p>
        </p:txBody>
      </p:sp>
      <p:pic>
        <p:nvPicPr>
          <p:cNvPr id="814" name="Picture 814"/>
          <p:cNvPicPr>
            <a:picLocks noChangeAspect="1"/>
          </p:cNvPicPr>
          <p:nvPr/>
        </p:nvPicPr>
        <p:blipFill>
          <a:blip r:embed="rId3"/>
          <a:srcRect l="13130"/>
          <a:stretch/>
        </p:blipFill>
        <p:spPr>
          <a:xfrm>
            <a:off x="4298950" y="2643187"/>
            <a:ext cx="484505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Picture 81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0"/>
            <a:ext cx="9144000" cy="175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Text Box 818"/>
          <p:cNvSpPr txBox="1">
            <a:spLocks/>
          </p:cNvSpPr>
          <p:nvPr/>
        </p:nvSpPr>
        <p:spPr>
          <a:xfrm>
            <a:off x="7429500" y="142875"/>
            <a:ext cx="113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Амалфи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ext Box 8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20" name="Picture 8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25353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Text Box 822"/>
          <p:cNvSpPr txBox="1">
            <a:spLocks/>
          </p:cNvSpPr>
          <p:nvPr/>
        </p:nvSpPr>
        <p:spPr>
          <a:xfrm>
            <a:off x="3357562" y="642937"/>
            <a:ext cx="3906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Амалфи ривијера – градић Атрани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Picture 823"/>
          <p:cNvPicPr>
            <a:picLocks noChangeAspect="1"/>
          </p:cNvPicPr>
          <p:nvPr/>
        </p:nvPicPr>
        <p:blipFill>
          <a:blip r:embed="rId2"/>
          <a:srcRect b="15706" t="3665"/>
          <a:stretch/>
        </p:blipFill>
        <p:spPr>
          <a:xfrm>
            <a:off x="0" y="1357312"/>
            <a:ext cx="9096375" cy="5500687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Text Box 825"/>
          <p:cNvSpPr txBox="1">
            <a:spLocks/>
          </p:cNvSpPr>
          <p:nvPr/>
        </p:nvSpPr>
        <p:spPr>
          <a:xfrm>
            <a:off x="0" y="1143000"/>
            <a:ext cx="2082800" cy="21240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0000"/>
                </a:solidFill>
              </a:rPr>
              <a:t>Казерта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Краљевска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палата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(1752-1845.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Барок –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неокласицизам, </a:t>
            </a:r>
          </a:p>
          <a:p>
            <a:pPr indent="0" marL="0"/>
            <a:r>
              <a:rPr b="1" dirty="0" lang="en-US" smtClean="0">
                <a:solidFill>
                  <a:srgbClr val="002A7E"/>
                </a:solidFill>
              </a:rPr>
              <a:t>дуга 42 m)  </a:t>
            </a:r>
          </a:p>
        </p:txBody>
      </p:sp>
      <p:pic>
        <p:nvPicPr>
          <p:cNvPr id="826" name="Picture 826"/>
          <p:cNvPicPr>
            <a:picLocks noChangeAspect="1"/>
          </p:cNvPicPr>
          <p:nvPr/>
        </p:nvPicPr>
        <p:blipFill>
          <a:blip r:embed="rId3"/>
          <a:srcRect b="4950" t="3960"/>
          <a:stretch/>
        </p:blipFill>
        <p:spPr>
          <a:xfrm>
            <a:off x="1928812" y="0"/>
            <a:ext cx="5357812" cy="36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Text Box 828"/>
          <p:cNvSpPr txBox="1">
            <a:spLocks/>
          </p:cNvSpPr>
          <p:nvPr/>
        </p:nvSpPr>
        <p:spPr>
          <a:xfrm>
            <a:off x="7286625" y="0"/>
            <a:ext cx="128746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Фонтана </a:t>
            </a:r>
          </a:p>
          <a:p>
            <a:pPr indent="0" marL="0"/>
            <a:r>
              <a:rPr b="1" dirty="0" lang="en-US" smtClean="0"/>
              <a:t>Венере и </a:t>
            </a:r>
          </a:p>
          <a:p>
            <a:pPr indent="0" marL="0"/>
            <a:r>
              <a:rPr b="1" dirty="0" lang="en-US" smtClean="0"/>
              <a:t>Адониса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ext Box 8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30" name="Picture 830"/>
          <p:cNvPicPr>
            <a:picLocks noChangeAspect="1"/>
          </p:cNvPicPr>
          <p:nvPr/>
        </p:nvPicPr>
        <p:blipFill>
          <a:blip r:embed="rId2"/>
          <a:srcRect b="14865" l="2322" r="928" t="35135"/>
          <a:stretch/>
        </p:blipFill>
        <p:spPr>
          <a:xfrm>
            <a:off x="0" y="0"/>
            <a:ext cx="9164637" cy="2786062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Text Box 832"/>
          <p:cNvSpPr txBox="1">
            <a:spLocks/>
          </p:cNvSpPr>
          <p:nvPr/>
        </p:nvSpPr>
        <p:spPr>
          <a:xfrm>
            <a:off x="571500" y="0"/>
            <a:ext cx="3470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Краљевска палата у Казерти</a:t>
            </a:r>
          </a:p>
        </p:txBody>
      </p:sp>
      <p:pic>
        <p:nvPicPr>
          <p:cNvPr id="833" name="Picture 8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190750"/>
            <a:ext cx="3500437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Picture 835"/>
          <p:cNvPicPr>
            <a:picLocks noChangeAspect="1"/>
          </p:cNvPicPr>
          <p:nvPr/>
        </p:nvPicPr>
        <p:blipFill>
          <a:blip r:embed="rId4"/>
          <a:srcRect b="12981" t="19231"/>
          <a:stretch/>
        </p:blipFill>
        <p:spPr>
          <a:xfrm>
            <a:off x="4500562" y="2643187"/>
            <a:ext cx="4219575" cy="4213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Text Box 837"/>
          <p:cNvSpPr txBox="1">
            <a:spLocks/>
          </p:cNvSpPr>
          <p:nvPr/>
        </p:nvSpPr>
        <p:spPr>
          <a:xfrm>
            <a:off x="5214937" y="5072062"/>
            <a:ext cx="3471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Стара Казерта у залеђу нове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Text Box 83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39" name="Picture 8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57187"/>
            <a:ext cx="9161462" cy="611028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Text Box 841"/>
          <p:cNvSpPr>
            <a:spLocks/>
          </p:cNvSpPr>
          <p:nvPr/>
        </p:nvSpPr>
        <p:spPr>
          <a:xfrm>
            <a:off x="214312" y="500062"/>
            <a:ext cx="8643937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002A7E"/>
                </a:solidFill>
              </a:rPr>
              <a:t>Ванвиталијев (Каролиншки) аквадукт , грађен 1753-1762.  за Краљевску палату. Дуг укупоно 38 km, од чега је велики део под земљом, а ови лукови дуги 529 m и високи 55,8 m..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ext Box 842"/>
          <p:cNvSpPr>
            <a:spLocks/>
          </p:cNvSpPr>
          <p:nvPr>
            <p:ph type="title"/>
          </p:nvPr>
        </p:nvSpPr>
        <p:spPr>
          <a:xfrm>
            <a:off x="827087" y="549275"/>
            <a:ext cx="7772400" cy="5048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i="1" lang="en-US" smtClean="0" sz="2000"/>
              <a:t>Јужна Италија, Сицилија и Сардинија</a:t>
            </a:r>
          </a:p>
        </p:txBody>
      </p:sp>
      <p:pic>
        <p:nvPicPr>
          <p:cNvPr id="843" name="Picture 84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960437"/>
            <a:ext cx="8424862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Picture 8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231312" cy="6924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Text Box 847"/>
          <p:cNvSpPr txBox="1">
            <a:spLocks/>
          </p:cNvSpPr>
          <p:nvPr/>
        </p:nvSpPr>
        <p:spPr>
          <a:xfrm>
            <a:off x="4214812" y="1285875"/>
            <a:ext cx="21748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/>
              <a:t>Апулија (Пуља</a:t>
            </a:r>
            <a:r>
              <a:rPr b="1" dirty="0" lang="en-US" smtClean="0" sz="2400"/>
              <a:t>)</a:t>
            </a:r>
          </a:p>
        </p:txBody>
      </p:sp>
      <p:sp>
        <p:nvSpPr>
          <p:cNvPr id="848" name="Text Box 848"/>
          <p:cNvSpPr>
            <a:spLocks/>
          </p:cNvSpPr>
          <p:nvPr/>
        </p:nvSpPr>
        <p:spPr>
          <a:xfrm>
            <a:off x="4000500" y="0"/>
            <a:ext cx="3429000" cy="110807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400">
                <a:solidFill>
                  <a:schemeClr val="tx2"/>
                </a:solidFill>
              </a:rPr>
              <a:t>Регија Јужна Италија</a:t>
            </a:r>
            <a:r>
              <a:rPr dirty="0" lang="en-US" smtClean="0" sz="2400">
                <a:solidFill>
                  <a:schemeClr val="tx2"/>
                </a:solidFill>
              </a:rPr>
              <a:t> - </a:t>
            </a:r>
            <a:r>
              <a:rPr dirty="0" lang="en-US" smtClean="0"/>
              <a:t>покрајине Апулија, Басиликата и Калабрија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Picture 849"/>
          <p:cNvPicPr>
            <a:picLocks noChangeAspect="1"/>
          </p:cNvPicPr>
          <p:nvPr/>
        </p:nvPicPr>
        <p:blipFill>
          <a:blip r:embed="rId2"/>
          <a:srcRect b="8510" l="9042"/>
          <a:stretch/>
        </p:blipFill>
        <p:spPr>
          <a:xfrm>
            <a:off x="4786312" y="1571625"/>
            <a:ext cx="4357687" cy="328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Picture 851"/>
          <p:cNvPicPr>
            <a:picLocks noChangeAspect="1"/>
          </p:cNvPicPr>
          <p:nvPr/>
        </p:nvPicPr>
        <p:blipFill>
          <a:blip r:embed="rId3"/>
          <a:srcRect l="20406" r="9550" t="17996"/>
          <a:stretch/>
        </p:blipFill>
        <p:spPr>
          <a:xfrm>
            <a:off x="0" y="4956175"/>
            <a:ext cx="9144000" cy="1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Picture 853"/>
          <p:cNvPicPr>
            <a:picLocks noChangeAspect="1"/>
          </p:cNvPicPr>
          <p:nvPr/>
        </p:nvPicPr>
        <p:blipFill>
          <a:blip r:embed="rId4"/>
          <a:srcRect b="7523" l="6976"/>
          <a:stretch/>
        </p:blipFill>
        <p:spPr>
          <a:xfrm>
            <a:off x="0" y="0"/>
            <a:ext cx="5715000" cy="3786187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Text Box 855"/>
          <p:cNvSpPr txBox="1">
            <a:spLocks/>
          </p:cNvSpPr>
          <p:nvPr/>
        </p:nvSpPr>
        <p:spPr>
          <a:xfrm>
            <a:off x="642937" y="3357562"/>
            <a:ext cx="25209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Полуострво Гаргано</a:t>
            </a:r>
          </a:p>
        </p:txBody>
      </p:sp>
      <p:sp>
        <p:nvSpPr>
          <p:cNvPr id="856" name="Text Box 856"/>
          <p:cNvSpPr txBox="1">
            <a:spLocks/>
          </p:cNvSpPr>
          <p:nvPr/>
        </p:nvSpPr>
        <p:spPr>
          <a:xfrm>
            <a:off x="2714625" y="5357812"/>
            <a:ext cx="2081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Равница у Пуљи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Text Box 8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58" name="Text Box 85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59" name="Picture 85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476750" y="3357562"/>
            <a:ext cx="466725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Text Box 861"/>
          <p:cNvSpPr txBox="1">
            <a:spLocks/>
          </p:cNvSpPr>
          <p:nvPr/>
        </p:nvSpPr>
        <p:spPr>
          <a:xfrm>
            <a:off x="5857875" y="3429000"/>
            <a:ext cx="2486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Позориште у Барију</a:t>
            </a:r>
          </a:p>
        </p:txBody>
      </p:sp>
      <p:pic>
        <p:nvPicPr>
          <p:cNvPr id="862" name="Picture 8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320675" y="0"/>
            <a:ext cx="51435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Text Box 864"/>
          <p:cNvSpPr txBox="1">
            <a:spLocks/>
          </p:cNvSpPr>
          <p:nvPr/>
        </p:nvSpPr>
        <p:spPr>
          <a:xfrm>
            <a:off x="357187" y="0"/>
            <a:ext cx="26019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Базилика Св. Николе</a:t>
            </a:r>
          </a:p>
        </p:txBody>
      </p:sp>
      <p:pic>
        <p:nvPicPr>
          <p:cNvPr id="865" name="Picture 86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214312" y="3497262"/>
            <a:ext cx="4572000" cy="3360737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Text Box 867"/>
          <p:cNvSpPr txBox="1">
            <a:spLocks/>
          </p:cNvSpPr>
          <p:nvPr/>
        </p:nvSpPr>
        <p:spPr>
          <a:xfrm>
            <a:off x="1500187" y="3714750"/>
            <a:ext cx="1625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Замак Звево</a:t>
            </a:r>
          </a:p>
        </p:txBody>
      </p:sp>
      <p:pic>
        <p:nvPicPr>
          <p:cNvPr id="868" name="Picture 868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572000" y="0"/>
            <a:ext cx="5010150" cy="3338512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Text Box 870"/>
          <p:cNvSpPr txBox="1">
            <a:spLocks/>
          </p:cNvSpPr>
          <p:nvPr/>
        </p:nvSpPr>
        <p:spPr>
          <a:xfrm>
            <a:off x="4786312" y="0"/>
            <a:ext cx="14732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Катедрала </a:t>
            </a:r>
          </a:p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Св. Сабине</a:t>
            </a:r>
          </a:p>
        </p:txBody>
      </p:sp>
      <p:sp>
        <p:nvSpPr>
          <p:cNvPr id="871" name="Text Box 871"/>
          <p:cNvSpPr txBox="1">
            <a:spLocks/>
          </p:cNvSpPr>
          <p:nvPr/>
        </p:nvSpPr>
        <p:spPr>
          <a:xfrm>
            <a:off x="4000500" y="3429000"/>
            <a:ext cx="95408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Бари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Box 1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41" name="Picture 141"/>
          <p:cNvPicPr>
            <a:picLocks noChangeAspect="1"/>
          </p:cNvPicPr>
          <p:nvPr/>
        </p:nvPicPr>
        <p:blipFill>
          <a:blip r:embed="rId2"/>
          <a:srcRect b="19102" l="2499" r="8749" t="19034"/>
          <a:stretch/>
        </p:blipFill>
        <p:spPr>
          <a:xfrm>
            <a:off x="142875" y="0"/>
            <a:ext cx="8993187" cy="32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Text Box 143"/>
          <p:cNvSpPr txBox="1">
            <a:spLocks/>
          </p:cNvSpPr>
          <p:nvPr/>
        </p:nvSpPr>
        <p:spPr>
          <a:xfrm>
            <a:off x="2928937" y="3214687"/>
            <a:ext cx="2928937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Стромболи 12,6 km² </a:t>
            </a:r>
          </a:p>
        </p:txBody>
      </p:sp>
      <p:pic>
        <p:nvPicPr>
          <p:cNvPr id="144" name="Picture 144"/>
          <p:cNvPicPr>
            <a:picLocks noChangeAspect="1"/>
          </p:cNvPicPr>
          <p:nvPr/>
        </p:nvPicPr>
        <p:blipFill>
          <a:blip r:embed="rId3"/>
          <a:srcRect l="4829" t="16280"/>
          <a:stretch/>
        </p:blipFill>
        <p:spPr>
          <a:xfrm>
            <a:off x="0" y="3571875"/>
            <a:ext cx="4572000" cy="30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6"/>
          <p:cNvPicPr>
            <a:picLocks noChangeAspect="1"/>
          </p:cNvPicPr>
          <p:nvPr/>
        </p:nvPicPr>
        <p:blipFill>
          <a:blip r:embed="rId4"/>
          <a:srcRect l="5101"/>
          <a:stretch/>
        </p:blipFill>
        <p:spPr>
          <a:xfrm>
            <a:off x="4652962" y="3500437"/>
            <a:ext cx="4491037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Text Box 8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873" name="Picture 87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4312" y="0"/>
            <a:ext cx="4857750" cy="36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Text Box 875"/>
          <p:cNvSpPr txBox="1">
            <a:spLocks/>
          </p:cNvSpPr>
          <p:nvPr/>
        </p:nvSpPr>
        <p:spPr>
          <a:xfrm>
            <a:off x="0" y="2000250"/>
            <a:ext cx="2495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Римски амфитеатар</a:t>
            </a:r>
          </a:p>
        </p:txBody>
      </p:sp>
      <p:sp>
        <p:nvSpPr>
          <p:cNvPr id="876" name="Text Box 876"/>
          <p:cNvSpPr>
            <a:spLocks/>
          </p:cNvSpPr>
          <p:nvPr/>
        </p:nvSpPr>
        <p:spPr>
          <a:xfrm>
            <a:off x="7429500" y="4786312"/>
            <a:ext cx="993775" cy="4921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600"/>
              <a:t>Леће</a:t>
            </a:r>
          </a:p>
        </p:txBody>
      </p:sp>
      <p:pic>
        <p:nvPicPr>
          <p:cNvPr id="877" name="Picture 8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863975"/>
            <a:ext cx="7191375" cy="29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Picture 87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972050" y="0"/>
            <a:ext cx="417195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Text Box 881"/>
          <p:cNvSpPr>
            <a:spLocks/>
          </p:cNvSpPr>
          <p:nvPr/>
        </p:nvSpPr>
        <p:spPr>
          <a:xfrm>
            <a:off x="4929187" y="0"/>
            <a:ext cx="1928812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Базилика </a:t>
            </a:r>
          </a:p>
          <a:p>
            <a:pPr indent="0" marL="0"/>
            <a:r>
              <a:rPr b="1" dirty="0" lang="en-US" smtClean="0" sz="1600"/>
              <a:t>Санта Кроће</a:t>
            </a:r>
          </a:p>
        </p:txBody>
      </p:sp>
      <p:sp>
        <p:nvSpPr>
          <p:cNvPr id="882" name="Text Box 882"/>
          <p:cNvSpPr txBox="1">
            <a:spLocks/>
          </p:cNvSpPr>
          <p:nvPr/>
        </p:nvSpPr>
        <p:spPr>
          <a:xfrm>
            <a:off x="2071687" y="4214812"/>
            <a:ext cx="2759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Главни трг и Катедрла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 Box 8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84" name="Text Box 8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85" name="Picture 8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Text Box 887"/>
          <p:cNvSpPr txBox="1">
            <a:spLocks/>
          </p:cNvSpPr>
          <p:nvPr/>
        </p:nvSpPr>
        <p:spPr>
          <a:xfrm>
            <a:off x="1500187" y="357187"/>
            <a:ext cx="1108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Таранто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ext Box 88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89" name="Text Box 88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90" name="Picture 89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Text Box 892"/>
          <p:cNvSpPr txBox="1">
            <a:spLocks/>
          </p:cNvSpPr>
          <p:nvPr/>
        </p:nvSpPr>
        <p:spPr>
          <a:xfrm>
            <a:off x="4286250" y="1285875"/>
            <a:ext cx="23653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Арагонска тврђава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Text Box 89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94" name="Text Box 89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895" name="Picture 8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Text Box 897"/>
          <p:cNvSpPr txBox="1">
            <a:spLocks/>
          </p:cNvSpPr>
          <p:nvPr/>
        </p:nvSpPr>
        <p:spPr>
          <a:xfrm>
            <a:off x="4643437" y="6488112"/>
            <a:ext cx="39020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Археолошки локалитет Егнација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ext Box 89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899" name="Text Box 89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00" name="Picture 90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Text Box 902"/>
          <p:cNvSpPr txBox="1">
            <a:spLocks/>
          </p:cNvSpPr>
          <p:nvPr/>
        </p:nvSpPr>
        <p:spPr>
          <a:xfrm>
            <a:off x="2500312" y="0"/>
            <a:ext cx="35829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Тврђава Ориа код Бриндизиа</a:t>
            </a:r>
          </a:p>
          <a:p>
            <a:pPr indent="0" marL="0"/>
            <a:r>
              <a:rPr b="1" dirty="0" lang="en-US" smtClean="0"/>
              <a:t>(Готи, Византија, Нормани)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ext Box 9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04" name="Text Box 90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05" name="Picture 9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0" y="2214562"/>
            <a:ext cx="7143750" cy="5357812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Text Box 907"/>
          <p:cNvSpPr txBox="1">
            <a:spLocks/>
          </p:cNvSpPr>
          <p:nvPr/>
        </p:nvSpPr>
        <p:spPr>
          <a:xfrm>
            <a:off x="5214937" y="3429000"/>
            <a:ext cx="113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Отранто</a:t>
            </a:r>
          </a:p>
        </p:txBody>
      </p:sp>
      <p:pic>
        <p:nvPicPr>
          <p:cNvPr id="908" name="Picture 9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428625" y="285750"/>
            <a:ext cx="10437812" cy="1852612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Text Box 910"/>
          <p:cNvSpPr txBox="1">
            <a:spLocks/>
          </p:cNvSpPr>
          <p:nvPr/>
        </p:nvSpPr>
        <p:spPr>
          <a:xfrm>
            <a:off x="4071937" y="0"/>
            <a:ext cx="2155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Тврђава Отранто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Text Box 91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12" name="Text Box 91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13" name="Picture 91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00125" y="1571625"/>
            <a:ext cx="8143875" cy="61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Text Box 915"/>
          <p:cNvSpPr txBox="1">
            <a:spLocks/>
          </p:cNvSpPr>
          <p:nvPr/>
        </p:nvSpPr>
        <p:spPr>
          <a:xfrm>
            <a:off x="6143625" y="2428875"/>
            <a:ext cx="27686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Терме Санта Цезарија </a:t>
            </a:r>
          </a:p>
          <a:p>
            <a:pPr indent="0" marL="0"/>
            <a:r>
              <a:rPr b="1" dirty="0" lang="en-US" smtClean="0"/>
              <a:t>код Отранта</a:t>
            </a:r>
          </a:p>
        </p:txBody>
      </p:sp>
      <p:pic>
        <p:nvPicPr>
          <p:cNvPr id="916" name="Picture 91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186362" cy="3929062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Text Box 918"/>
          <p:cNvSpPr txBox="1">
            <a:spLocks/>
          </p:cNvSpPr>
          <p:nvPr/>
        </p:nvSpPr>
        <p:spPr>
          <a:xfrm>
            <a:off x="857250" y="285750"/>
            <a:ext cx="1844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Вила Рафаела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ext Box 9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20" name="Text Box 92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21" name="Picture 9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0325" y="500062"/>
            <a:ext cx="9204325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Text Box 923"/>
          <p:cNvSpPr txBox="1">
            <a:spLocks/>
          </p:cNvSpPr>
          <p:nvPr/>
        </p:nvSpPr>
        <p:spPr>
          <a:xfrm>
            <a:off x="1214437" y="785812"/>
            <a:ext cx="3786187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Фођа – Фонтана на тргу Кавур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ext Box 9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25" name="Text Box 92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26" name="Picture 9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4312" y="0"/>
            <a:ext cx="6191250" cy="36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Text Box 928"/>
          <p:cNvSpPr txBox="1">
            <a:spLocks/>
          </p:cNvSpPr>
          <p:nvPr/>
        </p:nvSpPr>
        <p:spPr>
          <a:xfrm>
            <a:off x="1571625" y="428625"/>
            <a:ext cx="1393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Полињано</a:t>
            </a:r>
          </a:p>
        </p:txBody>
      </p:sp>
      <p:pic>
        <p:nvPicPr>
          <p:cNvPr id="929" name="Picture 92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571750" y="3357562"/>
            <a:ext cx="6572250" cy="3754437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Text Box 931"/>
          <p:cNvSpPr txBox="1">
            <a:spLocks/>
          </p:cNvSpPr>
          <p:nvPr/>
        </p:nvSpPr>
        <p:spPr>
          <a:xfrm>
            <a:off x="5000625" y="3786187"/>
            <a:ext cx="3609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Монте Сан Анђело на Гаргану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Text Box 93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933" name="Picture 933"/>
          <p:cNvPicPr>
            <a:picLocks noChangeAspect="1"/>
          </p:cNvPicPr>
          <p:nvPr/>
        </p:nvPicPr>
        <p:blipFill>
          <a:blip r:embed="rId2"/>
          <a:srcRect b="15419" l="32257" r="24731" t="40138"/>
          <a:stretch/>
        </p:blipFill>
        <p:spPr>
          <a:xfrm>
            <a:off x="0" y="0"/>
            <a:ext cx="3409950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Picture 935"/>
          <p:cNvPicPr>
            <a:picLocks noChangeAspect="1"/>
          </p:cNvPicPr>
          <p:nvPr/>
        </p:nvPicPr>
        <p:blipFill>
          <a:blip r:embed="rId3"/>
          <a:srcRect b="12128" t="15094"/>
          <a:stretch/>
        </p:blipFill>
        <p:spPr>
          <a:xfrm>
            <a:off x="1071562" y="3429000"/>
            <a:ext cx="621506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Text Box 937"/>
          <p:cNvSpPr txBox="1">
            <a:spLocks/>
          </p:cNvSpPr>
          <p:nvPr/>
        </p:nvSpPr>
        <p:spPr>
          <a:xfrm>
            <a:off x="4929187" y="2643187"/>
            <a:ext cx="2490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Трули - Алберобело</a:t>
            </a:r>
          </a:p>
        </p:txBody>
      </p:sp>
      <p:pic>
        <p:nvPicPr>
          <p:cNvPr id="938" name="Picture 938"/>
          <p:cNvPicPr>
            <a:picLocks noChangeAspect="1"/>
          </p:cNvPicPr>
          <p:nvPr/>
        </p:nvPicPr>
        <p:blipFill>
          <a:blip r:embed="rId4"/>
          <a:srcRect r="4922"/>
          <a:stretch/>
        </p:blipFill>
        <p:spPr>
          <a:xfrm>
            <a:off x="3500437" y="0"/>
            <a:ext cx="5643562" cy="333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rcRect b="24113" l="5113" r="13068" t="25340"/>
          <a:stretch/>
        </p:blipFill>
        <p:spPr>
          <a:xfrm>
            <a:off x="1143000" y="0"/>
            <a:ext cx="6858000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Picture 150"/>
          <p:cNvPicPr>
            <a:picLocks noChangeAspect="1"/>
          </p:cNvPicPr>
          <p:nvPr/>
        </p:nvPicPr>
        <p:blipFill>
          <a:blip r:embed="rId3"/>
          <a:srcRect t="27499"/>
          <a:stretch/>
        </p:blipFill>
        <p:spPr>
          <a:xfrm>
            <a:off x="0" y="3286125"/>
            <a:ext cx="52546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4"/>
          <a:srcRect l="5882" t="9386"/>
          <a:stretch/>
        </p:blipFill>
        <p:spPr>
          <a:xfrm>
            <a:off x="4786312" y="4259262"/>
            <a:ext cx="4357687" cy="2598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 Box 154"/>
          <p:cNvSpPr txBox="1">
            <a:spLocks/>
          </p:cNvSpPr>
          <p:nvPr/>
        </p:nvSpPr>
        <p:spPr>
          <a:xfrm>
            <a:off x="5500687" y="3429000"/>
            <a:ext cx="1335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Century Schoolbook"/>
              </a:rPr>
              <a:t>ЛИПАРИ</a:t>
            </a:r>
          </a:p>
        </p:txBody>
      </p:sp>
      <p:sp>
        <p:nvSpPr>
          <p:cNvPr id="155" name="Text Box 155"/>
          <p:cNvSpPr txBox="1">
            <a:spLocks/>
          </p:cNvSpPr>
          <p:nvPr/>
        </p:nvSpPr>
        <p:spPr>
          <a:xfrm>
            <a:off x="5643562" y="3857625"/>
            <a:ext cx="3197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latin charset="0" pitchFamily="18" typeface="Century Schoolbook"/>
              </a:rPr>
              <a:t>Липари - град и тврђава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ext Box 9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41" name="Text Box 94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2" name="Picture 9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144000" cy="57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 Box 94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45" name="Text Box 94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46" name="Picture 94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55562" y="142875"/>
            <a:ext cx="9199562" cy="67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ext Box 94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49" name="Text Box 94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50" name="Picture 9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Text Box 952"/>
          <p:cNvSpPr txBox="1">
            <a:spLocks/>
          </p:cNvSpPr>
          <p:nvPr/>
        </p:nvSpPr>
        <p:spPr>
          <a:xfrm>
            <a:off x="3429000" y="571500"/>
            <a:ext cx="2424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Црква Сан Антонио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Text Box 9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54" name="Text Box 9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55" name="Picture 9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571500" y="-857250"/>
            <a:ext cx="8001000" cy="4360862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Text Box 957"/>
          <p:cNvSpPr txBox="1">
            <a:spLocks/>
          </p:cNvSpPr>
          <p:nvPr/>
        </p:nvSpPr>
        <p:spPr>
          <a:xfrm>
            <a:off x="1428750" y="0"/>
            <a:ext cx="1019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Матера</a:t>
            </a:r>
          </a:p>
        </p:txBody>
      </p:sp>
      <p:pic>
        <p:nvPicPr>
          <p:cNvPr id="958" name="Picture 95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3143250"/>
            <a:ext cx="5653087" cy="392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Picture 96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1214437" y="3500437"/>
            <a:ext cx="5857875" cy="439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Text Box 96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63" name="Text Box 96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64" name="Picture 9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214562" y="3286125"/>
            <a:ext cx="7620000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Text Box 966"/>
          <p:cNvSpPr txBox="1">
            <a:spLocks/>
          </p:cNvSpPr>
          <p:nvPr/>
        </p:nvSpPr>
        <p:spPr>
          <a:xfrm>
            <a:off x="5429250" y="3714750"/>
            <a:ext cx="3021012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Норманска тврђава Мелфи </a:t>
            </a:r>
          </a:p>
          <a:p>
            <a:pPr indent="0" marL="0"/>
            <a:r>
              <a:rPr b="1" dirty="0" lang="en-US" smtClean="0" sz="1600"/>
              <a:t>у Базиликати</a:t>
            </a:r>
          </a:p>
        </p:txBody>
      </p:sp>
      <p:pic>
        <p:nvPicPr>
          <p:cNvPr id="967" name="Picture 96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-571500"/>
            <a:ext cx="3963987" cy="5286375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Text Box 969"/>
          <p:cNvSpPr txBox="1">
            <a:spLocks/>
          </p:cNvSpPr>
          <p:nvPr/>
        </p:nvSpPr>
        <p:spPr>
          <a:xfrm>
            <a:off x="642937" y="214312"/>
            <a:ext cx="1033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Ривело</a:t>
            </a:r>
          </a:p>
        </p:txBody>
      </p:sp>
      <p:pic>
        <p:nvPicPr>
          <p:cNvPr id="970" name="Picture 97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952875" y="-500062"/>
            <a:ext cx="5524500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Text Box 972"/>
          <p:cNvSpPr txBox="1">
            <a:spLocks/>
          </p:cNvSpPr>
          <p:nvPr/>
        </p:nvSpPr>
        <p:spPr>
          <a:xfrm>
            <a:off x="5857875" y="357187"/>
            <a:ext cx="2947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Метапонтум 6. век п.н.е</a:t>
            </a:r>
            <a:r>
              <a:rPr dirty="0" lang="en-US" smtClean="0"/>
              <a:t>.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ext Box 9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74" name="Text Box 97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75" name="Picture 9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85875" y="2000250"/>
            <a:ext cx="6881812" cy="516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Picture 9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-235743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Text Box 979"/>
          <p:cNvSpPr>
            <a:spLocks/>
          </p:cNvSpPr>
          <p:nvPr/>
        </p:nvSpPr>
        <p:spPr>
          <a:xfrm>
            <a:off x="4786312" y="214312"/>
            <a:ext cx="9953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Мелфи</a:t>
            </a:r>
          </a:p>
        </p:txBody>
      </p:sp>
      <p:sp>
        <p:nvSpPr>
          <p:cNvPr id="980" name="Text Box 980"/>
          <p:cNvSpPr txBox="1">
            <a:spLocks/>
          </p:cNvSpPr>
          <p:nvPr/>
        </p:nvSpPr>
        <p:spPr>
          <a:xfrm>
            <a:off x="1285875" y="6488112"/>
            <a:ext cx="40227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Метапонто Лидо на јонској обали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ext Box 98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82" name="Text Box 98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83" name="Picture 9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Text Box 985"/>
          <p:cNvSpPr txBox="1">
            <a:spLocks/>
          </p:cNvSpPr>
          <p:nvPr/>
        </p:nvSpPr>
        <p:spPr>
          <a:xfrm>
            <a:off x="4214812" y="285750"/>
            <a:ext cx="43942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Кастелмецано село у унутрашњости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Text Box 98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87" name="Text Box 98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88" name="Picture 9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00125" y="0"/>
            <a:ext cx="7005637" cy="7072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ext Box 99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991" name="Text Box 99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92" name="Picture 9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52400" y="-285750"/>
            <a:ext cx="5153025" cy="7358062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Text Box 994"/>
          <p:cNvSpPr txBox="1">
            <a:spLocks/>
          </p:cNvSpPr>
          <p:nvPr/>
        </p:nvSpPr>
        <p:spPr>
          <a:xfrm>
            <a:off x="3071812" y="428625"/>
            <a:ext cx="14493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Заштићене </a:t>
            </a:r>
          </a:p>
          <a:p>
            <a:r>
              <a:t>површине</a:t>
            </a:r>
          </a:p>
        </p:txBody>
      </p:sp>
      <p:pic>
        <p:nvPicPr>
          <p:cNvPr id="995" name="Picture 99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857750" y="928687"/>
            <a:ext cx="4286250" cy="426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Text Box 99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998" name="Picture 99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336087" cy="6357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Text Box 1000"/>
          <p:cNvSpPr txBox="1">
            <a:spLocks/>
          </p:cNvSpPr>
          <p:nvPr/>
        </p:nvSpPr>
        <p:spPr>
          <a:xfrm>
            <a:off x="5072062" y="3857625"/>
            <a:ext cx="1920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Ређо Калабрио</a:t>
            </a:r>
          </a:p>
        </p:txBody>
      </p:sp>
      <p:pic>
        <p:nvPicPr>
          <p:cNvPr id="1001" name="Picture 100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7937"/>
            <a:ext cx="5286375" cy="35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Text Box 1003"/>
          <p:cNvSpPr txBox="1">
            <a:spLocks/>
          </p:cNvSpPr>
          <p:nvPr/>
        </p:nvSpPr>
        <p:spPr>
          <a:xfrm>
            <a:off x="3071812" y="0"/>
            <a:ext cx="2208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Арагонска тврђава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rcRect b="3529" l="40002" r="41090" t="71761"/>
          <a:stretch/>
        </p:blipFill>
        <p:spPr>
          <a:xfrm>
            <a:off x="214312" y="571500"/>
            <a:ext cx="27146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Box 23"/>
          <p:cNvSpPr txBox="1">
            <a:spLocks/>
          </p:cNvSpPr>
          <p:nvPr/>
        </p:nvSpPr>
        <p:spPr>
          <a:xfrm>
            <a:off x="0" y="0"/>
            <a:ext cx="4786312" cy="428625"/>
          </a:xfrm>
          <a:prstGeom prst="rect">
            <a:avLst/>
          </a:prstGeom>
          <a:noFill/>
          <a:ln>
            <a:noFill/>
          </a:ln>
        </p:spPr>
        <p:txBody>
          <a:bodyPr anchor="ctr" numCol="1"/>
          <a:lstStyle/>
          <a:p>
            <a:endParaRPr/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b="1041" t="2083"/>
          <a:stretch/>
        </p:blipFill>
        <p:spPr>
          <a:xfrm>
            <a:off x="3244850" y="0"/>
            <a:ext cx="5899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 Box 26"/>
          <p:cNvSpPr>
            <a:spLocks/>
          </p:cNvSpPr>
          <p:nvPr/>
        </p:nvSpPr>
        <p:spPr>
          <a:xfrm>
            <a:off x="0" y="142875"/>
            <a:ext cx="41941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002A7E"/>
                </a:solidFill>
              </a:rPr>
              <a:t>Италија и Апенинско пол.</a:t>
            </a:r>
            <a:r>
              <a:rPr b="1" dirty="0" lang="en-US" smtClean="0" sz="2400">
                <a:solidFill>
                  <a:srgbClr val="002A7E"/>
                </a:solidFill>
                <a:ea charset="0" pitchFamily="34" typeface="Tahoma"/>
              </a:rPr>
              <a:t> </a:t>
            </a:r>
          </a:p>
        </p:txBody>
      </p:sp>
      <p:sp>
        <p:nvSpPr>
          <p:cNvPr id="27" name="Text Box 27"/>
          <p:cNvSpPr>
            <a:spLocks/>
          </p:cNvSpPr>
          <p:nvPr/>
        </p:nvSpPr>
        <p:spPr>
          <a:xfrm>
            <a:off x="3643312" y="5214937"/>
            <a:ext cx="13700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C00000"/>
                </a:solidFill>
              </a:rPr>
              <a:t>Италија</a:t>
            </a:r>
          </a:p>
        </p:txBody>
      </p:sp>
      <p:sp>
        <p:nvSpPr>
          <p:cNvPr id="28" name="Text Box 28"/>
          <p:cNvSpPr>
            <a:spLocks/>
          </p:cNvSpPr>
          <p:nvPr/>
        </p:nvSpPr>
        <p:spPr>
          <a:xfrm>
            <a:off x="3071812" y="5500687"/>
            <a:ext cx="442912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111111"/>
                </a:solidFill>
              </a:rPr>
              <a:t>   </a:t>
            </a:r>
            <a:r>
              <a:rPr b="1" dirty="0" lang="en-US" smtClean="0" sz="1600">
                <a:solidFill>
                  <a:srgbClr val="C00000"/>
                </a:solidFill>
              </a:rPr>
              <a:t>302.073 km², 60,3 мил. ст., 200 ст/km²</a:t>
            </a:r>
          </a:p>
        </p:txBody>
      </p:sp>
      <p:sp>
        <p:nvSpPr>
          <p:cNvPr id="29" name="Text Box 29"/>
          <p:cNvSpPr>
            <a:spLocks/>
          </p:cNvSpPr>
          <p:nvPr/>
        </p:nvSpPr>
        <p:spPr>
          <a:xfrm>
            <a:off x="3214687" y="5786437"/>
            <a:ext cx="3786187" cy="615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ea charset="0" pitchFamily="34" typeface="Tahoma"/>
              </a:rPr>
              <a:t> </a:t>
            </a:r>
            <a:r>
              <a:rPr b="1" dirty="0" lang="en-US" smtClean="0">
                <a:solidFill>
                  <a:srgbClr val="C00000"/>
                </a:solidFill>
                <a:ea charset="0" pitchFamily="34" typeface="Tahoma"/>
              </a:rPr>
              <a:t>Полуострво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  <a:ea charset="0" pitchFamily="34" typeface="Tahoma"/>
              </a:rPr>
              <a:t> 180.000 </a:t>
            </a:r>
            <a:r>
              <a:rPr b="1" dirty="0" lang="en-US" smtClean="0" sz="1600">
                <a:solidFill>
                  <a:srgbClr val="C00000"/>
                </a:solidFill>
              </a:rPr>
              <a:t>km</a:t>
            </a:r>
            <a:r>
              <a:rPr b="1" dirty="0" lang="en-US" smtClean="0" sz="1600">
                <a:solidFill>
                  <a:srgbClr val="C00000"/>
                </a:solidFill>
                <a:ea charset="0" pitchFamily="34" typeface="Tahoma"/>
              </a:rPr>
              <a:t>² 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/>
          <a:srcRect b="3847" l="1923" r="3847" t="1923"/>
          <a:stretch/>
        </p:blipFill>
        <p:spPr>
          <a:xfrm>
            <a:off x="0" y="3286125"/>
            <a:ext cx="3571875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 Box 1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57" name="Picture 157"/>
          <p:cNvPicPr>
            <a:picLocks noChangeAspect="1"/>
          </p:cNvPicPr>
          <p:nvPr/>
        </p:nvPicPr>
        <p:blipFill>
          <a:blip r:embed="rId2"/>
          <a:srcRect b="9920" l="3456" r="15889" t="12100"/>
          <a:stretch/>
        </p:blipFill>
        <p:spPr>
          <a:xfrm>
            <a:off x="0" y="0"/>
            <a:ext cx="5000625" cy="378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Picture 159"/>
          <p:cNvPicPr>
            <a:picLocks noChangeAspect="1"/>
          </p:cNvPicPr>
          <p:nvPr/>
        </p:nvPicPr>
        <p:blipFill>
          <a:blip r:embed="rId3"/>
          <a:srcRect b="23631" l="7813" r="18124" t="29939"/>
          <a:stretch/>
        </p:blipFill>
        <p:spPr>
          <a:xfrm>
            <a:off x="1116012" y="3786187"/>
            <a:ext cx="6532562" cy="30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Picture 161"/>
          <p:cNvPicPr>
            <a:picLocks noChangeAspect="1"/>
          </p:cNvPicPr>
          <p:nvPr/>
        </p:nvPicPr>
        <p:blipFill>
          <a:blip r:embed="rId4"/>
          <a:srcRect r="5264"/>
          <a:stretch/>
        </p:blipFill>
        <p:spPr>
          <a:xfrm>
            <a:off x="5072062" y="347662"/>
            <a:ext cx="4071937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Text Box 163"/>
          <p:cNvSpPr txBox="1">
            <a:spLocks/>
          </p:cNvSpPr>
          <p:nvPr/>
        </p:nvSpPr>
        <p:spPr>
          <a:xfrm>
            <a:off x="5643562" y="3286125"/>
            <a:ext cx="13128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70C0"/>
                </a:solidFill>
                <a:latin charset="0" pitchFamily="18" typeface="Century Schoolbook"/>
              </a:rPr>
              <a:t>САЛИНА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ext Box 100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05" name="Picture 100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94237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Text Box 1007"/>
          <p:cNvSpPr txBox="1">
            <a:spLocks/>
          </p:cNvSpPr>
          <p:nvPr/>
        </p:nvSpPr>
        <p:spPr>
          <a:xfrm>
            <a:off x="1857375" y="428625"/>
            <a:ext cx="11223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Кротоне</a:t>
            </a:r>
          </a:p>
        </p:txBody>
      </p:sp>
      <p:pic>
        <p:nvPicPr>
          <p:cNvPr id="1008" name="Picture 10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57687" y="3338512"/>
            <a:ext cx="5072062" cy="3795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Text Box 1010"/>
          <p:cNvSpPr txBox="1">
            <a:spLocks/>
          </p:cNvSpPr>
          <p:nvPr/>
        </p:nvSpPr>
        <p:spPr>
          <a:xfrm>
            <a:off x="6500812" y="3357562"/>
            <a:ext cx="2419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Кориљано Калабро</a:t>
            </a:r>
          </a:p>
        </p:txBody>
      </p:sp>
      <p:pic>
        <p:nvPicPr>
          <p:cNvPr id="1011" name="Picture 10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321050"/>
            <a:ext cx="4714875" cy="35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Text Box 1013"/>
          <p:cNvSpPr txBox="1">
            <a:spLocks/>
          </p:cNvSpPr>
          <p:nvPr/>
        </p:nvSpPr>
        <p:spPr>
          <a:xfrm>
            <a:off x="1857375" y="3643312"/>
            <a:ext cx="9953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Тропеа</a:t>
            </a:r>
          </a:p>
        </p:txBody>
      </p:sp>
      <p:pic>
        <p:nvPicPr>
          <p:cNvPr id="1014" name="Picture 101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14875" y="0"/>
            <a:ext cx="4429125" cy="33226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Text Box 1016"/>
          <p:cNvSpPr txBox="1">
            <a:spLocks/>
          </p:cNvSpPr>
          <p:nvPr/>
        </p:nvSpPr>
        <p:spPr>
          <a:xfrm>
            <a:off x="6072187" y="285750"/>
            <a:ext cx="2800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Сцила и тврђава Руфо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ext Box 10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18" name="Picture 10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7325" y="0"/>
            <a:ext cx="9331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Text Box 1020"/>
          <p:cNvSpPr txBox="1">
            <a:spLocks/>
          </p:cNvSpPr>
          <p:nvPr/>
        </p:nvSpPr>
        <p:spPr>
          <a:xfrm>
            <a:off x="4643437" y="6286500"/>
            <a:ext cx="3094037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>
                <a:solidFill>
                  <a:schemeClr val="bg1"/>
                </a:solidFill>
              </a:rPr>
              <a:t>Етна – ерупција 2002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 Box 10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22" name="Picture 1022"/>
          <p:cNvPicPr>
            <a:picLocks noChangeAspect="1"/>
          </p:cNvPicPr>
          <p:nvPr/>
        </p:nvPicPr>
        <p:blipFill>
          <a:blip r:embed="rId2"/>
          <a:srcRect t="3534"/>
          <a:stretch/>
        </p:blipFill>
        <p:spPr>
          <a:xfrm>
            <a:off x="1571625" y="0"/>
            <a:ext cx="641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 Box 10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25" name="Picture 10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5412"/>
            <a:ext cx="9144000" cy="6732587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Text Box 1027"/>
          <p:cNvSpPr txBox="1">
            <a:spLocks/>
          </p:cNvSpPr>
          <p:nvPr/>
        </p:nvSpPr>
        <p:spPr>
          <a:xfrm>
            <a:off x="2428875" y="285750"/>
            <a:ext cx="413067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/>
              <a:t>Липарска (Еолска) острва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29" name="Picture 10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4150" y="428625"/>
            <a:ext cx="965041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Text Box 1031"/>
          <p:cNvSpPr txBox="1">
            <a:spLocks/>
          </p:cNvSpPr>
          <p:nvPr/>
        </p:nvSpPr>
        <p:spPr>
          <a:xfrm>
            <a:off x="6929437" y="4929187"/>
            <a:ext cx="1041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Липари</a:t>
            </a:r>
          </a:p>
        </p:txBody>
      </p:sp>
      <p:sp>
        <p:nvSpPr>
          <p:cNvPr id="1032" name="Text Box 1032"/>
          <p:cNvSpPr txBox="1">
            <a:spLocks/>
          </p:cNvSpPr>
          <p:nvPr/>
        </p:nvSpPr>
        <p:spPr>
          <a:xfrm>
            <a:off x="3000375" y="5357812"/>
            <a:ext cx="1146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Вулкано</a:t>
            </a:r>
          </a:p>
        </p:txBody>
      </p:sp>
      <p:sp>
        <p:nvSpPr>
          <p:cNvPr id="1033" name="Text Box 1033"/>
          <p:cNvSpPr txBox="1">
            <a:spLocks/>
          </p:cNvSpPr>
          <p:nvPr/>
        </p:nvSpPr>
        <p:spPr>
          <a:xfrm>
            <a:off x="6000750" y="3357562"/>
            <a:ext cx="1038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Салина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10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35" name="Picture 10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71562" y="2428875"/>
            <a:ext cx="7150100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Picture 103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9144000" cy="31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Text Box 1039"/>
          <p:cNvSpPr>
            <a:spLocks/>
          </p:cNvSpPr>
          <p:nvPr/>
        </p:nvSpPr>
        <p:spPr>
          <a:xfrm>
            <a:off x="4143375" y="428625"/>
            <a:ext cx="1146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Вулкано</a:t>
            </a:r>
          </a:p>
        </p:txBody>
      </p:sp>
      <p:sp>
        <p:nvSpPr>
          <p:cNvPr id="1040" name="Text Box 1040"/>
          <p:cNvSpPr txBox="1">
            <a:spLocks/>
          </p:cNvSpPr>
          <p:nvPr/>
        </p:nvSpPr>
        <p:spPr>
          <a:xfrm>
            <a:off x="0" y="3143250"/>
            <a:ext cx="5500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Тврђава и град Липари на истоименом острву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xt Box 104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42" name="Picture 10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8687" y="-1285875"/>
            <a:ext cx="7620000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Text Box 1044"/>
          <p:cNvSpPr txBox="1">
            <a:spLocks/>
          </p:cNvSpPr>
          <p:nvPr/>
        </p:nvSpPr>
        <p:spPr>
          <a:xfrm>
            <a:off x="1500187" y="357187"/>
            <a:ext cx="1166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Аликуди</a:t>
            </a:r>
          </a:p>
        </p:txBody>
      </p:sp>
      <p:pic>
        <p:nvPicPr>
          <p:cNvPr id="1045" name="Picture 10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714750" y="2303462"/>
            <a:ext cx="6072187" cy="455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Picture 104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428625" y="3375025"/>
            <a:ext cx="4643437" cy="34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Text Box 1049"/>
          <p:cNvSpPr txBox="1">
            <a:spLocks/>
          </p:cNvSpPr>
          <p:nvPr/>
        </p:nvSpPr>
        <p:spPr>
          <a:xfrm>
            <a:off x="3429000" y="3929062"/>
            <a:ext cx="1339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Филикуди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Text Box 105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51" name="Picture 10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4312" y="285750"/>
            <a:ext cx="10104437" cy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Text Box 1053"/>
          <p:cNvSpPr txBox="1">
            <a:spLocks/>
          </p:cNvSpPr>
          <p:nvPr/>
        </p:nvSpPr>
        <p:spPr>
          <a:xfrm>
            <a:off x="4071937" y="714375"/>
            <a:ext cx="14795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Стромболи</a:t>
            </a:r>
          </a:p>
        </p:txBody>
      </p:sp>
      <p:pic>
        <p:nvPicPr>
          <p:cNvPr id="1054" name="Picture 105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428625" y="-214312"/>
            <a:ext cx="3429000" cy="5110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Text Box 1056"/>
          <p:cNvSpPr txBox="1">
            <a:spLocks/>
          </p:cNvSpPr>
          <p:nvPr/>
        </p:nvSpPr>
        <p:spPr>
          <a:xfrm>
            <a:off x="0" y="214312"/>
            <a:ext cx="1784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Ерупција 1980</a:t>
            </a:r>
            <a:r>
              <a:rPr dirty="0" lang="en-US" smtClean="0"/>
              <a:t>.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Text Box 105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58" name="Picture 10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66687"/>
            <a:ext cx="9144000" cy="702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106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429000" y="428625"/>
            <a:ext cx="7191375" cy="539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Picture 106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85750"/>
            <a:ext cx="4857750" cy="57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Text Box 1064"/>
          <p:cNvSpPr>
            <a:spLocks/>
          </p:cNvSpPr>
          <p:nvPr/>
        </p:nvSpPr>
        <p:spPr>
          <a:xfrm>
            <a:off x="285750" y="4786312"/>
            <a:ext cx="2827337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Пелагијска острва </a:t>
            </a:r>
          </a:p>
        </p:txBody>
      </p:sp>
      <p:sp>
        <p:nvSpPr>
          <p:cNvPr id="1065" name="Text Box 1065"/>
          <p:cNvSpPr txBox="1">
            <a:spLocks/>
          </p:cNvSpPr>
          <p:nvPr/>
        </p:nvSpPr>
        <p:spPr>
          <a:xfrm>
            <a:off x="6429375" y="428625"/>
            <a:ext cx="1309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Лампедза</a:t>
            </a:r>
          </a:p>
        </p:txBody>
      </p:sp>
      <p:sp>
        <p:nvSpPr>
          <p:cNvPr id="1066" name="Text Box 1066"/>
          <p:cNvSpPr>
            <a:spLocks/>
          </p:cNvSpPr>
          <p:nvPr/>
        </p:nvSpPr>
        <p:spPr>
          <a:xfrm>
            <a:off x="4929187" y="714375"/>
            <a:ext cx="4429125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r>
              <a:t>205 км од Сицилије, 113 км од Туниса,</a:t>
            </a:r>
          </a:p>
          <a:p>
            <a:r>
              <a:t> 20,2 км²,  висина 133 м.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000625" cy="383698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Text Box 166"/>
          <p:cNvSpPr txBox="1">
            <a:spLocks/>
          </p:cNvSpPr>
          <p:nvPr/>
        </p:nvSpPr>
        <p:spPr>
          <a:xfrm>
            <a:off x="0" y="0"/>
            <a:ext cx="1922462" cy="9842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1600">
                <a:solidFill>
                  <a:srgbClr val="C00000"/>
                </a:solidFill>
              </a:rPr>
              <a:t>Егадијска острва</a:t>
            </a:r>
          </a:p>
          <a:p>
            <a:pPr algn="ctr" indent="0" marL="0"/>
            <a:r>
              <a:rPr b="1" dirty="0" lang="en-US" smtClean="0" sz="1400">
                <a:solidFill>
                  <a:srgbClr val="C00000"/>
                </a:solidFill>
              </a:rPr>
              <a:t>Фавињана 19,8 km²</a:t>
            </a:r>
          </a:p>
          <a:p>
            <a:pPr algn="ctr" indent="0" marL="0"/>
            <a:r>
              <a:rPr b="1" dirty="0" lang="en-US" smtClean="0" sz="1400">
                <a:solidFill>
                  <a:srgbClr val="C00000"/>
                </a:solidFill>
              </a:rPr>
              <a:t>Маретимо 12,3 km²</a:t>
            </a:r>
          </a:p>
          <a:p>
            <a:pPr algn="ctr" indent="0" marL="0"/>
            <a:r>
              <a:rPr b="1" dirty="0" lang="en-US" smtClean="0" sz="1400">
                <a:solidFill>
                  <a:srgbClr val="C00000"/>
                </a:solidFill>
              </a:rPr>
              <a:t>Леванзо 12,3 km²</a:t>
            </a:r>
          </a:p>
        </p:txBody>
      </p:sp>
      <p:pic>
        <p:nvPicPr>
          <p:cNvPr id="167" name="Picture 167"/>
          <p:cNvPicPr>
            <a:picLocks noChangeAspect="1"/>
          </p:cNvPicPr>
          <p:nvPr/>
        </p:nvPicPr>
        <p:blipFill>
          <a:blip r:embed="rId3"/>
          <a:srcRect b="34145" t="47961"/>
          <a:stretch/>
        </p:blipFill>
        <p:spPr>
          <a:xfrm>
            <a:off x="0" y="3857625"/>
            <a:ext cx="9144000" cy="11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Picture 169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048250" y="0"/>
            <a:ext cx="4095750" cy="307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Picture 171"/>
          <p:cNvPicPr>
            <a:picLocks noChangeAspect="1"/>
          </p:cNvPicPr>
          <p:nvPr/>
        </p:nvPicPr>
        <p:blipFill>
          <a:blip r:embed="rId5"/>
          <a:srcRect b="21887" l="2187" t="40970"/>
          <a:stretch/>
        </p:blipFill>
        <p:spPr>
          <a:xfrm>
            <a:off x="1143000" y="5000625"/>
            <a:ext cx="6521450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Text Box 173"/>
          <p:cNvSpPr txBox="1">
            <a:spLocks/>
          </p:cNvSpPr>
          <p:nvPr/>
        </p:nvSpPr>
        <p:spPr>
          <a:xfrm>
            <a:off x="6215062" y="3214687"/>
            <a:ext cx="1620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70C0"/>
                </a:solidFill>
              </a:rPr>
              <a:t>ФАВИЊАНА</a:t>
            </a:r>
          </a:p>
        </p:txBody>
      </p:sp>
      <p:sp>
        <p:nvSpPr>
          <p:cNvPr id="174" name="Text Box 174"/>
          <p:cNvSpPr txBox="1">
            <a:spLocks/>
          </p:cNvSpPr>
          <p:nvPr/>
        </p:nvSpPr>
        <p:spPr>
          <a:xfrm>
            <a:off x="5143500" y="214312"/>
            <a:ext cx="39687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Узвишење Санта Катарина 314 m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ext Box 106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68" name="Picture 106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06487" y="0"/>
            <a:ext cx="7508875" cy="7643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Text Box 10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71" name="Picture 10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690562"/>
            <a:ext cx="9256712" cy="6167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Text Box 1073"/>
          <p:cNvSpPr>
            <a:spLocks/>
          </p:cNvSpPr>
          <p:nvPr/>
        </p:nvSpPr>
        <p:spPr>
          <a:xfrm>
            <a:off x="714375" y="214312"/>
            <a:ext cx="82597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Херин храм (Велика Грчка) у насељу Салинунте (провинција Трапани)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ext Box 107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75" name="Picture 10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285875"/>
            <a:ext cx="9144000" cy="561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Text Box 1077"/>
          <p:cNvSpPr txBox="1">
            <a:spLocks/>
          </p:cNvSpPr>
          <p:nvPr/>
        </p:nvSpPr>
        <p:spPr>
          <a:xfrm>
            <a:off x="2571750" y="0"/>
            <a:ext cx="1244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Сиракуза</a:t>
            </a:r>
          </a:p>
        </p:txBody>
      </p:sp>
      <p:pic>
        <p:nvPicPr>
          <p:cNvPr id="1078" name="Picture 107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117475" y="3714750"/>
            <a:ext cx="9261475" cy="38433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Text Box 1080"/>
          <p:cNvSpPr>
            <a:spLocks/>
          </p:cNvSpPr>
          <p:nvPr/>
        </p:nvSpPr>
        <p:spPr>
          <a:xfrm>
            <a:off x="6786562" y="3786187"/>
            <a:ext cx="1547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Грчки театар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ext Box 108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82" name="Picture 108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000125" y="0"/>
            <a:ext cx="6357937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Text Box 1084"/>
          <p:cNvSpPr txBox="1">
            <a:spLocks/>
          </p:cNvSpPr>
          <p:nvPr/>
        </p:nvSpPr>
        <p:spPr>
          <a:xfrm>
            <a:off x="571500" y="0"/>
            <a:ext cx="35480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Сиракуза</a:t>
            </a:r>
            <a:r>
              <a:rPr dirty="0" lang="en-US" smtClean="0">
                <a:solidFill>
                  <a:schemeClr val="bg1"/>
                </a:solidFill>
              </a:rPr>
              <a:t> – Катедрала (Дуомо)</a:t>
            </a:r>
          </a:p>
        </p:txBody>
      </p:sp>
      <p:pic>
        <p:nvPicPr>
          <p:cNvPr id="1085" name="Picture 108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10162" y="785812"/>
            <a:ext cx="4033837" cy="6072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Text Box 1087"/>
          <p:cNvSpPr txBox="1">
            <a:spLocks/>
          </p:cNvSpPr>
          <p:nvPr/>
        </p:nvSpPr>
        <p:spPr>
          <a:xfrm>
            <a:off x="5676900" y="0"/>
            <a:ext cx="34671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Остаци грчког храма Атина</a:t>
            </a:r>
          </a:p>
          <a:p>
            <a:pPr algn="ctr" indent="0" marL="0"/>
            <a:r>
              <a:rPr dirty="0" lang="en-US" smtClean="0"/>
              <a:t>уклопљеног у Катедралу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ext Box 108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89" name="Picture 10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42875"/>
            <a:ext cx="5643562" cy="50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Text Box 1091"/>
          <p:cNvSpPr>
            <a:spLocks/>
          </p:cNvSpPr>
          <p:nvPr/>
        </p:nvSpPr>
        <p:spPr>
          <a:xfrm>
            <a:off x="1785937" y="285750"/>
            <a:ext cx="35433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Долина храмова у Агриђенту</a:t>
            </a:r>
          </a:p>
        </p:txBody>
      </p:sp>
      <p:pic>
        <p:nvPicPr>
          <p:cNvPr id="1092" name="Picture 109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862387" y="3286125"/>
            <a:ext cx="5281612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Text Box 1094"/>
          <p:cNvSpPr txBox="1">
            <a:spLocks/>
          </p:cNvSpPr>
          <p:nvPr/>
        </p:nvSpPr>
        <p:spPr>
          <a:xfrm>
            <a:off x="6000750" y="3500437"/>
            <a:ext cx="20066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Храм Конкордија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109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096" name="Picture 10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428875" y="3214687"/>
            <a:ext cx="7620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Text Box 1098"/>
          <p:cNvSpPr txBox="1">
            <a:spLocks/>
          </p:cNvSpPr>
          <p:nvPr/>
        </p:nvSpPr>
        <p:spPr>
          <a:xfrm>
            <a:off x="5918200" y="3929062"/>
            <a:ext cx="27035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Грчки храм код Сегесте</a:t>
            </a:r>
          </a:p>
        </p:txBody>
      </p:sp>
      <p:pic>
        <p:nvPicPr>
          <p:cNvPr id="1099" name="Picture 109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173037" y="-357187"/>
            <a:ext cx="9351962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Text Box 1101"/>
          <p:cNvSpPr txBox="1">
            <a:spLocks/>
          </p:cNvSpPr>
          <p:nvPr/>
        </p:nvSpPr>
        <p:spPr>
          <a:xfrm>
            <a:off x="571500" y="0"/>
            <a:ext cx="642937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Грчки театар код Сегесте (СЗ) Провинција Трапани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 Box 110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03" name="Picture 11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9375" y="490537"/>
            <a:ext cx="9223375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Text Box 1105"/>
          <p:cNvSpPr txBox="1">
            <a:spLocks/>
          </p:cNvSpPr>
          <p:nvPr/>
        </p:nvSpPr>
        <p:spPr>
          <a:xfrm>
            <a:off x="3786187" y="857250"/>
            <a:ext cx="11985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Палермо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Text Box 110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Архитектура Палерма настајала под утицајем Маварске културе – стара џамија претворена у Цркву</a:t>
            </a:r>
          </a:p>
        </p:txBody>
      </p:sp>
      <p:pic>
        <p:nvPicPr>
          <p:cNvPr id="1107" name="Picture 11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71550" y="1628775"/>
            <a:ext cx="7488237" cy="50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Text Box 11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10" name="Picture 11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07950" y="412750"/>
            <a:ext cx="9251950" cy="61642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Text Box 1112"/>
          <p:cNvSpPr txBox="1">
            <a:spLocks/>
          </p:cNvSpPr>
          <p:nvPr/>
        </p:nvSpPr>
        <p:spPr>
          <a:xfrm>
            <a:off x="3000375" y="642937"/>
            <a:ext cx="26447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Катедрала у Палерму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Text Box 11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14" name="Picture 11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5087" y="357187"/>
            <a:ext cx="922178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Text Box 1116"/>
          <p:cNvSpPr txBox="1">
            <a:spLocks/>
          </p:cNvSpPr>
          <p:nvPr/>
        </p:nvSpPr>
        <p:spPr>
          <a:xfrm>
            <a:off x="3357562" y="571500"/>
            <a:ext cx="3462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Градско позориште у Палерму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 Box 175"/>
          <p:cNvSpPr>
            <a:spLocks/>
          </p:cNvSpPr>
          <p:nvPr/>
        </p:nvSpPr>
        <p:spPr>
          <a:xfrm>
            <a:off x="642937" y="0"/>
            <a:ext cx="8501062" cy="12001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400"/>
              <a:t>Клима у приобаљу типична медитеранска – према унутрашњости се мења у варијетете, медитеранске, умерене и планинске</a:t>
            </a:r>
          </a:p>
        </p:txBody>
      </p:sp>
      <p:pic>
        <p:nvPicPr>
          <p:cNvPr id="176" name="Picture 17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285875"/>
            <a:ext cx="9163050" cy="528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ext Box 11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18" name="Picture 111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Text Box 1120"/>
          <p:cNvSpPr txBox="1">
            <a:spLocks/>
          </p:cNvSpPr>
          <p:nvPr/>
        </p:nvSpPr>
        <p:spPr>
          <a:xfrm>
            <a:off x="4929187" y="1571625"/>
            <a:ext cx="27416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Мондело код Палерма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ext Box 1121"/>
          <p:cNvSpPr>
            <a:spLocks/>
          </p:cNvSpPr>
          <p:nvPr>
            <p:ph type="title"/>
          </p:nvPr>
        </p:nvSpPr>
        <p:spPr>
          <a:xfrm>
            <a:off x="928687" y="0"/>
            <a:ext cx="7772400" cy="7223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Дуомо (Катедрала) у Монреалу</a:t>
            </a:r>
          </a:p>
        </p:txBody>
      </p:sp>
      <p:pic>
        <p:nvPicPr>
          <p:cNvPr id="1122" name="Picture 11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Text Box 112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25" name="Picture 11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2862" y="428625"/>
            <a:ext cx="9186862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Text Box 1127"/>
          <p:cNvSpPr txBox="1">
            <a:spLocks/>
          </p:cNvSpPr>
          <p:nvPr/>
        </p:nvSpPr>
        <p:spPr>
          <a:xfrm>
            <a:off x="3857625" y="857250"/>
            <a:ext cx="2287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Катедрала - апсида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Text Box 11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29" name="Picture 11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6675" y="422275"/>
            <a:ext cx="9291637" cy="643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Text Box 1131"/>
          <p:cNvSpPr txBox="1">
            <a:spLocks/>
          </p:cNvSpPr>
          <p:nvPr/>
        </p:nvSpPr>
        <p:spPr>
          <a:xfrm>
            <a:off x="3857625" y="0"/>
            <a:ext cx="29718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Катедрала - унутрашњост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Text Box 1132"/>
          <p:cNvSpPr>
            <a:spLocks/>
          </p:cNvSpPr>
          <p:nvPr>
            <p:ph type="title"/>
          </p:nvPr>
        </p:nvSpPr>
        <p:spPr>
          <a:xfrm>
            <a:off x="928687" y="0"/>
            <a:ext cx="7772400" cy="92868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Чувени мозаици из норманске базилике у Монреалу</a:t>
            </a:r>
            <a:br>
              <a:rPr dirty="0" lang="en-US" smtClean="0" sz="2400"/>
            </a:br>
            <a:r>
              <a:rPr dirty="0" lang="en-US" smtClean="0" sz="2400"/>
              <a:t>настали под утицајем Византије</a:t>
            </a:r>
          </a:p>
        </p:txBody>
      </p:sp>
      <p:pic>
        <p:nvPicPr>
          <p:cNvPr id="1133" name="Picture 113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5725" y="858837"/>
            <a:ext cx="9151937" cy="599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ext Box 11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36" name="Picture 11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4812" y="642937"/>
            <a:ext cx="8286750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Text Box 1138"/>
          <p:cNvSpPr txBox="1">
            <a:spLocks/>
          </p:cNvSpPr>
          <p:nvPr/>
        </p:nvSpPr>
        <p:spPr>
          <a:xfrm>
            <a:off x="2928937" y="285750"/>
            <a:ext cx="4543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Норманска тврђава Урсино код Катаније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ext Box 113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40" name="Picture 11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309562" y="571500"/>
            <a:ext cx="9453562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Text Box 1142"/>
          <p:cNvSpPr txBox="1">
            <a:spLocks/>
          </p:cNvSpPr>
          <p:nvPr/>
        </p:nvSpPr>
        <p:spPr>
          <a:xfrm>
            <a:off x="1928812" y="714375"/>
            <a:ext cx="2514600" cy="8921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/>
              <a:t>Арагонски период</a:t>
            </a:r>
          </a:p>
          <a:p>
            <a:pPr indent="0" marL="0"/>
            <a:r>
              <a:rPr b="1" dirty="0" lang="en-US" smtClean="0" sz="1600"/>
              <a:t>- друга половна 13. до </a:t>
            </a:r>
          </a:p>
          <a:p>
            <a:pPr indent="0" marL="0"/>
            <a:r>
              <a:rPr b="1" dirty="0" lang="en-US" smtClean="0" sz="1600"/>
              <a:t>почетка 16. века</a:t>
            </a:r>
          </a:p>
        </p:txBody>
      </p:sp>
      <p:sp>
        <p:nvSpPr>
          <p:cNvPr id="1143" name="Text Box 1143"/>
          <p:cNvSpPr>
            <a:spLocks/>
          </p:cNvSpPr>
          <p:nvPr/>
        </p:nvSpPr>
        <p:spPr>
          <a:xfrm>
            <a:off x="1000125" y="2214562"/>
            <a:ext cx="2786062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/>
              <a:t>Тврђава Модика (југ)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ext Box 114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45" name="Picture 114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3500" y="0"/>
            <a:ext cx="92059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Text Box 1147"/>
          <p:cNvSpPr txBox="1">
            <a:spLocks/>
          </p:cNvSpPr>
          <p:nvPr/>
        </p:nvSpPr>
        <p:spPr>
          <a:xfrm>
            <a:off x="4500562" y="6000750"/>
            <a:ext cx="1041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Месина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ext Box 114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49" name="Picture 11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12" y="0"/>
            <a:ext cx="9132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Text Box 1151"/>
          <p:cNvSpPr txBox="1">
            <a:spLocks/>
          </p:cNvSpPr>
          <p:nvPr/>
        </p:nvSpPr>
        <p:spPr>
          <a:xfrm>
            <a:off x="5786437" y="0"/>
            <a:ext cx="2049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Дуомо у Месини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Text Box 115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53" name="Picture 11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53987" y="642937"/>
            <a:ext cx="9436100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Text Box 1155"/>
          <p:cNvSpPr txBox="1">
            <a:spLocks/>
          </p:cNvSpPr>
          <p:nvPr/>
        </p:nvSpPr>
        <p:spPr>
          <a:xfrm>
            <a:off x="4143375" y="0"/>
            <a:ext cx="1173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Катанија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178"/>
          <p:cNvSpPr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endParaRPr/>
          </a:p>
        </p:txBody>
      </p:sp>
      <p:pic>
        <p:nvPicPr>
          <p:cNvPr id="179" name="Picture 179"/>
          <p:cNvPicPr>
            <a:picLocks noChangeAspect="1"/>
          </p:cNvPicPr>
          <p:nvPr/>
        </p:nvPicPr>
        <p:blipFill>
          <a:blip r:embed="rId2"/>
          <a:srcRect b="3551" l="5132" r="14960" t="3575"/>
          <a:stretch/>
        </p:blipFill>
        <p:spPr>
          <a:xfrm>
            <a:off x="3322637" y="0"/>
            <a:ext cx="58213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Text Box 181"/>
          <p:cNvSpPr>
            <a:spLocks/>
          </p:cNvSpPr>
          <p:nvPr/>
        </p:nvSpPr>
        <p:spPr>
          <a:xfrm>
            <a:off x="642937" y="2428875"/>
            <a:ext cx="3857625" cy="2308225"/>
          </a:xfrm>
          <a:prstGeom prst="rect">
            <a:avLst/>
          </a:prstGeom>
          <a:noFill/>
          <a:ln>
            <a:noFill/>
          </a:ln>
        </p:spPr>
        <p:txBody>
          <a:bodyPr anchor="ctr" numCol="1">
            <a:spAutoFit/>
          </a:bodyPr>
          <a:lstStyle/>
          <a:p>
            <a:pPr indent="0" marL="0"/>
            <a:r>
              <a:rPr b="1" dirty="0" lang="en-US" smtClean="0">
                <a:solidFill>
                  <a:srgbClr val="C00000"/>
                </a:solidFill>
              </a:rPr>
              <a:t>1 субтропска (медитеранска)</a:t>
            </a:r>
          </a:p>
          <a:p>
            <a:pPr indent="0" marL="0"/>
            <a:r>
              <a:rPr b="1" dirty="0" lang="en-US" smtClean="0">
                <a:solidFill>
                  <a:srgbClr val="FF6600"/>
                </a:solidFill>
                <a:ea charset="0" pitchFamily="34" typeface="Calibri"/>
              </a:rPr>
              <a:t>2</a:t>
            </a:r>
            <a:r>
              <a:rPr b="1" dirty="0" lang="en-US" smtClean="0">
                <a:solidFill>
                  <a:srgbClr val="C00000"/>
                </a:solidFill>
                <a:ea charset="0" pitchFamily="34" typeface="Calibri"/>
              </a:rPr>
              <a:t> </a:t>
            </a:r>
            <a:r>
              <a:rPr b="1" dirty="0" lang="en-US" smtClean="0">
                <a:solidFill>
                  <a:srgbClr val="FF6600"/>
                </a:solidFill>
                <a:ea charset="0" pitchFamily="34" typeface="Calibri"/>
              </a:rPr>
              <a:t>субтропска умерено топла</a:t>
            </a:r>
          </a:p>
          <a:p>
            <a:pPr indent="0" marL="0"/>
            <a:r>
              <a:rPr b="1" dirty="0" lang="en-US" smtClean="0">
                <a:solidFill>
                  <a:srgbClr val="F6FC04"/>
                </a:solidFill>
                <a:ea charset="0" pitchFamily="34" typeface="Calibri"/>
              </a:rPr>
              <a:t>3 умерена медитеранска</a:t>
            </a:r>
          </a:p>
          <a:p>
            <a:pPr indent="0" marL="0"/>
            <a:r>
              <a:rPr b="1" dirty="0" lang="en-US" smtClean="0">
                <a:solidFill>
                  <a:srgbClr val="92D050"/>
                </a:solidFill>
                <a:ea charset="0" pitchFamily="34" typeface="Calibri"/>
              </a:rPr>
              <a:t>4 медитеранска континентална</a:t>
            </a:r>
          </a:p>
          <a:p>
            <a:pPr indent="0" marL="0"/>
            <a:r>
              <a:rPr b="1" dirty="0" lang="en-US" smtClean="0">
                <a:solidFill>
                  <a:srgbClr val="65E703"/>
                </a:solidFill>
                <a:ea charset="0" pitchFamily="34" typeface="Calibri"/>
              </a:rPr>
              <a:t>5 умерена свежа</a:t>
            </a:r>
          </a:p>
          <a:p>
            <a:pPr indent="0" marL="0"/>
            <a:r>
              <a:rPr b="1" dirty="0" lang="en-US" smtClean="0">
                <a:solidFill>
                  <a:srgbClr val="00B050"/>
                </a:solidFill>
                <a:ea charset="0" pitchFamily="34" typeface="Calibri"/>
              </a:rPr>
              <a:t>6 умерено хладна</a:t>
            </a:r>
          </a:p>
          <a:p>
            <a:pPr indent="0" marL="0"/>
            <a:r>
              <a:rPr b="1" dirty="0" lang="en-US" smtClean="0">
                <a:solidFill>
                  <a:srgbClr val="00B0F0"/>
                </a:solidFill>
                <a:ea charset="0" pitchFamily="34" typeface="Calibri"/>
              </a:rPr>
              <a:t>7 хладна</a:t>
            </a:r>
          </a:p>
          <a:p>
            <a:pPr indent="0" marL="0"/>
            <a:r>
              <a:rPr b="1" dirty="0" lang="en-US" smtClean="0">
                <a:solidFill>
                  <a:srgbClr val="002D86"/>
                </a:solidFill>
                <a:ea charset="0" pitchFamily="34" typeface="Calibri"/>
              </a:rPr>
              <a:t>8 поларна (стални снег и лед)</a:t>
            </a:r>
            <a:r>
              <a:rPr dirty="0" lang="en-US" smtClean="0">
                <a:solidFill>
                  <a:srgbClr val="002D86"/>
                </a:solidFill>
                <a:ea charset="0" pitchFamily="34" typeface="Calibri"/>
              </a:rPr>
              <a:t> </a:t>
            </a:r>
            <a:r>
              <a:rPr dirty="0" lang="en-US" smtClean="0">
                <a:solidFill>
                  <a:srgbClr val="002D86"/>
                </a:solidFill>
                <a:latin charset="0" pitchFamily="34" typeface="Calibri"/>
                <a:ea charset="0" pitchFamily="34" typeface="Calibri"/>
              </a:rPr>
              <a:t> </a:t>
            </a:r>
            <a:r>
              <a:rPr dirty="0" lang="en-US" smtClean="0">
                <a:solidFill>
                  <a:srgbClr val="FFFF00"/>
                </a:solidFill>
                <a:latin charset="0" pitchFamily="34" typeface="Calibri"/>
                <a:ea charset="0" pitchFamily="34" typeface="Calibri"/>
              </a:rPr>
              <a:t>  </a:t>
            </a:r>
          </a:p>
        </p:txBody>
      </p:sp>
      <p:sp>
        <p:nvSpPr>
          <p:cNvPr id="182" name="Text Box 182"/>
          <p:cNvSpPr txBox="1">
            <a:spLocks/>
          </p:cNvSpPr>
          <p:nvPr/>
        </p:nvSpPr>
        <p:spPr>
          <a:xfrm>
            <a:off x="214312" y="428625"/>
            <a:ext cx="3032125" cy="9540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800">
                <a:solidFill>
                  <a:srgbClr val="FF0000"/>
                </a:solidFill>
              </a:rPr>
              <a:t>Модификовани </a:t>
            </a:r>
          </a:p>
          <a:p>
            <a:pPr indent="0" marL="0"/>
            <a:r>
              <a:rPr b="1" dirty="0" lang="en-US" smtClean="0" sz="2800">
                <a:solidFill>
                  <a:srgbClr val="FF0000"/>
                </a:solidFill>
              </a:rPr>
              <a:t>типови климе 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Text Box 115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57" name="Picture 11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0" y="2324100"/>
            <a:ext cx="628650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Text Box 1159"/>
          <p:cNvSpPr txBox="1">
            <a:spLocks/>
          </p:cNvSpPr>
          <p:nvPr/>
        </p:nvSpPr>
        <p:spPr>
          <a:xfrm>
            <a:off x="6562725" y="2357437"/>
            <a:ext cx="2581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Катанија - Катедрала</a:t>
            </a:r>
          </a:p>
        </p:txBody>
      </p:sp>
      <p:pic>
        <p:nvPicPr>
          <p:cNvPr id="1160" name="Picture 116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-322262" y="-214312"/>
            <a:ext cx="6005512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Text Box 1162"/>
          <p:cNvSpPr txBox="1">
            <a:spLocks/>
          </p:cNvSpPr>
          <p:nvPr/>
        </p:nvSpPr>
        <p:spPr>
          <a:xfrm>
            <a:off x="714375" y="0"/>
            <a:ext cx="13827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Позориште</a:t>
            </a:r>
          </a:p>
          <a:p>
            <a:r>
              <a:t>Белини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Text Box 116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64" name="Picture 11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048125" y="-336550"/>
            <a:ext cx="5819775" cy="74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Picture 116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42875" y="-242887"/>
            <a:ext cx="4572000" cy="7504112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Text Box 1168"/>
          <p:cNvSpPr txBox="1">
            <a:spLocks/>
          </p:cNvSpPr>
          <p:nvPr/>
        </p:nvSpPr>
        <p:spPr>
          <a:xfrm>
            <a:off x="3786187" y="0"/>
            <a:ext cx="3214687" cy="4302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200"/>
              <a:t>Сардинија</a:t>
            </a:r>
            <a:r>
              <a:rPr dirty="0" lang="en-US" smtClean="0"/>
              <a:t> 24.090 km</a:t>
            </a:r>
            <a:r>
              <a:rPr baseline="30000" dirty="0" lang="en-US" smtClean="0"/>
              <a:t>2</a:t>
            </a:r>
          </a:p>
        </p:txBody>
      </p:sp>
      <p:sp>
        <p:nvSpPr>
          <p:cNvPr id="1169" name="Text Box 1169"/>
          <p:cNvSpPr txBox="1">
            <a:spLocks/>
          </p:cNvSpPr>
          <p:nvPr/>
        </p:nvSpPr>
        <p:spPr>
          <a:xfrm>
            <a:off x="4357687" y="357187"/>
            <a:ext cx="14954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1.637.193 ст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Text Box 11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71" name="Picture 11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Text Box 1173"/>
          <p:cNvSpPr txBox="1">
            <a:spLocks/>
          </p:cNvSpPr>
          <p:nvPr/>
        </p:nvSpPr>
        <p:spPr>
          <a:xfrm>
            <a:off x="3286125" y="6072187"/>
            <a:ext cx="1916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Пећина Нетуно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Text Box 117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75" name="Picture 11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9006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Picture 11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91000" y="0"/>
            <a:ext cx="4953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Text Box 1179"/>
          <p:cNvSpPr txBox="1">
            <a:spLocks/>
          </p:cNvSpPr>
          <p:nvPr/>
        </p:nvSpPr>
        <p:spPr>
          <a:xfrm>
            <a:off x="5286375" y="3143250"/>
            <a:ext cx="1069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Муфлон</a:t>
            </a:r>
          </a:p>
        </p:txBody>
      </p:sp>
      <p:pic>
        <p:nvPicPr>
          <p:cNvPr id="1180" name="Picture 118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57750" y="3571875"/>
            <a:ext cx="4932362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Text Box 1182"/>
          <p:cNvSpPr txBox="1">
            <a:spLocks/>
          </p:cNvSpPr>
          <p:nvPr/>
        </p:nvSpPr>
        <p:spPr>
          <a:xfrm>
            <a:off x="4929187" y="3857625"/>
            <a:ext cx="2227262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Аутохтона врста 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магарца на острву </a:t>
            </a:r>
          </a:p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Асинело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ext Box 11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84" name="Picture 11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28625" y="-928687"/>
            <a:ext cx="6715125" cy="5037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Text Box 1186"/>
          <p:cNvSpPr txBox="1">
            <a:spLocks/>
          </p:cNvSpPr>
          <p:nvPr/>
        </p:nvSpPr>
        <p:spPr>
          <a:xfrm>
            <a:off x="500062" y="0"/>
            <a:ext cx="5826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Брдо Акади – праисторијски локалитет код Сасарија</a:t>
            </a:r>
          </a:p>
        </p:txBody>
      </p:sp>
      <p:pic>
        <p:nvPicPr>
          <p:cNvPr id="1187" name="Picture 118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71875" y="2874962"/>
            <a:ext cx="6072187" cy="4554537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Text Box 1189"/>
          <p:cNvSpPr txBox="1">
            <a:spLocks/>
          </p:cNvSpPr>
          <p:nvPr/>
        </p:nvSpPr>
        <p:spPr>
          <a:xfrm>
            <a:off x="5786437" y="2928937"/>
            <a:ext cx="35528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Мегалит Са Ена и Томес </a:t>
            </a:r>
          </a:p>
          <a:p>
            <a:r>
              <a:t>код Дорђалија (Бронзано доба)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Text Box 119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91" name="Picture 119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85750" y="0"/>
            <a:ext cx="571500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Picture 119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214937" y="285750"/>
            <a:ext cx="3929062" cy="52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Picture 119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428625" y="3097212"/>
            <a:ext cx="5643562" cy="3760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Text Box 1197"/>
          <p:cNvSpPr txBox="1">
            <a:spLocks/>
          </p:cNvSpPr>
          <p:nvPr/>
        </p:nvSpPr>
        <p:spPr>
          <a:xfrm>
            <a:off x="5429250" y="5643562"/>
            <a:ext cx="3719512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Остаци Нураг цивилизације </a:t>
            </a:r>
          </a:p>
          <a:p>
            <a:r>
              <a:t>Око 1500. год. п.н.е. – на оству </a:t>
            </a:r>
          </a:p>
          <a:p>
            <a:r>
              <a:t>је пронађено 7000-8000 оваквих</a:t>
            </a:r>
          </a:p>
          <a:p>
            <a:r>
              <a:t>локалитета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Text Box 119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199" name="Picture 11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27087" y="1557337"/>
            <a:ext cx="7562850" cy="43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Text Box 120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02" name="Picture 120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52387"/>
            <a:ext cx="9372600" cy="71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Text Box 1204"/>
          <p:cNvSpPr txBox="1">
            <a:spLocks/>
          </p:cNvSpPr>
          <p:nvPr/>
        </p:nvSpPr>
        <p:spPr>
          <a:xfrm>
            <a:off x="2928937" y="3429000"/>
            <a:ext cx="35925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Ношње на Сардинији из 1880.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Text Box 120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06" name="Picture 12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643562" y="115887"/>
            <a:ext cx="3500437" cy="674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Picture 12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143500" cy="68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Picture 121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85750" y="357187"/>
            <a:ext cx="9877425" cy="25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Text Box 1212"/>
          <p:cNvSpPr txBox="1">
            <a:spLocks/>
          </p:cNvSpPr>
          <p:nvPr/>
        </p:nvSpPr>
        <p:spPr>
          <a:xfrm>
            <a:off x="4643437" y="857250"/>
            <a:ext cx="9382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Алгеро</a:t>
            </a:r>
          </a:p>
        </p:txBody>
      </p:sp>
      <p:pic>
        <p:nvPicPr>
          <p:cNvPr id="1213" name="Picture 121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500312"/>
            <a:ext cx="3429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Text Box 1215"/>
          <p:cNvSpPr txBox="1">
            <a:spLocks/>
          </p:cNvSpPr>
          <p:nvPr/>
        </p:nvSpPr>
        <p:spPr>
          <a:xfrm>
            <a:off x="0" y="2928937"/>
            <a:ext cx="1155700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Тврђава </a:t>
            </a:r>
          </a:p>
          <a:p>
            <a:r>
              <a:t>Мадаена</a:t>
            </a:r>
          </a:p>
        </p:txBody>
      </p:sp>
      <p:pic>
        <p:nvPicPr>
          <p:cNvPr id="1216" name="Picture 121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500437" y="2714625"/>
            <a:ext cx="6048375" cy="4535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Text Box 1218"/>
          <p:cNvSpPr txBox="1">
            <a:spLocks/>
          </p:cNvSpPr>
          <p:nvPr/>
        </p:nvSpPr>
        <p:spPr>
          <a:xfrm>
            <a:off x="6000750" y="3214687"/>
            <a:ext cx="2690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Тврђава Свети Ђакомо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183"/>
          <p:cNvPicPr>
            <a:picLocks noChangeAspect="1"/>
          </p:cNvPicPr>
          <p:nvPr/>
        </p:nvPicPr>
        <p:blipFill>
          <a:blip r:embed="rId2"/>
          <a:srcRect l="3488" r="3488"/>
          <a:stretch/>
        </p:blipFill>
        <p:spPr>
          <a:xfrm>
            <a:off x="0" y="357187"/>
            <a:ext cx="5016500" cy="543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Picture 185"/>
          <p:cNvPicPr>
            <a:picLocks noChangeAspect="1"/>
          </p:cNvPicPr>
          <p:nvPr/>
        </p:nvPicPr>
        <p:blipFill>
          <a:blip r:embed="rId3"/>
          <a:srcRect b="5887" l="10135" r="8783" t="5792"/>
          <a:stretch/>
        </p:blipFill>
        <p:spPr>
          <a:xfrm>
            <a:off x="5143500" y="2500312"/>
            <a:ext cx="4000500" cy="4357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roup 188"/>
          <p:cNvGrpSpPr>
            <a:grpSpLocks noChangeAspect="0" noGrp="1" noMove="0" noSelect="0"/>
          </p:cNvGrpSpPr>
          <p:nvPr/>
        </p:nvGrpSpPr>
        <p:grpSpPr>
          <a:xfrm>
            <a:off x="5286375" y="0"/>
            <a:ext cx="3500437" cy="2560637"/>
            <a:chOff x="3330" y="0"/>
            <a:chExt cx="2205" cy="1613"/>
          </a:xfrm>
        </p:grpSpPr>
        <p:sp>
          <p:nvSpPr>
            <p:cNvPr id="189" name="Text Box 189"/>
            <p:cNvSpPr>
              <a:spLocks/>
            </p:cNvSpPr>
            <p:nvPr/>
          </p:nvSpPr>
          <p:spPr>
            <a:xfrm>
              <a:off x="3330" y="0"/>
              <a:ext cx="1103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Макс. дужина</a:t>
              </a:r>
            </a:p>
          </p:txBody>
        </p:sp>
        <p:sp>
          <p:nvSpPr>
            <p:cNvPr id="190" name="Text Box 190"/>
            <p:cNvSpPr>
              <a:spLocks/>
            </p:cNvSpPr>
            <p:nvPr/>
          </p:nvSpPr>
          <p:spPr>
            <a:xfrm>
              <a:off x="4433" y="0"/>
              <a:ext cx="1102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800 km</a:t>
              </a:r>
            </a:p>
          </p:txBody>
        </p:sp>
        <p:sp>
          <p:nvSpPr>
            <p:cNvPr id="191" name="Text Box 191"/>
            <p:cNvSpPr>
              <a:spLocks/>
            </p:cNvSpPr>
            <p:nvPr/>
          </p:nvSpPr>
          <p:spPr>
            <a:xfrm>
              <a:off x="3330" y="230"/>
              <a:ext cx="110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Макс. ширина</a:t>
              </a:r>
            </a:p>
          </p:txBody>
        </p:sp>
        <p:sp>
          <p:nvSpPr>
            <p:cNvPr id="192" name="Text Box 192"/>
            <p:cNvSpPr>
              <a:spLocks/>
            </p:cNvSpPr>
            <p:nvPr/>
          </p:nvSpPr>
          <p:spPr>
            <a:xfrm>
              <a:off x="4433" y="230"/>
              <a:ext cx="110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200 km</a:t>
              </a:r>
            </a:p>
          </p:txBody>
        </p:sp>
        <p:sp>
          <p:nvSpPr>
            <p:cNvPr id="193" name="Text Box 193"/>
            <p:cNvSpPr>
              <a:spLocks/>
            </p:cNvSpPr>
            <p:nvPr/>
          </p:nvSpPr>
          <p:spPr>
            <a:xfrm>
              <a:off x="3330" y="461"/>
              <a:ext cx="1103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Површина</a:t>
              </a:r>
            </a:p>
          </p:txBody>
        </p:sp>
        <p:sp>
          <p:nvSpPr>
            <p:cNvPr id="194" name="Text Box 194"/>
            <p:cNvSpPr>
              <a:spLocks/>
            </p:cNvSpPr>
            <p:nvPr/>
          </p:nvSpPr>
          <p:spPr>
            <a:xfrm>
              <a:off x="4433" y="461"/>
              <a:ext cx="1102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138.600 km</a:t>
              </a:r>
              <a:r>
                <a:rPr baseline="30000" dirty="0" lang="en-US" smtClean="0">
                  <a:latin charset="0" pitchFamily="34" typeface="Calibri"/>
                </a:rPr>
                <a:t>2</a:t>
              </a:r>
            </a:p>
          </p:txBody>
        </p:sp>
        <p:sp>
          <p:nvSpPr>
            <p:cNvPr id="195" name="Text Box 195"/>
            <p:cNvSpPr>
              <a:spLocks/>
            </p:cNvSpPr>
            <p:nvPr/>
          </p:nvSpPr>
          <p:spPr>
            <a:xfrm>
              <a:off x="3330" y="691"/>
              <a:ext cx="110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Макс. дубина</a:t>
              </a:r>
            </a:p>
          </p:txBody>
        </p:sp>
        <p:sp>
          <p:nvSpPr>
            <p:cNvPr id="196" name="Text Box 196"/>
            <p:cNvSpPr>
              <a:spLocks/>
            </p:cNvSpPr>
            <p:nvPr/>
          </p:nvSpPr>
          <p:spPr>
            <a:xfrm>
              <a:off x="4433" y="691"/>
              <a:ext cx="110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1.330 m</a:t>
              </a:r>
            </a:p>
          </p:txBody>
        </p:sp>
        <p:sp>
          <p:nvSpPr>
            <p:cNvPr id="197" name="Text Box 197"/>
            <p:cNvSpPr>
              <a:spLocks/>
            </p:cNvSpPr>
            <p:nvPr/>
          </p:nvSpPr>
          <p:spPr>
            <a:xfrm>
              <a:off x="3330" y="922"/>
              <a:ext cx="1103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Запремина</a:t>
              </a:r>
            </a:p>
          </p:txBody>
        </p:sp>
        <p:sp>
          <p:nvSpPr>
            <p:cNvPr id="198" name="Text Box 198"/>
            <p:cNvSpPr>
              <a:spLocks/>
            </p:cNvSpPr>
            <p:nvPr/>
          </p:nvSpPr>
          <p:spPr>
            <a:xfrm>
              <a:off x="4433" y="922"/>
              <a:ext cx="1102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35.000 km</a:t>
              </a:r>
              <a:r>
                <a:rPr baseline="30000" dirty="0" lang="en-US" smtClean="0">
                  <a:latin charset="0" pitchFamily="34" typeface="Calibri"/>
                </a:rPr>
                <a:t>3</a:t>
              </a:r>
            </a:p>
          </p:txBody>
        </p:sp>
        <p:sp>
          <p:nvSpPr>
            <p:cNvPr id="199" name="Text Box 199"/>
            <p:cNvSpPr>
              <a:spLocks/>
            </p:cNvSpPr>
            <p:nvPr/>
          </p:nvSpPr>
          <p:spPr>
            <a:xfrm>
              <a:off x="3330" y="1152"/>
              <a:ext cx="1103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Салинитет</a:t>
              </a:r>
            </a:p>
          </p:txBody>
        </p:sp>
        <p:sp>
          <p:nvSpPr>
            <p:cNvPr id="200" name="Text Box 200"/>
            <p:cNvSpPr>
              <a:spLocks/>
            </p:cNvSpPr>
            <p:nvPr/>
          </p:nvSpPr>
          <p:spPr>
            <a:xfrm>
              <a:off x="4433" y="1152"/>
              <a:ext cx="1102" cy="231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38-39‰</a:t>
              </a:r>
            </a:p>
          </p:txBody>
        </p:sp>
        <p:sp>
          <p:nvSpPr>
            <p:cNvPr id="201" name="Text Box 201"/>
            <p:cNvSpPr>
              <a:spLocks/>
            </p:cNvSpPr>
            <p:nvPr/>
          </p:nvSpPr>
          <p:spPr>
            <a:xfrm>
              <a:off x="3330" y="1383"/>
              <a:ext cx="1103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indent="0" marL="0"/>
              <a:r>
                <a:rPr dirty="0" lang="en-US" smtClean="0">
                  <a:latin charset="0" pitchFamily="34" typeface="Calibri"/>
                </a:rPr>
                <a:t>Дужина обале</a:t>
              </a:r>
            </a:p>
          </p:txBody>
        </p:sp>
        <p:sp>
          <p:nvSpPr>
            <p:cNvPr id="202" name="Text Box 202"/>
            <p:cNvSpPr>
              <a:spLocks/>
            </p:cNvSpPr>
            <p:nvPr/>
          </p:nvSpPr>
          <p:spPr>
            <a:xfrm>
              <a:off x="4433" y="1383"/>
              <a:ext cx="1102" cy="23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45726" lIns="91439" numCol="1" rIns="91439" tIns="45726"/>
            <a:lstStyle/>
            <a:p>
              <a:pPr algn="ctr" indent="0" marL="0"/>
              <a:r>
                <a:rPr dirty="0" lang="en-US" smtClean="0">
                  <a:latin charset="0" pitchFamily="34" typeface="Calibri"/>
                </a:rPr>
                <a:t>3.739,1 km</a:t>
              </a:r>
            </a:p>
          </p:txBody>
        </p:sp>
      </p:grpSp>
      <p:sp>
        <p:nvSpPr>
          <p:cNvPr id="203" name="Text Box 203"/>
          <p:cNvSpPr txBox="1">
            <a:spLocks/>
          </p:cNvSpPr>
          <p:nvPr/>
        </p:nvSpPr>
        <p:spPr>
          <a:xfrm>
            <a:off x="1857375" y="0"/>
            <a:ext cx="23002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ЈАДРАНСКО МОРЕ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ext Box 12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20" name="Picture 12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28625"/>
            <a:ext cx="9113837" cy="6072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Text Box 1222"/>
          <p:cNvSpPr txBox="1">
            <a:spLocks/>
          </p:cNvSpPr>
          <p:nvPr/>
        </p:nvSpPr>
        <p:spPr>
          <a:xfrm>
            <a:off x="1785937" y="6488112"/>
            <a:ext cx="6102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Традиционални костими на манифестацији у Ористану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Text Box 12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24" name="Picture 12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214312" y="285750"/>
            <a:ext cx="11961812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Text Box 1226"/>
          <p:cNvSpPr txBox="1">
            <a:spLocks/>
          </p:cNvSpPr>
          <p:nvPr/>
        </p:nvSpPr>
        <p:spPr>
          <a:xfrm>
            <a:off x="4429125" y="0"/>
            <a:ext cx="10937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Каљари</a:t>
            </a:r>
          </a:p>
        </p:txBody>
      </p:sp>
      <p:pic>
        <p:nvPicPr>
          <p:cNvPr id="1227" name="Picture 122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14375" y="1670050"/>
            <a:ext cx="7786687" cy="51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Text Box 1229"/>
          <p:cNvSpPr txBox="1">
            <a:spLocks/>
          </p:cNvSpPr>
          <p:nvPr/>
        </p:nvSpPr>
        <p:spPr>
          <a:xfrm>
            <a:off x="4071937" y="2071687"/>
            <a:ext cx="41338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Палата Отон Бакареда у Каљарију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Text Box 123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31" name="Picture 12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5750" y="428625"/>
            <a:ext cx="8572500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Text Box 1233"/>
          <p:cNvSpPr txBox="1">
            <a:spLocks/>
          </p:cNvSpPr>
          <p:nvPr/>
        </p:nvSpPr>
        <p:spPr>
          <a:xfrm>
            <a:off x="3929062" y="0"/>
            <a:ext cx="3081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r>
              <a:t>Феничко-пунска некропола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Text Box 12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235" name="Picture 123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7625" y="-36512"/>
            <a:ext cx="9191625" cy="6894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Text Box 1237"/>
          <p:cNvSpPr txBox="1">
            <a:spLocks/>
          </p:cNvSpPr>
          <p:nvPr/>
        </p:nvSpPr>
        <p:spPr>
          <a:xfrm>
            <a:off x="2286000" y="5500687"/>
            <a:ext cx="41925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Фоњи на падинама планине Спада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786312" cy="53832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Text Box 206"/>
          <p:cNvSpPr txBox="1">
            <a:spLocks/>
          </p:cNvSpPr>
          <p:nvPr/>
        </p:nvSpPr>
        <p:spPr>
          <a:xfrm>
            <a:off x="928687" y="5657850"/>
            <a:ext cx="2797175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Површина 275.000 km</a:t>
            </a:r>
            <a:r>
              <a:rPr baseline="30000" dirty="0" lang="en-US" smtClean="0"/>
              <a:t>2</a:t>
            </a:r>
            <a:r>
              <a:rPr dirty="0" lang="en-US" smtClean="0"/>
              <a:t> </a:t>
            </a:r>
          </a:p>
          <a:p>
            <a:pPr indent="0" marL="0"/>
            <a:r>
              <a:rPr dirty="0" lang="en-US" smtClean="0"/>
              <a:t>Најв. дубина 3785 m</a:t>
            </a:r>
          </a:p>
          <a:p>
            <a:pPr indent="0" marL="0"/>
            <a:r>
              <a:rPr dirty="0" lang="en-US" smtClean="0"/>
              <a:t>Најв. ширина 665 km</a:t>
            </a:r>
          </a:p>
          <a:p>
            <a:pPr indent="0" marL="0"/>
            <a:r>
              <a:rPr dirty="0" lang="en-US" smtClean="0"/>
              <a:t>Најв. дужина 700 km</a:t>
            </a:r>
          </a:p>
        </p:txBody>
      </p:sp>
      <p:pic>
        <p:nvPicPr>
          <p:cNvPr id="207" name="Picture 207"/>
          <p:cNvPicPr>
            <a:picLocks noChangeAspect="1"/>
          </p:cNvPicPr>
          <p:nvPr/>
        </p:nvPicPr>
        <p:blipFill>
          <a:blip r:embed="rId3"/>
          <a:srcRect l="26132" r="9415" t="17009"/>
          <a:stretch/>
        </p:blipFill>
        <p:spPr>
          <a:xfrm>
            <a:off x="4643437" y="2998787"/>
            <a:ext cx="4500562" cy="38592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Text Box 209"/>
          <p:cNvSpPr txBox="1">
            <a:spLocks/>
          </p:cNvSpPr>
          <p:nvPr/>
        </p:nvSpPr>
        <p:spPr>
          <a:xfrm>
            <a:off x="4643437" y="2928937"/>
            <a:ext cx="4603750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1600"/>
              <a:t>Обала Тиренског м. - Маратеа у Поликастара </a:t>
            </a:r>
          </a:p>
          <a:p>
            <a:pPr algn="ctr" indent="0" marL="0"/>
            <a:r>
              <a:rPr dirty="0" lang="en-US" smtClean="0" sz="1600"/>
              <a:t>заливу (Кампања, Базилката, Калабрија)</a:t>
            </a:r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840287" y="0"/>
            <a:ext cx="4303712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Text Box 212"/>
          <p:cNvSpPr txBox="1">
            <a:spLocks/>
          </p:cNvSpPr>
          <p:nvPr/>
        </p:nvSpPr>
        <p:spPr>
          <a:xfrm>
            <a:off x="5721350" y="2000250"/>
            <a:ext cx="34226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Тиренско море – обала Елбе</a:t>
            </a:r>
          </a:p>
        </p:txBody>
      </p:sp>
      <p:sp>
        <p:nvSpPr>
          <p:cNvPr id="213" name="Text Box 213"/>
          <p:cNvSpPr txBox="1">
            <a:spLocks/>
          </p:cNvSpPr>
          <p:nvPr/>
        </p:nvSpPr>
        <p:spPr>
          <a:xfrm>
            <a:off x="1000125" y="5357812"/>
            <a:ext cx="2189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ТИРЕНСКО МОРЕ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4"/>
          <p:cNvPicPr>
            <a:picLocks noChangeAspect="1"/>
          </p:cNvPicPr>
          <p:nvPr/>
        </p:nvPicPr>
        <p:blipFill>
          <a:blip r:embed="rId2"/>
          <a:srcRect b="5208" l="2470" r="11050"/>
          <a:stretch/>
        </p:blipFill>
        <p:spPr>
          <a:xfrm>
            <a:off x="0" y="-14287"/>
            <a:ext cx="5286375" cy="687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Text Box 216"/>
          <p:cNvSpPr txBox="1">
            <a:spLocks/>
          </p:cNvSpPr>
          <p:nvPr/>
        </p:nvSpPr>
        <p:spPr>
          <a:xfrm>
            <a:off x="214312" y="5643562"/>
            <a:ext cx="35972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НАЈВАЖНИЈЕ РЕКЕ ИТАЛИЈЕ</a:t>
            </a:r>
          </a:p>
        </p:txBody>
      </p:sp>
      <p:pic>
        <p:nvPicPr>
          <p:cNvPr id="217" name="Picture 21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327650" y="4000500"/>
            <a:ext cx="38163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 Box 219"/>
          <p:cNvSpPr txBox="1">
            <a:spLocks/>
          </p:cNvSpPr>
          <p:nvPr/>
        </p:nvSpPr>
        <p:spPr>
          <a:xfrm>
            <a:off x="5715000" y="4000500"/>
            <a:ext cx="2720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Тибар (405 km) у Риму</a:t>
            </a:r>
          </a:p>
        </p:txBody>
      </p:sp>
      <p:pic>
        <p:nvPicPr>
          <p:cNvPr id="220" name="Picture 220"/>
          <p:cNvPicPr>
            <a:picLocks noChangeAspect="1"/>
          </p:cNvPicPr>
          <p:nvPr/>
        </p:nvPicPr>
        <p:blipFill>
          <a:blip r:embed="rId4"/>
          <a:srcRect t="10204"/>
          <a:stretch/>
        </p:blipFill>
        <p:spPr>
          <a:xfrm>
            <a:off x="4052887" y="0"/>
            <a:ext cx="5091112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Text Box 222"/>
          <p:cNvSpPr txBox="1">
            <a:spLocks/>
          </p:cNvSpPr>
          <p:nvPr/>
        </p:nvSpPr>
        <p:spPr>
          <a:xfrm>
            <a:off x="5500687" y="2714625"/>
            <a:ext cx="3063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Арно (241 km) у Фиренци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 Box 2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24" name="Picture 2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39700" y="0"/>
            <a:ext cx="900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Text Box 226"/>
          <p:cNvSpPr txBox="1">
            <a:spLocks/>
          </p:cNvSpPr>
          <p:nvPr/>
        </p:nvSpPr>
        <p:spPr>
          <a:xfrm>
            <a:off x="2714625" y="4786312"/>
            <a:ext cx="22447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C00000"/>
                </a:solidFill>
              </a:rPr>
              <a:t>Слив реке По</a:t>
            </a:r>
          </a:p>
        </p:txBody>
      </p:sp>
      <p:sp>
        <p:nvSpPr>
          <p:cNvPr id="227" name="Text Box 227"/>
          <p:cNvSpPr txBox="1">
            <a:spLocks/>
          </p:cNvSpPr>
          <p:nvPr/>
        </p:nvSpPr>
        <p:spPr>
          <a:xfrm>
            <a:off x="2571750" y="5429250"/>
            <a:ext cx="457200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FF0066"/>
                </a:solidFill>
              </a:rPr>
              <a:t>      РЕКА ПО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Дужина 652 km, извор на 2.022 m</a:t>
            </a:r>
          </a:p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слив 71.000 km</a:t>
            </a:r>
            <a:r>
              <a:rPr b="1" baseline="30000" dirty="0" lang="en-US" smtClean="0" sz="1600">
                <a:solidFill>
                  <a:srgbClr val="C00000"/>
                </a:solidFill>
              </a:rPr>
              <a:t>2</a:t>
            </a:r>
            <a:r>
              <a:rPr b="1" dirty="0" lang="en-US" smtClean="0" sz="1600">
                <a:solidFill>
                  <a:srgbClr val="C00000"/>
                </a:solidFill>
              </a:rPr>
              <a:t>, протицај 1506 m</a:t>
            </a:r>
            <a:r>
              <a:rPr b="1" baseline="30000" dirty="0" lang="en-US" smtClean="0" sz="1600">
                <a:solidFill>
                  <a:srgbClr val="C00000"/>
                </a:solidFill>
              </a:rPr>
              <a:t>3</a:t>
            </a:r>
            <a:r>
              <a:rPr b="1" dirty="0" lang="en-US" smtClean="0" sz="1600">
                <a:solidFill>
                  <a:srgbClr val="C00000"/>
                </a:solidFill>
              </a:rPr>
              <a:t>/s</a:t>
            </a:r>
            <a:r>
              <a:rPr dirty="0" lang="en-US" smtClean="0"/>
              <a:t>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 Box 2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29" name="Picture 229"/>
          <p:cNvPicPr>
            <a:picLocks noChangeAspect="1"/>
          </p:cNvPicPr>
          <p:nvPr/>
        </p:nvPicPr>
        <p:blipFill>
          <a:blip r:embed="rId2"/>
          <a:srcRect r="3993" t="2325"/>
          <a:stretch/>
        </p:blipFill>
        <p:spPr>
          <a:xfrm>
            <a:off x="0" y="-71437"/>
            <a:ext cx="9144000" cy="532606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Text Box 231"/>
          <p:cNvSpPr>
            <a:spLocks/>
          </p:cNvSpPr>
          <p:nvPr/>
        </p:nvSpPr>
        <p:spPr>
          <a:xfrm>
            <a:off x="285750" y="5286375"/>
            <a:ext cx="8572500" cy="15700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 sz="2400">
                <a:solidFill>
                  <a:srgbClr val="00B0F0"/>
                </a:solidFill>
              </a:rPr>
              <a:t>Предалпска јез.</a:t>
            </a:r>
          </a:p>
          <a:p>
            <a:pPr algn="ctr" indent="0" marL="0"/>
            <a:r>
              <a:rPr b="1" dirty="0" i="1" lang="en-US" smtClean="0">
                <a:solidFill>
                  <a:srgbClr val="00B0F0"/>
                </a:solidFill>
              </a:rPr>
              <a:t>Гарда 370 km² </a:t>
            </a:r>
            <a:r>
              <a:rPr dirty="0" lang="en-US" smtClean="0">
                <a:solidFill>
                  <a:srgbClr val="00B0F0"/>
                </a:solidFill>
              </a:rPr>
              <a:t>(</a:t>
            </a:r>
            <a:r>
              <a:rPr dirty="0" lang="en-US" smtClean="0">
                <a:solidFill>
                  <a:srgbClr val="0070C0"/>
                </a:solidFill>
              </a:rPr>
              <a:t>макс. дуж. 51,9 km, макс. шир.16,7 km, површ. 370 km</a:t>
            </a:r>
            <a:r>
              <a:rPr baseline="30000" dirty="0" lang="en-US" smtClean="0">
                <a:solidFill>
                  <a:srgbClr val="0070C0"/>
                </a:solidFill>
              </a:rPr>
              <a:t>2</a:t>
            </a:r>
            <a:r>
              <a:rPr dirty="0" lang="en-US" smtClean="0">
                <a:solidFill>
                  <a:srgbClr val="0070C0"/>
                </a:solidFill>
              </a:rPr>
              <a:t>, макс. дуб. 346 m, запрем. 50,35 km</a:t>
            </a:r>
            <a:r>
              <a:rPr baseline="30000" dirty="0" lang="en-US" smtClean="0">
                <a:solidFill>
                  <a:srgbClr val="0070C0"/>
                </a:solidFill>
              </a:rPr>
              <a:t>3</a:t>
            </a:r>
            <a:r>
              <a:rPr dirty="0" lang="en-US" smtClean="0">
                <a:solidFill>
                  <a:srgbClr val="0070C0"/>
                </a:solidFill>
              </a:rPr>
              <a:t>, над. вис. 65 m),</a:t>
            </a:r>
          </a:p>
          <a:p>
            <a:pPr indent="0" marL="0"/>
            <a:r>
              <a:rPr dirty="0" lang="en-US" smtClean="0">
                <a:solidFill>
                  <a:srgbClr val="00B0F0"/>
                </a:solidFill>
              </a:rPr>
              <a:t>Мађоре 212 km², Комо 146 km²,</a:t>
            </a:r>
          </a:p>
          <a:p>
            <a:pPr algn="ctr" indent="0" marL="0"/>
            <a:r>
              <a:rPr dirty="0" lang="en-US" smtClean="0">
                <a:solidFill>
                  <a:srgbClr val="00B0F0"/>
                </a:solidFill>
              </a:rPr>
              <a:t>Исео 65,3 km², Лугано 51 km²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2"/>
          <p:cNvPicPr>
            <a:picLocks noChangeAspect="1"/>
          </p:cNvPicPr>
          <p:nvPr/>
        </p:nvPicPr>
        <p:blipFill>
          <a:blip r:embed="rId2"/>
          <a:srcRect t="6302"/>
          <a:stretch/>
        </p:blipFill>
        <p:spPr>
          <a:xfrm>
            <a:off x="-46037" y="0"/>
            <a:ext cx="9190037" cy="535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Text Box 234"/>
          <p:cNvSpPr txBox="1">
            <a:spLocks/>
          </p:cNvSpPr>
          <p:nvPr/>
        </p:nvSpPr>
        <p:spPr>
          <a:xfrm>
            <a:off x="500062" y="5429250"/>
            <a:ext cx="8356600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Језеро Мађоре</a:t>
            </a:r>
          </a:p>
          <a:p>
            <a:pPr indent="0" marL="0"/>
            <a:r>
              <a:rPr dirty="0" lang="en-US" smtClean="0"/>
              <a:t>макс. дуж. 66 km, макс. шир.10 km, површ. 212,5 km²</a:t>
            </a:r>
          </a:p>
          <a:p>
            <a:pPr indent="0" marL="0"/>
            <a:r>
              <a:rPr dirty="0" lang="en-US" smtClean="0"/>
              <a:t>макс. дуб. 370 m, запрем. 37 km</a:t>
            </a:r>
            <a:r>
              <a:rPr baseline="30000" dirty="0" lang="en-US" smtClean="0"/>
              <a:t>3</a:t>
            </a:r>
            <a:r>
              <a:rPr dirty="0" lang="en-US" smtClean="0"/>
              <a:t>, над. вис. 193 m;</a:t>
            </a:r>
          </a:p>
          <a:p>
            <a:pPr indent="0" marL="0"/>
            <a:r>
              <a:rPr dirty="0" lang="en-US" smtClean="0"/>
              <a:t>ветрови - </a:t>
            </a:r>
            <a:r>
              <a:rPr dirty="0" i="1" lang="en-US" smtClean="0"/>
              <a:t>Мошендрино</a:t>
            </a:r>
            <a:r>
              <a:rPr dirty="0" lang="en-US" smtClean="0"/>
              <a:t> (са план.) и </a:t>
            </a:r>
            <a:r>
              <a:rPr dirty="0" i="1" lang="en-US" smtClean="0"/>
              <a:t>Инверна</a:t>
            </a:r>
            <a:r>
              <a:rPr dirty="0" lang="en-US" smtClean="0"/>
              <a:t> (са равн.) – стални – једрење 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32"/>
          <p:cNvSpPr>
            <a:spLocks/>
          </p:cNvSpPr>
          <p:nvPr>
            <p:ph type="title"/>
          </p:nvPr>
        </p:nvSpPr>
        <p:spPr>
          <a:xfrm>
            <a:off x="900112" y="0"/>
            <a:ext cx="6958012" cy="7858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4000">
                <a:solidFill>
                  <a:srgbClr val="FFC000"/>
                </a:solidFill>
              </a:rPr>
              <a:t>Апенинско полуострво</a:t>
            </a:r>
          </a:p>
        </p:txBody>
      </p:sp>
      <p:sp>
        <p:nvSpPr>
          <p:cNvPr id="33" name="Text Box 33"/>
          <p:cNvSpPr>
            <a:spLocks/>
          </p:cNvSpPr>
          <p:nvPr>
            <p:ph type="obj"/>
          </p:nvPr>
        </p:nvSpPr>
        <p:spPr>
          <a:xfrm>
            <a:off x="357187" y="785812"/>
            <a:ext cx="8459787" cy="57324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b="1" dirty="0" lang="en-US" smtClean="0" sz="2400"/>
              <a:t>Медитерански простор везан за апенинску Италију</a:t>
            </a:r>
          </a:p>
          <a:p>
            <a:pPr indent="-342900" marL="342900">
              <a:lnSpc>
                <a:spcPct val="90000"/>
              </a:lnSpc>
            </a:pPr>
            <a:r>
              <a:rPr b="1" dirty="0" lang="en-US" smtClean="0" sz="2400"/>
              <a:t>Рељеф је врло разнолик – углавном млад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400"/>
              <a:t>     ☺ </a:t>
            </a:r>
            <a:r>
              <a:rPr dirty="0" lang="en-US" smtClean="0" sz="2400">
                <a:solidFill>
                  <a:srgbClr val="6600CC"/>
                </a:solidFill>
              </a:rPr>
              <a:t>Апенини дуж целог полуострва </a:t>
            </a:r>
            <a:r>
              <a:rPr dirty="0" lang="en-US" smtClean="0" sz="2000">
                <a:solidFill>
                  <a:srgbClr val="9966FF"/>
                </a:solidFill>
              </a:rPr>
              <a:t>(Лигуријски,  Тоскански,  	 	Централни, Калабријски – продужетак на Сицилију); </a:t>
            </a:r>
            <a:r>
              <a:rPr dirty="0" lang="en-US" smtClean="0" sz="2400">
                <a:solidFill>
                  <a:srgbClr val="6600CC"/>
                </a:solidFill>
              </a:rPr>
              <a:t>Алпи</a:t>
            </a:r>
            <a:r>
              <a:rPr dirty="0" lang="en-US" smtClean="0" sz="2400">
                <a:solidFill>
                  <a:srgbClr val="9966FF"/>
                </a:solidFill>
              </a:rPr>
              <a:t> - </a:t>
            </a:r>
            <a:r>
              <a:rPr dirty="0" lang="en-US" smtClean="0" sz="2000">
                <a:solidFill>
                  <a:srgbClr val="9966FF"/>
                </a:solidFill>
              </a:rPr>
              <a:t>север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400"/>
              <a:t>	 ☺ </a:t>
            </a:r>
            <a:r>
              <a:rPr dirty="0" lang="en-US" smtClean="0" sz="2400">
                <a:solidFill>
                  <a:srgbClr val="00B050"/>
                </a:solidFill>
              </a:rPr>
              <a:t>Низије</a:t>
            </a:r>
            <a:r>
              <a:rPr dirty="0" lang="en-US" smtClean="0" sz="2400"/>
              <a:t> </a:t>
            </a:r>
            <a:r>
              <a:rPr dirty="0" lang="en-US" smtClean="0" sz="2400">
                <a:solidFill>
                  <a:srgbClr val="00B050"/>
                </a:solidFill>
              </a:rPr>
              <a:t>уз реку По и у приобалном делу </a:t>
            </a:r>
            <a:r>
              <a:rPr dirty="0" lang="en-US" smtClean="0" sz="2400">
                <a:solidFill>
                  <a:srgbClr val="92D050"/>
                </a:solidFill>
              </a:rPr>
              <a:t>– 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400">
                <a:solidFill>
                  <a:srgbClr val="92D050"/>
                </a:solidFill>
              </a:rPr>
              <a:t>		посебно око Напуља </a:t>
            </a:r>
            <a:r>
              <a:rPr dirty="0" lang="en-US" smtClean="0" sz="2000">
                <a:solidFill>
                  <a:srgbClr val="92D050"/>
                </a:solidFill>
              </a:rPr>
              <a:t>(Кампања),</a:t>
            </a:r>
            <a:r>
              <a:rPr dirty="0" lang="en-US" smtClean="0" sz="2400">
                <a:solidFill>
                  <a:srgbClr val="92D050"/>
                </a:solidFill>
              </a:rPr>
              <a:t> Рима </a:t>
            </a:r>
            <a:r>
              <a:rPr dirty="0" lang="en-US" smtClean="0" sz="2000">
                <a:solidFill>
                  <a:srgbClr val="92D050"/>
                </a:solidFill>
              </a:rPr>
              <a:t>(Лацио), делови </a:t>
            </a:r>
            <a:r>
              <a:rPr dirty="0" lang="en-US" smtClean="0" sz="2400">
                <a:solidFill>
                  <a:srgbClr val="92D050"/>
                </a:solidFill>
              </a:rPr>
              <a:t>Пуље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400"/>
              <a:t>	 ☺ </a:t>
            </a:r>
            <a:r>
              <a:rPr dirty="0" lang="en-US" smtClean="0" sz="2400">
                <a:solidFill>
                  <a:srgbClr val="FF0000"/>
                </a:solidFill>
              </a:rPr>
              <a:t>Карактеристична вулканска активност </a:t>
            </a:r>
            <a:r>
              <a:rPr dirty="0" lang="en-US" smtClean="0" sz="2000">
                <a:solidFill>
                  <a:srgbClr val="FF0000"/>
                </a:solidFill>
              </a:rPr>
              <a:t>(Везув, Етна, </a:t>
            </a:r>
            <a:r>
              <a:rPr dirty="0" lang="en-US" smtClean="0" sz="2400">
                <a:solidFill>
                  <a:srgbClr val="FF0000"/>
                </a:solidFill>
              </a:rPr>
              <a:t>	</a:t>
            </a:r>
            <a:r>
              <a:rPr dirty="0" lang="en-US" smtClean="0" sz="2000">
                <a:solidFill>
                  <a:srgbClr val="FF0000"/>
                </a:solidFill>
              </a:rPr>
              <a:t>Стромболи, Вулкано ...) </a:t>
            </a:r>
            <a:r>
              <a:rPr dirty="0" lang="en-US" smtClean="0" sz="2400">
                <a:solidFill>
                  <a:srgbClr val="FF0000"/>
                </a:solidFill>
              </a:rPr>
              <a:t>и вулкански рељеф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400"/>
              <a:t>	 ☺ </a:t>
            </a:r>
            <a:r>
              <a:rPr dirty="0" lang="en-US" smtClean="0" sz="2400">
                <a:solidFill>
                  <a:srgbClr val="F79646"/>
                </a:solidFill>
              </a:rPr>
              <a:t>Сардинија има специфичну геолошку структуру - </a:t>
            </a:r>
            <a:r>
              <a:rPr dirty="0" lang="en-US" smtClean="0" sz="1800">
                <a:solidFill>
                  <a:srgbClr val="FFC000"/>
                </a:solidFill>
              </a:rPr>
              <a:t>	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1800">
                <a:solidFill>
                  <a:srgbClr val="FFC000"/>
                </a:solidFill>
              </a:rPr>
              <a:t> 		</a:t>
            </a:r>
            <a:r>
              <a:rPr dirty="0" lang="en-US" smtClean="0" sz="2000">
                <a:solidFill>
                  <a:srgbClr val="FF6600"/>
                </a:solidFill>
              </a:rPr>
              <a:t>основу чини херцинска маса </a:t>
            </a:r>
          </a:p>
          <a:p>
            <a:pPr indent="-342900" marL="342900">
              <a:lnSpc>
                <a:spcPct val="90000"/>
              </a:lnSpc>
              <a:buNone/>
            </a:pPr>
            <a:r>
              <a:rPr dirty="0" lang="en-US" smtClean="0" sz="2000"/>
              <a:t>	 </a:t>
            </a:r>
            <a:r>
              <a:rPr dirty="0" lang="en-US" smtClean="0" sz="2400"/>
              <a:t>☺ Разнолике обале - бројна острва на тиренској страни </a:t>
            </a:r>
          </a:p>
          <a:p>
            <a:pPr indent="-342900" marL="342900">
              <a:lnSpc>
                <a:spcPct val="90000"/>
              </a:lnSpc>
              <a:buNone/>
            </a:pPr>
            <a:endParaRPr dirty="0" lang="en-US" smtClean="0" sz="2400">
              <a:solidFill>
                <a:srgbClr val="F6F6F0"/>
              </a:solidFill>
            </a:endParaRPr>
          </a:p>
          <a:p>
            <a:pPr indent="-342900" marL="342900">
              <a:lnSpc>
                <a:spcPct val="90000"/>
              </a:lnSpc>
            </a:pPr>
            <a:r>
              <a:rPr b="1" dirty="0" lang="en-US" smtClean="0" sz="2400"/>
              <a:t>Клима у приобаљу је типична медитеранска, у унутрашњости варијетети умерене и планинске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5"/>
          <p:cNvPicPr>
            <a:picLocks noChangeAspect="1"/>
          </p:cNvPicPr>
          <p:nvPr/>
        </p:nvPicPr>
        <p:blipFill>
          <a:blip r:embed="rId2"/>
          <a:srcRect b="40929" t="5063"/>
          <a:stretch/>
        </p:blipFill>
        <p:spPr>
          <a:xfrm>
            <a:off x="0" y="0"/>
            <a:ext cx="740727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Picture 237"/>
          <p:cNvPicPr>
            <a:picLocks noChangeAspect="1"/>
          </p:cNvPicPr>
          <p:nvPr/>
        </p:nvPicPr>
        <p:blipFill>
          <a:blip r:embed="rId3"/>
          <a:srcRect b="5000" t="13750"/>
          <a:stretch/>
        </p:blipFill>
        <p:spPr>
          <a:xfrm>
            <a:off x="2881312" y="3041650"/>
            <a:ext cx="6262687" cy="38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Text Box 239"/>
          <p:cNvSpPr txBox="1">
            <a:spLocks/>
          </p:cNvSpPr>
          <p:nvPr/>
        </p:nvSpPr>
        <p:spPr>
          <a:xfrm>
            <a:off x="642937" y="2928937"/>
            <a:ext cx="1900237" cy="19081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00B0F0"/>
                </a:solidFill>
              </a:rPr>
              <a:t>Болсена јез.</a:t>
            </a:r>
          </a:p>
          <a:p>
            <a:pPr indent="0" marL="0"/>
            <a:r>
              <a:rPr dirty="0" lang="en-US" smtClean="0" sz="1600"/>
              <a:t>Макс. дуж. 13 km</a:t>
            </a:r>
          </a:p>
          <a:p>
            <a:pPr indent="0" marL="0"/>
            <a:r>
              <a:rPr dirty="0" lang="en-US" smtClean="0" sz="1600"/>
              <a:t>Макс. шир. 11 km</a:t>
            </a:r>
          </a:p>
          <a:p>
            <a:pPr indent="0" marL="0"/>
            <a:r>
              <a:rPr dirty="0" lang="en-US" smtClean="0" sz="1600"/>
              <a:t>Површ. 113,5 km²</a:t>
            </a:r>
          </a:p>
          <a:p>
            <a:pPr indent="0" marL="0"/>
            <a:r>
              <a:rPr dirty="0" lang="en-US" smtClean="0" sz="1600"/>
              <a:t>Макс. дуб. 151 m</a:t>
            </a:r>
          </a:p>
          <a:p>
            <a:pPr indent="0" marL="0"/>
            <a:r>
              <a:rPr dirty="0" lang="en-US" smtClean="0" sz="1600"/>
              <a:t>Запрем. 9,2 km³</a:t>
            </a:r>
          </a:p>
          <a:p>
            <a:pPr indent="0" marL="0"/>
            <a:r>
              <a:rPr dirty="0" lang="en-US" smtClean="0" sz="1600"/>
              <a:t>Надм. вис. 305 m</a:t>
            </a:r>
            <a:r>
              <a:rPr dirty="0" lang="en-US" smtClean="0"/>
              <a:t> </a:t>
            </a:r>
          </a:p>
        </p:txBody>
      </p:sp>
      <p:sp>
        <p:nvSpPr>
          <p:cNvPr id="240" name="Text Box 240"/>
          <p:cNvSpPr txBox="1">
            <a:spLocks/>
          </p:cNvSpPr>
          <p:nvPr/>
        </p:nvSpPr>
        <p:spPr>
          <a:xfrm>
            <a:off x="0" y="0"/>
            <a:ext cx="7251700" cy="400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000">
                <a:latin charset="0" pitchFamily="18" typeface="Cambria"/>
              </a:rPr>
              <a:t>Болсена језеро (Покр. Лацио) - настало урушавањем калдере</a:t>
            </a:r>
          </a:p>
        </p:txBody>
      </p:sp>
      <p:sp>
        <p:nvSpPr>
          <p:cNvPr id="241" name="Text Box 241"/>
          <p:cNvSpPr txBox="1">
            <a:spLocks/>
          </p:cNvSpPr>
          <p:nvPr/>
        </p:nvSpPr>
        <p:spPr>
          <a:xfrm>
            <a:off x="285750" y="4487862"/>
            <a:ext cx="2492375" cy="27082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endParaRPr b="1" dirty="0" lang="en-US" smtClean="0" sz="2200">
              <a:solidFill>
                <a:srgbClr val="00B0F0"/>
              </a:solidFill>
            </a:endParaRPr>
          </a:p>
          <a:p>
            <a:pPr indent="0" marL="0"/>
            <a:r>
              <a:rPr b="1" dirty="0" lang="en-US" smtClean="0" sz="2200">
                <a:solidFill>
                  <a:srgbClr val="00B0F0"/>
                </a:solidFill>
              </a:rPr>
              <a:t>Тазиментско јез.</a:t>
            </a:r>
          </a:p>
          <a:p>
            <a:pPr indent="0" marL="0"/>
            <a:r>
              <a:rPr dirty="0" lang="en-US" smtClean="0"/>
              <a:t>Површина 128 km</a:t>
            </a:r>
            <a:r>
              <a:rPr baseline="30000" dirty="0" lang="en-US" smtClean="0"/>
              <a:t>2</a:t>
            </a:r>
          </a:p>
          <a:p>
            <a:pPr indent="0" marL="0"/>
            <a:r>
              <a:rPr dirty="0" lang="en-US" smtClean="0"/>
              <a:t>Најв. дуж 16,1 km </a:t>
            </a:r>
          </a:p>
          <a:p>
            <a:pPr indent="0" marL="0"/>
            <a:r>
              <a:rPr dirty="0" lang="en-US" smtClean="0"/>
              <a:t>Нај. шир. 12 km</a:t>
            </a:r>
          </a:p>
          <a:p>
            <a:pPr indent="0" marL="0"/>
            <a:r>
              <a:rPr dirty="0" lang="en-US" smtClean="0"/>
              <a:t>Макс. дуб. 6 m</a:t>
            </a:r>
          </a:p>
          <a:p>
            <a:pPr indent="0" marL="0"/>
            <a:r>
              <a:rPr dirty="0" lang="en-US" smtClean="0"/>
              <a:t>Надм. вис 258 m</a:t>
            </a:r>
          </a:p>
          <a:p>
            <a:pPr indent="0" marL="0"/>
            <a:r>
              <a:rPr dirty="0" lang="en-US" smtClean="0"/>
              <a:t>Запремина 0,586 km </a:t>
            </a:r>
          </a:p>
          <a:p>
            <a:pPr indent="0" marL="0"/>
            <a:endParaRPr dirty="0" lang="en-US" smtClean="0"/>
          </a:p>
        </p:txBody>
      </p:sp>
      <p:sp>
        <p:nvSpPr>
          <p:cNvPr id="242" name="Text Box 242"/>
          <p:cNvSpPr txBox="1">
            <a:spLocks/>
          </p:cNvSpPr>
          <p:nvPr/>
        </p:nvSpPr>
        <p:spPr>
          <a:xfrm>
            <a:off x="5500687" y="3929062"/>
            <a:ext cx="3440112" cy="10160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2000">
                <a:latin charset="0" pitchFamily="18" typeface="Cambria"/>
              </a:rPr>
              <a:t>Тразиментско јез. (Умбрија)</a:t>
            </a:r>
          </a:p>
          <a:p>
            <a:pPr algn="ctr" indent="0" marL="0"/>
            <a:r>
              <a:rPr dirty="0" lang="en-US" smtClean="0" sz="2000">
                <a:latin charset="0" pitchFamily="18" typeface="Cambria"/>
              </a:rPr>
              <a:t>- највеће на Полуострву,</a:t>
            </a:r>
          </a:p>
          <a:p>
            <a:pPr algn="ctr" indent="0" marL="0"/>
            <a:r>
              <a:rPr dirty="0" lang="en-US" smtClean="0" sz="2000">
                <a:latin charset="0" pitchFamily="18" typeface="Cambria"/>
              </a:rPr>
              <a:t>настало тектонским путем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 Box 24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44" name="Text Box 24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45" name="Picture 245"/>
          <p:cNvPicPr>
            <a:picLocks noChangeAspect="1"/>
          </p:cNvPicPr>
          <p:nvPr/>
        </p:nvPicPr>
        <p:blipFill>
          <a:blip r:embed="rId2"/>
          <a:srcRect b="7552" t="1825"/>
          <a:stretch/>
        </p:blipFill>
        <p:spPr>
          <a:xfrm>
            <a:off x="714375" y="0"/>
            <a:ext cx="7842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Text Box 247"/>
          <p:cNvSpPr txBox="1">
            <a:spLocks/>
          </p:cNvSpPr>
          <p:nvPr/>
        </p:nvSpPr>
        <p:spPr>
          <a:xfrm>
            <a:off x="6786562" y="2214562"/>
            <a:ext cx="1130300" cy="4921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600"/>
              <a:t>26 НП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 Box 248"/>
          <p:cNvSpPr>
            <a:spLocks/>
          </p:cNvSpPr>
          <p:nvPr>
            <p:ph type="obj"/>
          </p:nvPr>
        </p:nvSpPr>
        <p:spPr>
          <a:xfrm>
            <a:off x="0" y="0"/>
            <a:ext cx="9467850" cy="685800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80000"/>
              </a:lnSpc>
              <a:buNone/>
            </a:pPr>
            <a:endParaRPr dirty="0" lang="en-US" smtClean="0" sz="2200">
              <a:latin charset="0" pitchFamily="18" typeface="Century Schoolbook"/>
            </a:endParaRP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Насељена 200.000 год.;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Прероманско становништво – Итали, Умбри, Латини, Лигури, Етрурци, Келти, Грци 8. и 7. в. п.н.е. (утицала Критско- Микенска цивилизација, Магна Греција), Феничани </a:t>
            </a:r>
            <a:r>
              <a:rPr dirty="0" lang="en-US" smtClean="0" sz="2000">
                <a:latin charset="0" pitchFamily="18" typeface="Century Schoolbook"/>
              </a:rPr>
              <a:t>(Сицилија);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Римљани;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- 395. и 476. година;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Сеоба народа, Лагобарди, Хуни, Готи, Франци, Свето Римско Царство;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Средњовековне државице градови (око 1300. година) 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Арапи у 9. веку на Сицилији, 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У11. веку Нормани, Византија на сев. и југу;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Хабсбурговци (Шпански и Аустријски), Савоје, Пиједмонт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Млетачка Република и Папска држава; 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Хуманизам и ренесанса;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Наполеон;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Савоје, Пиједмонт;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- 1861. уједињење и 1946. Република;</a:t>
            </a:r>
          </a:p>
          <a:p>
            <a:pPr indent="-342900" marL="342900">
              <a:lnSpc>
                <a:spcPct val="80000"/>
              </a:lnSpc>
              <a:buNone/>
            </a:pPr>
            <a:r>
              <a:rPr dirty="0" lang="en-US" smtClean="0" sz="2200">
                <a:latin charset="0" pitchFamily="18" typeface="Century Schoolbook"/>
              </a:rPr>
              <a:t>- Светски ратови и фашизам.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 Box 2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50" name="Text Box 25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1" name="Picture 251"/>
          <p:cNvPicPr>
            <a:picLocks noChangeAspect="1"/>
          </p:cNvPicPr>
          <p:nvPr/>
        </p:nvPicPr>
        <p:blipFill>
          <a:blip r:embed="rId2"/>
          <a:srcRect l="2489"/>
          <a:stretch/>
        </p:blipFill>
        <p:spPr>
          <a:xfrm>
            <a:off x="4643437" y="750887"/>
            <a:ext cx="4500562" cy="56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Picture 25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4584700" cy="557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Text Box 255"/>
          <p:cNvSpPr>
            <a:spLocks/>
          </p:cNvSpPr>
          <p:nvPr/>
        </p:nvSpPr>
        <p:spPr>
          <a:xfrm>
            <a:off x="0" y="5500687"/>
            <a:ext cx="4071937" cy="5842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7030A0"/>
                </a:solidFill>
              </a:rPr>
              <a:t>Групе народа у гвоздено доба </a:t>
            </a:r>
          </a:p>
          <a:p>
            <a:pPr algn="ctr" indent="0" marL="0"/>
            <a:r>
              <a:rPr b="1" dirty="0" lang="en-US" smtClean="0" sz="1400">
                <a:solidFill>
                  <a:srgbClr val="7030A0"/>
                </a:solidFill>
              </a:rPr>
              <a:t>(први миленијум п.н.е.)</a:t>
            </a:r>
          </a:p>
        </p:txBody>
      </p:sp>
      <p:sp>
        <p:nvSpPr>
          <p:cNvPr id="256" name="Text Box 256"/>
          <p:cNvSpPr txBox="1">
            <a:spLocks/>
          </p:cNvSpPr>
          <p:nvPr/>
        </p:nvSpPr>
        <p:spPr>
          <a:xfrm>
            <a:off x="5786437" y="6286500"/>
            <a:ext cx="2546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7030A0"/>
                </a:solidFill>
              </a:rPr>
              <a:t>Етрурске територије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3233737" cy="421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Picture 259"/>
          <p:cNvPicPr>
            <a:picLocks noChangeAspect="1"/>
          </p:cNvPicPr>
          <p:nvPr/>
        </p:nvPicPr>
        <p:blipFill>
          <a:blip r:embed="rId3"/>
          <a:srcRect l="1631" r="4684" t="3818"/>
          <a:stretch/>
        </p:blipFill>
        <p:spPr>
          <a:xfrm>
            <a:off x="5146675" y="0"/>
            <a:ext cx="3997325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Text Box 261"/>
          <p:cNvSpPr txBox="1">
            <a:spLocks/>
          </p:cNvSpPr>
          <p:nvPr/>
        </p:nvSpPr>
        <p:spPr>
          <a:xfrm>
            <a:off x="3571875" y="1500187"/>
            <a:ext cx="129222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Етрурска </a:t>
            </a:r>
          </a:p>
          <a:p>
            <a:pPr indent="0" marL="0"/>
            <a:r>
              <a:rPr b="1" dirty="0" lang="en-US" smtClean="0"/>
              <a:t>уметност</a:t>
            </a:r>
          </a:p>
        </p:txBody>
      </p:sp>
      <p:pic>
        <p:nvPicPr>
          <p:cNvPr id="262" name="Picture 262"/>
          <p:cNvPicPr>
            <a:picLocks noChangeAspect="1"/>
          </p:cNvPicPr>
          <p:nvPr/>
        </p:nvPicPr>
        <p:blipFill>
          <a:blip r:embed="rId4"/>
          <a:srcRect r="5171" t="14000"/>
          <a:stretch/>
        </p:blipFill>
        <p:spPr>
          <a:xfrm>
            <a:off x="3295650" y="3429000"/>
            <a:ext cx="58483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Text Box 264"/>
          <p:cNvSpPr txBox="1">
            <a:spLocks/>
          </p:cNvSpPr>
          <p:nvPr/>
        </p:nvSpPr>
        <p:spPr>
          <a:xfrm>
            <a:off x="3214687" y="3357562"/>
            <a:ext cx="6357937" cy="338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Ћивита Бањоређо </a:t>
            </a:r>
            <a:r>
              <a:rPr dirty="0" lang="en-US" smtClean="0" sz="1600"/>
              <a:t>(Лацио), око 2500 год. п.н.е. осн. Етрурци</a:t>
            </a:r>
          </a:p>
        </p:txBody>
      </p:sp>
      <p:pic>
        <p:nvPicPr>
          <p:cNvPr id="265" name="Picture 265"/>
          <p:cNvPicPr>
            <a:picLocks noChangeAspect="1"/>
          </p:cNvPicPr>
          <p:nvPr/>
        </p:nvPicPr>
        <p:blipFill>
          <a:blip r:embed="rId5"/>
          <a:srcRect l="2065" r="2959"/>
          <a:stretch/>
        </p:blipFill>
        <p:spPr>
          <a:xfrm>
            <a:off x="0" y="4286250"/>
            <a:ext cx="3379787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Text Box 267"/>
          <p:cNvSpPr txBox="1">
            <a:spLocks/>
          </p:cNvSpPr>
          <p:nvPr/>
        </p:nvSpPr>
        <p:spPr>
          <a:xfrm>
            <a:off x="214312" y="6488112"/>
            <a:ext cx="32004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Химера 5. в.п.н.е </a:t>
            </a:r>
            <a:r>
              <a:rPr b="1" dirty="0" lang="en-US" smtClean="0" sz="1600">
                <a:solidFill>
                  <a:schemeClr val="bg1"/>
                </a:solidFill>
              </a:rPr>
              <a:t>(бронза)</a:t>
            </a:r>
            <a:r>
              <a:rPr dirty="0" lang="en-US" smtClean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 Box 26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69" name="Picture 2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82612"/>
            <a:ext cx="9144000" cy="60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Text Box 271"/>
          <p:cNvSpPr txBox="1">
            <a:spLocks/>
          </p:cNvSpPr>
          <p:nvPr/>
        </p:nvSpPr>
        <p:spPr>
          <a:xfrm>
            <a:off x="3500437" y="142875"/>
            <a:ext cx="2370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Етрурска гробница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 Box 2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3" name="Text Box 27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49212" y="642937"/>
            <a:ext cx="9193212" cy="5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Text Box 276"/>
          <p:cNvSpPr txBox="1">
            <a:spLocks/>
          </p:cNvSpPr>
          <p:nvPr/>
        </p:nvSpPr>
        <p:spPr>
          <a:xfrm>
            <a:off x="2214562" y="6215062"/>
            <a:ext cx="4902200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Грчке колоније у 8. и 7. веку п.н.е.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 Box 2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8" name="Text Box 27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79" name="Picture 2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7487" y="0"/>
            <a:ext cx="89265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 Box 28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82" name="Text Box 28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3" name="Picture 2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96837" y="77787"/>
            <a:ext cx="9240837" cy="678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 Box 285"/>
          <p:cNvSpPr>
            <a:spLocks/>
          </p:cNvSpPr>
          <p:nvPr/>
        </p:nvSpPr>
        <p:spPr>
          <a:xfrm>
            <a:off x="1428750" y="6215062"/>
            <a:ext cx="1138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652. год.</a:t>
            </a: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rcRect b="4297" l="3636" r="5455" t="3038"/>
          <a:stretch/>
        </p:blipFill>
        <p:spPr>
          <a:xfrm>
            <a:off x="0" y="1000125"/>
            <a:ext cx="4292600" cy="523716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Text Box 288"/>
          <p:cNvSpPr txBox="1">
            <a:spLocks/>
          </p:cNvSpPr>
          <p:nvPr/>
        </p:nvSpPr>
        <p:spPr>
          <a:xfrm>
            <a:off x="3143250" y="1857375"/>
            <a:ext cx="1262062" cy="354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700"/>
              <a:t>СЛАВЕНИ</a:t>
            </a:r>
          </a:p>
        </p:txBody>
      </p:sp>
      <p:pic>
        <p:nvPicPr>
          <p:cNvPr id="289" name="Picture 28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60862" y="0"/>
            <a:ext cx="4783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5" name="Text Box 3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80975" y="280987"/>
            <a:ext cx="9432925" cy="60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 Box 38"/>
          <p:cNvSpPr txBox="1">
            <a:spLocks/>
          </p:cNvSpPr>
          <p:nvPr/>
        </p:nvSpPr>
        <p:spPr>
          <a:xfrm>
            <a:off x="1285875" y="2714625"/>
            <a:ext cx="12144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______</a:t>
            </a:r>
          </a:p>
        </p:txBody>
      </p:sp>
      <p:sp>
        <p:nvSpPr>
          <p:cNvPr id="39" name="Text Box 39"/>
          <p:cNvSpPr txBox="1">
            <a:spLocks/>
          </p:cNvSpPr>
          <p:nvPr/>
        </p:nvSpPr>
        <p:spPr>
          <a:xfrm>
            <a:off x="2928937" y="2500312"/>
            <a:ext cx="6985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</a:t>
            </a:r>
          </a:p>
        </p:txBody>
      </p:sp>
      <p:sp>
        <p:nvSpPr>
          <p:cNvPr id="40" name="Text Box 40"/>
          <p:cNvSpPr txBox="1">
            <a:spLocks/>
          </p:cNvSpPr>
          <p:nvPr/>
        </p:nvSpPr>
        <p:spPr>
          <a:xfrm>
            <a:off x="3071812" y="2214562"/>
            <a:ext cx="1214437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______</a:t>
            </a:r>
          </a:p>
        </p:txBody>
      </p:sp>
      <p:sp>
        <p:nvSpPr>
          <p:cNvPr id="41" name="Text Box 41"/>
          <p:cNvSpPr txBox="1">
            <a:spLocks/>
          </p:cNvSpPr>
          <p:nvPr/>
        </p:nvSpPr>
        <p:spPr>
          <a:xfrm>
            <a:off x="3643312" y="2500312"/>
            <a:ext cx="6985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</a:t>
            </a:r>
          </a:p>
        </p:txBody>
      </p:sp>
      <p:sp>
        <p:nvSpPr>
          <p:cNvPr id="42" name="Text Box 42"/>
          <p:cNvSpPr txBox="1">
            <a:spLocks/>
          </p:cNvSpPr>
          <p:nvPr/>
        </p:nvSpPr>
        <p:spPr>
          <a:xfrm>
            <a:off x="5429250" y="1785937"/>
            <a:ext cx="69850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</a:t>
            </a:r>
          </a:p>
        </p:txBody>
      </p:sp>
      <p:sp>
        <p:nvSpPr>
          <p:cNvPr id="43" name="Text Box 43"/>
          <p:cNvSpPr txBox="1">
            <a:spLocks/>
          </p:cNvSpPr>
          <p:nvPr/>
        </p:nvSpPr>
        <p:spPr>
          <a:xfrm>
            <a:off x="6572250" y="2357437"/>
            <a:ext cx="5270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</a:t>
            </a:r>
          </a:p>
        </p:txBody>
      </p:sp>
      <p:sp>
        <p:nvSpPr>
          <p:cNvPr id="44" name="Text Box 44"/>
          <p:cNvSpPr txBox="1">
            <a:spLocks/>
          </p:cNvSpPr>
          <p:nvPr/>
        </p:nvSpPr>
        <p:spPr>
          <a:xfrm>
            <a:off x="7286625" y="2286000"/>
            <a:ext cx="5270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</a:t>
            </a:r>
          </a:p>
        </p:txBody>
      </p:sp>
      <p:sp>
        <p:nvSpPr>
          <p:cNvPr id="45" name="Text Box 45"/>
          <p:cNvSpPr txBox="1">
            <a:spLocks/>
          </p:cNvSpPr>
          <p:nvPr/>
        </p:nvSpPr>
        <p:spPr>
          <a:xfrm>
            <a:off x="1714500" y="3643312"/>
            <a:ext cx="8699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FFFF00"/>
                </a:solidFill>
              </a:rPr>
              <a:t>____</a:t>
            </a:r>
          </a:p>
        </p:txBody>
      </p:sp>
      <p:sp>
        <p:nvSpPr>
          <p:cNvPr id="46" name="Text Box 46"/>
          <p:cNvSpPr txBox="1">
            <a:spLocks/>
          </p:cNvSpPr>
          <p:nvPr/>
        </p:nvSpPr>
        <p:spPr>
          <a:xfrm>
            <a:off x="1643062" y="3786187"/>
            <a:ext cx="91757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i="1" lang="en-US" smtClean="0" sz="1200"/>
              <a:t>Mon-Senis</a:t>
            </a:r>
          </a:p>
        </p:txBody>
      </p:sp>
      <p:sp>
        <p:nvSpPr>
          <p:cNvPr id="47" name="Text Box 47"/>
          <p:cNvSpPr txBox="1">
            <a:spLocks/>
          </p:cNvSpPr>
          <p:nvPr/>
        </p:nvSpPr>
        <p:spPr>
          <a:xfrm>
            <a:off x="7215187" y="2428875"/>
            <a:ext cx="625475" cy="2762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i="1" lang="en-US" smtClean="0" sz="1200"/>
              <a:t>Ljubelj</a:t>
            </a:r>
          </a:p>
        </p:txBody>
      </p:sp>
      <p:sp>
        <p:nvSpPr>
          <p:cNvPr id="48" name="Text Box 48"/>
          <p:cNvSpPr txBox="1">
            <a:spLocks/>
          </p:cNvSpPr>
          <p:nvPr/>
        </p:nvSpPr>
        <p:spPr>
          <a:xfrm>
            <a:off x="1714500" y="6286500"/>
            <a:ext cx="60563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Алпи</a:t>
            </a:r>
            <a:r>
              <a:rPr dirty="0" lang="en-US" smtClean="0"/>
              <a:t> – превоји – данас испод већине превоја тунели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 Box 29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2" name="Picture 2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089400" cy="5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Text Box 294"/>
          <p:cNvSpPr>
            <a:spLocks/>
          </p:cNvSpPr>
          <p:nvPr/>
        </p:nvSpPr>
        <p:spPr>
          <a:xfrm>
            <a:off x="155575" y="-2620962"/>
            <a:ext cx="4552950" cy="546735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295" name="Picture 29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43375" y="857250"/>
            <a:ext cx="5000625" cy="6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Text Box 297"/>
          <p:cNvSpPr txBox="1">
            <a:spLocks/>
          </p:cNvSpPr>
          <p:nvPr/>
        </p:nvSpPr>
        <p:spPr>
          <a:xfrm>
            <a:off x="5572125" y="285750"/>
            <a:ext cx="32369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/>
              <a:t>1843. године пред </a:t>
            </a:r>
          </a:p>
          <a:p>
            <a:pPr algn="ctr" indent="0" marL="0"/>
            <a:r>
              <a:rPr b="1" dirty="0" lang="en-US" smtClean="0"/>
              <a:t>неуспелу револуцију 1848.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98"/>
          <p:cNvPicPr>
            <a:picLocks noChangeAspect="1"/>
          </p:cNvPicPr>
          <p:nvPr/>
        </p:nvPicPr>
        <p:blipFill>
          <a:blip r:embed="rId2"/>
          <a:srcRect l="4761" r="11905"/>
          <a:stretch/>
        </p:blipFill>
        <p:spPr>
          <a:xfrm>
            <a:off x="2286000" y="0"/>
            <a:ext cx="5857875" cy="70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Text Box 300"/>
          <p:cNvSpPr txBox="1">
            <a:spLocks/>
          </p:cNvSpPr>
          <p:nvPr/>
        </p:nvSpPr>
        <p:spPr>
          <a:xfrm>
            <a:off x="0" y="6088062"/>
            <a:ext cx="4427537" cy="7699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200">
                <a:solidFill>
                  <a:srgbClr val="FF6600"/>
                </a:solidFill>
              </a:rPr>
              <a:t>Регионално-административне</a:t>
            </a:r>
          </a:p>
          <a:p>
            <a:pPr algn="ctr" indent="0" marL="0"/>
            <a:r>
              <a:rPr b="1" dirty="0" lang="en-US" smtClean="0" sz="2200">
                <a:solidFill>
                  <a:srgbClr val="FF6600"/>
                </a:solidFill>
              </a:rPr>
              <a:t>целине Италије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 Box 30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4000"/>
              <a:t>Туризам апенинске Италије</a:t>
            </a:r>
          </a:p>
        </p:txBody>
      </p:sp>
      <p:sp>
        <p:nvSpPr>
          <p:cNvPr id="302" name="Text Box 302"/>
          <p:cNvSpPr>
            <a:spLocks/>
          </p:cNvSpPr>
          <p:nvPr>
            <p:ph type="obj"/>
          </p:nvPr>
        </p:nvSpPr>
        <p:spPr>
          <a:xfrm>
            <a:off x="900112" y="1773237"/>
            <a:ext cx="8458200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/>
              <a:t>Развитак туризма апенинске Италије има дугу традицију:</a:t>
            </a:r>
          </a:p>
          <a:p>
            <a:pPr indent="-285750" lvl="1" marL="742950"/>
            <a:r>
              <a:rPr dirty="0" lang="en-US" smtClean="0"/>
              <a:t>ходочашће у Рим,</a:t>
            </a:r>
          </a:p>
          <a:p>
            <a:pPr indent="-285750" lvl="1" marL="742950"/>
            <a:r>
              <a:rPr dirty="0" lang="en-US" smtClean="0"/>
              <a:t>термални центри апенинске Италије,</a:t>
            </a:r>
          </a:p>
          <a:p>
            <a:pPr indent="-285750" lvl="1" marL="742950"/>
            <a:r>
              <a:rPr dirty="0" lang="en-US" smtClean="0"/>
              <a:t>Велика тура,</a:t>
            </a:r>
          </a:p>
          <a:p>
            <a:pPr indent="-285750" lvl="1" marL="742950"/>
            <a:r>
              <a:rPr dirty="0" lang="en-US" smtClean="0"/>
              <a:t>школовање на италијанским универзитетима,</a:t>
            </a:r>
          </a:p>
          <a:p>
            <a:pPr indent="-285750" lvl="1" marL="742950"/>
            <a:r>
              <a:rPr dirty="0" lang="en-US" smtClean="0"/>
              <a:t>богата културна баштина.</a:t>
            </a:r>
          </a:p>
          <a:p>
            <a:pPr indent="-285750" lvl="1" marL="742950">
              <a:buNone/>
            </a:pPr>
            <a:endParaRPr dirty="0" lang="en-US" smtClean="0"/>
          </a:p>
          <a:p>
            <a:pPr indent="-285750" lvl="1" marL="742950">
              <a:buNone/>
            </a:pPr>
            <a:endParaRPr dirty="0" lang="en-US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 Box 3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3200"/>
              <a:t>Фазе развитка италијанског туризма</a:t>
            </a:r>
          </a:p>
        </p:txBody>
      </p:sp>
      <p:sp>
        <p:nvSpPr>
          <p:cNvPr id="304" name="Text Box 304"/>
          <p:cNvSpPr>
            <a:spLocks/>
          </p:cNvSpPr>
          <p:nvPr>
            <p:ph type="body"/>
          </p:nvPr>
        </p:nvSpPr>
        <p:spPr>
          <a:xfrm>
            <a:off x="0" y="1600200"/>
            <a:ext cx="9144000" cy="499745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Крај XIX в. - развој туризма на Лигуријској ривијери.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Друга етапа савременог туризма апенинске Италије - између светских ратова - врх 1931-1939. </a:t>
            </a:r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Трећа етапа од 1948. године до данас: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Министарство за туризам и спектакле основано 1959. 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Национални центар за туристичку привреду 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 sz="2400"/>
              <a:t>Летње Олимпијске игре 1960. (саобраћајна инфраструктура и смештајни капацитети).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 Box 305"/>
          <p:cNvSpPr>
            <a:spLocks/>
          </p:cNvSpPr>
          <p:nvPr>
            <p:ph type="title"/>
          </p:nvPr>
        </p:nvSpPr>
        <p:spPr>
          <a:xfrm>
            <a:off x="214312" y="0"/>
            <a:ext cx="3929062" cy="4286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200"/>
              <a:t>Карта аутострада Италије</a:t>
            </a:r>
          </a:p>
        </p:txBody>
      </p:sp>
      <p:pic>
        <p:nvPicPr>
          <p:cNvPr id="306" name="Picture 3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68300"/>
            <a:ext cx="5786437" cy="64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Text Box 308"/>
          <p:cNvSpPr>
            <a:spLocks/>
          </p:cNvSpPr>
          <p:nvPr/>
        </p:nvSpPr>
        <p:spPr>
          <a:xfrm>
            <a:off x="4071937" y="41275"/>
            <a:ext cx="4587875" cy="181610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algn="just" indent="0" marL="0"/>
            <a:r>
              <a:rPr b="1" dirty="0" lang="en-US" smtClean="0" sz="2000">
                <a:solidFill>
                  <a:srgbClr val="FF0000"/>
                </a:solidFill>
                <a:latin charset="-128" pitchFamily="34" typeface="Arial Unicode MS"/>
              </a:rPr>
              <a:t>- Мрежа од 183.705 km путева </a:t>
            </a:r>
          </a:p>
          <a:p>
            <a:pPr algn="just" indent="0" marL="0"/>
            <a:r>
              <a:rPr b="1" dirty="0" lang="en-US" smtClean="0" sz="1400">
                <a:solidFill>
                  <a:srgbClr val="FF0000"/>
                </a:solidFill>
                <a:latin charset="-128" pitchFamily="34" typeface="Arial Unicode MS"/>
              </a:rPr>
              <a:t>   (државни, регионални, провинцијски и општински),</a:t>
            </a:r>
          </a:p>
          <a:p>
            <a:pPr algn="just" indent="0" marL="0"/>
            <a:r>
              <a:rPr dirty="0" lang="en-US" smtClean="0">
                <a:solidFill>
                  <a:srgbClr val="FF0000"/>
                </a:solidFill>
                <a:latin charset="-128" pitchFamily="34" typeface="Arial Unicode MS"/>
              </a:rPr>
              <a:t>    </a:t>
            </a:r>
            <a:r>
              <a:rPr b="1" dirty="0" lang="en-US" smtClean="0">
                <a:solidFill>
                  <a:srgbClr val="FF0000"/>
                </a:solidFill>
                <a:latin charset="-128" pitchFamily="34" typeface="Arial Unicode MS"/>
              </a:rPr>
              <a:t>од чега 6.629 km аутопутева,</a:t>
            </a:r>
          </a:p>
          <a:p>
            <a:pPr algn="just" indent="0" marL="0"/>
            <a:r>
              <a:rPr b="1" dirty="0" lang="en-US" smtClean="0" sz="2000">
                <a:latin charset="-128" pitchFamily="34" typeface="Arial Unicode MS"/>
              </a:rPr>
              <a:t>- 16.643 km жељезничких пруга,</a:t>
            </a:r>
          </a:p>
          <a:p>
            <a:pPr algn="just" indent="0" marL="0"/>
            <a:r>
              <a:rPr b="1" dirty="0" lang="en-US" smtClean="0" sz="2000">
                <a:solidFill>
                  <a:srgbClr val="00B0F0"/>
                </a:solidFill>
                <a:latin charset="-128" pitchFamily="34" typeface="Arial Unicode MS"/>
              </a:rPr>
              <a:t>-  352 луке и </a:t>
            </a:r>
          </a:p>
          <a:p>
            <a:pPr algn="just" indent="0" marL="0"/>
            <a:r>
              <a:rPr dirty="0" lang="en-US" smtClean="0" sz="2000">
                <a:latin charset="-128" pitchFamily="34" typeface="Arial Unicode MS"/>
              </a:rPr>
              <a:t> </a:t>
            </a:r>
            <a:r>
              <a:rPr b="1" dirty="0" lang="en-US" smtClean="0" sz="2000">
                <a:solidFill>
                  <a:srgbClr val="00B050"/>
                </a:solidFill>
                <a:latin charset="-128" pitchFamily="34" typeface="Arial Unicode MS"/>
              </a:rPr>
              <a:t>- 96 аеродрома.</a:t>
            </a:r>
            <a:r>
              <a:rPr b="1" dirty="0" lang="en-US" smtClean="0" sz="2000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 Box 3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4000"/>
              <a:t>Туристичка регионализација</a:t>
            </a:r>
          </a:p>
        </p:txBody>
      </p:sp>
      <p:sp>
        <p:nvSpPr>
          <p:cNvPr id="310" name="Text Box 310"/>
          <p:cNvSpPr>
            <a:spLocks/>
          </p:cNvSpPr>
          <p:nvPr>
            <p:ph type="obj"/>
          </p:nvPr>
        </p:nvSpPr>
        <p:spPr>
          <a:xfrm>
            <a:off x="0" y="1571625"/>
            <a:ext cx="9358312" cy="45307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Национални центар за туристичку привреду поделио апенинску Италију на туристичко географске регије: градови уметности, јадранске плаже, језерске станице ...</a:t>
            </a:r>
          </a:p>
          <a:p>
            <a:pPr indent="-342900" marL="342900">
              <a:lnSpc>
                <a:spcPct val="90000"/>
              </a:lnSpc>
              <a:buNone/>
            </a:pPr>
            <a:endParaRPr dirty="0" lang="en-US" smtClean="0" sz="2800"/>
          </a:p>
          <a:p>
            <a:pPr indent="-342900" marL="342900">
              <a:lnSpc>
                <a:spcPct val="90000"/>
              </a:lnSpc>
            </a:pPr>
            <a:r>
              <a:rPr dirty="0" lang="en-US" smtClean="0" sz="2800"/>
              <a:t>Друга подела по проф. Мерлоу - по принципу географске регионализације издваја: 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/>
              <a:t>Алпско-падску и</a:t>
            </a:r>
          </a:p>
          <a:p>
            <a:pPr indent="-285750" lvl="1" marL="742950">
              <a:lnSpc>
                <a:spcPct val="90000"/>
              </a:lnSpc>
            </a:pPr>
            <a:r>
              <a:rPr dirty="0" lang="en-US" smtClean="0"/>
              <a:t>Полуострвску.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 Box 311"/>
          <p:cNvSpPr>
            <a:spLocks/>
          </p:cNvSpPr>
          <p:nvPr>
            <p:ph type="obj"/>
          </p:nvPr>
        </p:nvSpPr>
        <p:spPr>
          <a:xfrm>
            <a:off x="0" y="1412875"/>
            <a:ext cx="9144000" cy="464661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b="1" dirty="0" lang="en-US" smtClean="0" sz="2400"/>
              <a:t>Узимајући у обзир свеукупне карактеристике и специфичности могу се издвојити следеће медитеранске регије: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Лигуријска ривијера,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Латинско-етрурска,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Кампања,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Јужна Италија,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Јадранска ривијера,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Сицилија,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Сардинија,</a:t>
            </a:r>
          </a:p>
          <a:p>
            <a:pPr indent="-285750" lvl="1" marL="742950"/>
            <a:r>
              <a:rPr b="1" dirty="0" lang="en-US" smtClean="0" sz="2200">
                <a:solidFill>
                  <a:srgbClr val="7030A0"/>
                </a:solidFill>
              </a:rPr>
              <a:t>Градови Падске низије.</a:t>
            </a:r>
          </a:p>
          <a:p>
            <a:pPr indent="-285750" lvl="1" marL="742950"/>
            <a:endParaRPr b="1" dirty="0" lang="en-US" smtClean="0" sz="22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 Box 312"/>
          <p:cNvSpPr>
            <a:spLocks/>
          </p:cNvSpPr>
          <p:nvPr>
            <p:ph type="title"/>
          </p:nvPr>
        </p:nvSpPr>
        <p:spPr>
          <a:xfrm>
            <a:off x="428625" y="0"/>
            <a:ext cx="8229600" cy="6429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3200"/>
              <a:t>Лигуријска ривијера</a:t>
            </a:r>
          </a:p>
        </p:txBody>
      </p:sp>
      <p:sp>
        <p:nvSpPr>
          <p:cNvPr id="313" name="Text Box 313"/>
          <p:cNvSpPr>
            <a:spLocks/>
          </p:cNvSpPr>
          <p:nvPr>
            <p:ph type="obj"/>
          </p:nvPr>
        </p:nvSpPr>
        <p:spPr>
          <a:xfrm>
            <a:off x="0" y="928687"/>
            <a:ext cx="9429750" cy="49244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500"/>
              <a:t>Углавном се поклапа са Ђеновским заливом.</a:t>
            </a:r>
          </a:p>
          <a:p>
            <a:pPr indent="-342900" marL="342900"/>
            <a:r>
              <a:rPr dirty="0" lang="en-US" smtClean="0" sz="2500"/>
              <a:t>Дуга 270 km од француско-италијанске границе према ЈИ.</a:t>
            </a:r>
          </a:p>
          <a:p>
            <a:pPr indent="-342900" marL="342900"/>
            <a:r>
              <a:rPr dirty="0" lang="en-US" smtClean="0" sz="2500"/>
              <a:t>Обални простор је врло узак - у залеђу Алпе и Апенини.</a:t>
            </a:r>
          </a:p>
          <a:p>
            <a:pPr indent="-342900" marL="342900"/>
            <a:r>
              <a:rPr dirty="0" lang="en-US" smtClean="0" sz="2500"/>
              <a:t>Стене у зелеђу кречњачке, али и флишне и шкриљаве, које водотоци лако еродирају – плаже.</a:t>
            </a:r>
          </a:p>
          <a:p>
            <a:pPr indent="-342900" marL="342900"/>
            <a:r>
              <a:rPr dirty="0" lang="en-US" smtClean="0" sz="2500"/>
              <a:t>Саобраћајне везе са Ломбардијом преко превоја Ђови (412 m)    и Кол дел Алтаре (490 m) – граница између Алпа и Апенина.</a:t>
            </a:r>
          </a:p>
          <a:p>
            <a:pPr indent="-342900" marL="342900"/>
            <a:r>
              <a:rPr dirty="0" lang="en-US" smtClean="0" sz="2500"/>
              <a:t>Ривијера слабо разуђена, највеће полуострво Св. Маргарита    код Портофина.</a:t>
            </a:r>
          </a:p>
          <a:p>
            <a:pPr indent="-342900" marL="342900"/>
            <a:r>
              <a:rPr dirty="0" lang="en-US" smtClean="0" sz="2500"/>
              <a:t>Обале су песковите (мање камените), побрђе благо заталасано.</a:t>
            </a:r>
          </a:p>
          <a:p>
            <a:pPr indent="-342900" marL="342900"/>
            <a:endParaRPr dirty="0" lang="en-US" smtClean="0" sz="2600"/>
          </a:p>
          <a:p>
            <a:pPr indent="-342900" marL="342900"/>
            <a:endParaRPr dirty="0" lang="en-US" smtClean="0" sz="2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314"/>
          <p:cNvSpPr>
            <a:spLocks/>
          </p:cNvSpPr>
          <p:nvPr>
            <p:ph type="title"/>
          </p:nvPr>
        </p:nvSpPr>
        <p:spPr>
          <a:xfrm>
            <a:off x="857250" y="0"/>
            <a:ext cx="7772400" cy="5000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400">
                <a:solidFill>
                  <a:srgbClr val="7030A0"/>
                </a:solidFill>
              </a:rPr>
              <a:t>Физичко-географска карта Лигуријске регије</a:t>
            </a:r>
          </a:p>
        </p:txBody>
      </p:sp>
      <p:pic>
        <p:nvPicPr>
          <p:cNvPr id="315" name="Picture 3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28625"/>
            <a:ext cx="9144000" cy="48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Text Box 317"/>
          <p:cNvSpPr>
            <a:spLocks/>
          </p:cNvSpPr>
          <p:nvPr/>
        </p:nvSpPr>
        <p:spPr>
          <a:xfrm>
            <a:off x="0" y="5195887"/>
            <a:ext cx="9144000" cy="1662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>
              <a:buFontTx/>
              <a:buChar char="•"/>
            </a:pPr>
            <a:r>
              <a:rPr dirty="0" lang="en-US" smtClean="0"/>
              <a:t> Клима је типична медитеранска</a:t>
            </a:r>
          </a:p>
          <a:p>
            <a:pPr indent="0" marL="0"/>
            <a:endParaRPr dirty="0" lang="en-US" smtClean="0" sz="400"/>
          </a:p>
          <a:p>
            <a:pPr indent="0" marL="0">
              <a:buFontTx/>
              <a:buChar char="•"/>
            </a:pPr>
            <a:r>
              <a:rPr dirty="0" lang="en-US" smtClean="0"/>
              <a:t> Планинско залеђе штити од хладних ваздушних маса са севера</a:t>
            </a:r>
          </a:p>
          <a:p>
            <a:pPr indent="0" marL="0"/>
            <a:endParaRPr dirty="0" lang="en-US" smtClean="0" sz="400"/>
          </a:p>
          <a:p>
            <a:pPr indent="0" marL="0">
              <a:buFontTx/>
              <a:buChar char="•"/>
            </a:pPr>
            <a:r>
              <a:rPr dirty="0" lang="en-US" smtClean="0"/>
              <a:t> Пољопривреда, индустрија, туризам</a:t>
            </a:r>
          </a:p>
          <a:p>
            <a:pPr indent="0" marL="0"/>
            <a:endParaRPr dirty="0" lang="en-US" smtClean="0" sz="400"/>
          </a:p>
          <a:p>
            <a:pPr indent="0" marL="0">
              <a:buFontTx/>
              <a:buChar char="•"/>
            </a:pPr>
            <a:r>
              <a:rPr dirty="0" lang="en-US" smtClean="0"/>
              <a:t> Развијени су повртларство и цвећарство - даје специфичну физиономију, </a:t>
            </a:r>
          </a:p>
          <a:p>
            <a:pPr indent="0" marL="0"/>
            <a:r>
              <a:rPr dirty="0" lang="en-US" smtClean="0"/>
              <a:t>  па се регија назива Цветна ривијера (Riviera dei Fiori 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 Box 318"/>
          <p:cNvSpPr>
            <a:spLocks/>
          </p:cNvSpPr>
          <p:nvPr>
            <p:ph type="title"/>
          </p:nvPr>
        </p:nvSpPr>
        <p:spPr>
          <a:xfrm>
            <a:off x="785812" y="0"/>
            <a:ext cx="7772400" cy="3143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200"/>
              <a:t>Лучки урбани центар Ђенове</a:t>
            </a:r>
          </a:p>
        </p:txBody>
      </p:sp>
      <p:pic>
        <p:nvPicPr>
          <p:cNvPr id="319" name="Picture 3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0" y="428625"/>
            <a:ext cx="657225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4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0" name="Text Box 5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 Box 53"/>
          <p:cNvSpPr txBox="1">
            <a:spLocks/>
          </p:cNvSpPr>
          <p:nvPr/>
        </p:nvSpPr>
        <p:spPr>
          <a:xfrm>
            <a:off x="1857375" y="785812"/>
            <a:ext cx="6305550" cy="7080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000">
                <a:latin charset="0" pitchFamily="18" typeface="Century Schoolbook"/>
              </a:rPr>
              <a:t>Лигуријски Алпи </a:t>
            </a:r>
            <a:r>
              <a:rPr dirty="0" lang="en-US" smtClean="0" sz="2000">
                <a:latin charset="0" pitchFamily="18" typeface="Century Schoolbook"/>
              </a:rPr>
              <a:t>– Сакарело планина (2201 m)</a:t>
            </a:r>
          </a:p>
          <a:p>
            <a:pPr algn="ctr" indent="0" marL="0"/>
            <a:r>
              <a:rPr dirty="0" lang="en-US" smtClean="0" sz="2000">
                <a:latin charset="0" pitchFamily="18" typeface="Century Schoolbook"/>
              </a:rPr>
              <a:t>највиши врх ове регије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 Box 3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Ђенова – авио снимак</a:t>
            </a:r>
          </a:p>
        </p:txBody>
      </p:sp>
      <p:pic>
        <p:nvPicPr>
          <p:cNvPr id="322" name="Picture 322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1157287"/>
            <a:ext cx="9144000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4"/>
          <p:cNvPicPr>
            <a:picLocks noChangeAspect="1"/>
          </p:cNvPicPr>
          <p:nvPr/>
        </p:nvPicPr>
        <p:blipFill>
          <a:blip r:embed="rId2"/>
          <a:srcRect b="14720" t="16205"/>
          <a:stretch/>
        </p:blipFill>
        <p:spPr>
          <a:xfrm>
            <a:off x="3214687" y="0"/>
            <a:ext cx="5929312" cy="42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Text Box 326"/>
          <p:cNvSpPr>
            <a:spLocks/>
          </p:cNvSpPr>
          <p:nvPr/>
        </p:nvSpPr>
        <p:spPr>
          <a:xfrm>
            <a:off x="928687" y="1571625"/>
            <a:ext cx="163036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400">
                <a:solidFill>
                  <a:srgbClr val="FF6600"/>
                </a:solidFill>
              </a:rPr>
              <a:t>Сан Ремо</a:t>
            </a:r>
          </a:p>
        </p:txBody>
      </p:sp>
      <p:pic>
        <p:nvPicPr>
          <p:cNvPr id="327" name="Picture 327"/>
          <p:cNvPicPr>
            <a:picLocks noChangeAspect="1"/>
          </p:cNvPicPr>
          <p:nvPr/>
        </p:nvPicPr>
        <p:blipFill>
          <a:blip r:embed="rId3"/>
          <a:srcRect b="4906" l="4321" r="8250" t="13019"/>
          <a:stretch/>
        </p:blipFill>
        <p:spPr>
          <a:xfrm>
            <a:off x="0" y="3714750"/>
            <a:ext cx="4822825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Picture 329"/>
          <p:cNvPicPr>
            <a:picLocks noChangeAspect="1"/>
          </p:cNvPicPr>
          <p:nvPr/>
        </p:nvPicPr>
        <p:blipFill>
          <a:blip r:embed="rId4"/>
          <a:srcRect r="9406"/>
          <a:stretch/>
        </p:blipFill>
        <p:spPr>
          <a:xfrm>
            <a:off x="4586287" y="3779837"/>
            <a:ext cx="4557712" cy="307816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Text Box 331"/>
          <p:cNvSpPr>
            <a:spLocks/>
          </p:cNvSpPr>
          <p:nvPr/>
        </p:nvSpPr>
        <p:spPr>
          <a:xfrm>
            <a:off x="5067300" y="5715000"/>
            <a:ext cx="40767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Једна од плажа Лигуријске ривијере</a:t>
            </a:r>
          </a:p>
        </p:txBody>
      </p:sp>
      <p:sp>
        <p:nvSpPr>
          <p:cNvPr id="332" name="Text Box 332"/>
          <p:cNvSpPr txBox="1">
            <a:spLocks/>
          </p:cNvSpPr>
          <p:nvPr/>
        </p:nvSpPr>
        <p:spPr>
          <a:xfrm>
            <a:off x="285750" y="3357562"/>
            <a:ext cx="21002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Хотел у Сан Рему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 Box 333"/>
          <p:cNvSpPr>
            <a:spLocks/>
          </p:cNvSpPr>
          <p:nvPr>
            <p:ph type="title"/>
          </p:nvPr>
        </p:nvSpPr>
        <p:spPr>
          <a:xfrm>
            <a:off x="914400" y="277812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Империја</a:t>
            </a:r>
          </a:p>
        </p:txBody>
      </p:sp>
      <p:pic>
        <p:nvPicPr>
          <p:cNvPr id="334" name="Picture 3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5175"/>
            <a:ext cx="9144000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 Box 336"/>
          <p:cNvSpPr>
            <a:spLocks/>
          </p:cNvSpPr>
          <p:nvPr>
            <p:ph type="title"/>
          </p:nvPr>
        </p:nvSpPr>
        <p:spPr>
          <a:xfrm>
            <a:off x="900112" y="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Марина у Империји пре реновирања</a:t>
            </a:r>
          </a:p>
        </p:txBody>
      </p:sp>
      <p:pic>
        <p:nvPicPr>
          <p:cNvPr id="337" name="Picture 3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773112"/>
            <a:ext cx="8424862" cy="6113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 Box 339"/>
          <p:cNvSpPr>
            <a:spLocks/>
          </p:cNvSpPr>
          <p:nvPr>
            <p:ph type="title"/>
          </p:nvPr>
        </p:nvSpPr>
        <p:spPr>
          <a:xfrm>
            <a:off x="900112" y="0"/>
            <a:ext cx="7772400" cy="6921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Марина у Империји после реновирања</a:t>
            </a:r>
          </a:p>
        </p:txBody>
      </p:sp>
      <p:pic>
        <p:nvPicPr>
          <p:cNvPr id="340" name="Picture 3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752475"/>
            <a:ext cx="8353425" cy="61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 Box 342"/>
          <p:cNvSpPr>
            <a:spLocks/>
          </p:cNvSpPr>
          <p:nvPr>
            <p:ph type="title"/>
          </p:nvPr>
        </p:nvSpPr>
        <p:spPr>
          <a:xfrm>
            <a:off x="900112" y="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Портофино на полуострву Санта Маргарита</a:t>
            </a:r>
          </a:p>
        </p:txBody>
      </p:sp>
      <p:pic>
        <p:nvPicPr>
          <p:cNvPr id="343" name="Picture 343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692150"/>
            <a:ext cx="9144000" cy="610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 Box 345"/>
          <p:cNvSpPr>
            <a:spLocks/>
          </p:cNvSpPr>
          <p:nvPr>
            <p:ph type="title"/>
          </p:nvPr>
        </p:nvSpPr>
        <p:spPr>
          <a:xfrm>
            <a:off x="900112" y="26035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Ла Специа</a:t>
            </a:r>
          </a:p>
        </p:txBody>
      </p:sp>
      <p:sp>
        <p:nvSpPr>
          <p:cNvPr id="346" name="Text Box 346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47" name="Picture 3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473450"/>
            <a:ext cx="5076825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Picture 34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492500" y="981075"/>
            <a:ext cx="5651500" cy="317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 Box 351"/>
          <p:cNvSpPr>
            <a:spLocks/>
          </p:cNvSpPr>
          <p:nvPr>
            <p:ph type="title"/>
          </p:nvPr>
        </p:nvSpPr>
        <p:spPr>
          <a:xfrm>
            <a:off x="900112" y="26035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Лигуријске плаже</a:t>
            </a:r>
          </a:p>
        </p:txBody>
      </p:sp>
      <p:sp>
        <p:nvSpPr>
          <p:cNvPr id="352" name="Text Box 352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53" name="Picture 35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1176337"/>
            <a:ext cx="7589837" cy="499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 Box 355"/>
          <p:cNvSpPr>
            <a:spLocks/>
          </p:cNvSpPr>
          <p:nvPr>
            <p:ph type="title"/>
          </p:nvPr>
        </p:nvSpPr>
        <p:spPr>
          <a:xfrm>
            <a:off x="900112" y="26035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Лигуријске плаже</a:t>
            </a:r>
          </a:p>
        </p:txBody>
      </p:sp>
      <p:sp>
        <p:nvSpPr>
          <p:cNvPr id="356" name="Text Box 356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57" name="Picture 35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55637" y="1052512"/>
            <a:ext cx="8075612" cy="546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 Box 359"/>
          <p:cNvSpPr>
            <a:spLocks/>
          </p:cNvSpPr>
          <p:nvPr>
            <p:ph type="title"/>
          </p:nvPr>
        </p:nvSpPr>
        <p:spPr>
          <a:xfrm>
            <a:off x="900112" y="260350"/>
            <a:ext cx="7772400" cy="6302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Лигуријске плаже</a:t>
            </a:r>
          </a:p>
        </p:txBody>
      </p:sp>
      <p:sp>
        <p:nvSpPr>
          <p:cNvPr id="360" name="Text Box 360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361" name="Picture 3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1125537"/>
            <a:ext cx="7559675" cy="557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54"/>
          <p:cNvSpPr txBox="1">
            <a:spLocks/>
          </p:cNvSpPr>
          <p:nvPr/>
        </p:nvSpPr>
        <p:spPr>
          <a:xfrm>
            <a:off x="3643312" y="0"/>
            <a:ext cx="1323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70C0"/>
                </a:solidFill>
              </a:rPr>
              <a:t>АПЕНИНИ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2"/>
          <a:srcRect l="2975" r="6230"/>
          <a:stretch/>
        </p:blipFill>
        <p:spPr>
          <a:xfrm>
            <a:off x="1908175" y="369887"/>
            <a:ext cx="505460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 Box 363"/>
          <p:cNvSpPr>
            <a:spLocks/>
          </p:cNvSpPr>
          <p:nvPr>
            <p:ph type="title"/>
          </p:nvPr>
        </p:nvSpPr>
        <p:spPr>
          <a:xfrm>
            <a:off x="928687" y="0"/>
            <a:ext cx="7772400" cy="6191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b="1" dirty="0" lang="en-US" smtClean="0" sz="2800"/>
              <a:t>Јадранска ривијера</a:t>
            </a:r>
            <a:br>
              <a:rPr b="1" dirty="0" lang="en-US" smtClean="0" sz="2800"/>
            </a:br>
            <a:r>
              <a:rPr b="1" dirty="0" lang="en-US" smtClean="0" sz="2000"/>
              <a:t>(Апенински део, Падски део)</a:t>
            </a:r>
          </a:p>
        </p:txBody>
      </p:sp>
      <p:sp>
        <p:nvSpPr>
          <p:cNvPr id="364" name="Text Box 364"/>
          <p:cNvSpPr>
            <a:spLocks/>
          </p:cNvSpPr>
          <p:nvPr>
            <p:ph type="obj"/>
          </p:nvPr>
        </p:nvSpPr>
        <p:spPr>
          <a:xfrm>
            <a:off x="0" y="714375"/>
            <a:ext cx="9358312" cy="6143625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400"/>
              <a:t>Трста на северу до полуострва Гаргано на југу</a:t>
            </a:r>
            <a:r>
              <a:rPr dirty="0" lang="en-US" smtClean="0"/>
              <a:t> </a:t>
            </a:r>
            <a:r>
              <a:rPr dirty="0" i="1" lang="en-US" smtClean="0" sz="2000"/>
              <a:t>(</a:t>
            </a:r>
            <a:r>
              <a:rPr b="1" dirty="0" i="1" lang="en-US" smtClean="0" sz="2000"/>
              <a:t>провинц. Молисе, Абруцо, Марке, Емилија Ромања, Венето, Фријулија-Венеција-Ђулија</a:t>
            </a:r>
            <a:r>
              <a:rPr dirty="0" lang="en-US" smtClean="0" sz="2000"/>
              <a:t>);</a:t>
            </a:r>
          </a:p>
          <a:p>
            <a:pPr indent="-342900" marL="342900"/>
            <a:r>
              <a:rPr dirty="0" lang="en-US" smtClean="0" sz="2400"/>
              <a:t>јужни део приморја</a:t>
            </a:r>
            <a:r>
              <a:rPr dirty="0" lang="en-US" smtClean="0"/>
              <a:t> </a:t>
            </a:r>
            <a:r>
              <a:rPr dirty="0" lang="en-US" smtClean="0" sz="2000"/>
              <a:t>(Молисе, Абруцо, Марке, Емилија Ромањола)</a:t>
            </a:r>
            <a:r>
              <a:rPr dirty="0" lang="en-US" smtClean="0"/>
              <a:t> </a:t>
            </a:r>
            <a:r>
              <a:rPr dirty="0" lang="en-US" smtClean="0" sz="2400"/>
              <a:t>доста узак, иако се Апенини не дижу одмах изнад обале;</a:t>
            </a:r>
          </a:p>
          <a:p>
            <a:pPr indent="-342900" marL="342900"/>
            <a:r>
              <a:rPr dirty="0" lang="en-US" smtClean="0" sz="2400"/>
              <a:t>између обале и Апенина налази се заталасана питома подгорина - мешавина пешчара и других мекших стена;</a:t>
            </a:r>
            <a:r>
              <a:rPr dirty="0" lang="en-US" smtClean="0"/>
              <a:t> </a:t>
            </a:r>
          </a:p>
          <a:p>
            <a:pPr indent="-342900" marL="342900"/>
            <a:r>
              <a:rPr dirty="0" lang="en-US" smtClean="0" sz="2400"/>
              <a:t>реке са Апенина лако еродирају стене и материјал акумулирају на обали - дуге плаже (у Риминију 25 км);</a:t>
            </a:r>
          </a:p>
          <a:p>
            <a:pPr indent="-342900" marL="342900"/>
            <a:r>
              <a:rPr dirty="0" lang="en-US" smtClean="0" sz="2400"/>
              <a:t>обала у провинцији Венето је ниска и често мочварна, под утицајем реке По и њених притока и деловања мора – плитко, песак, лагуне, ширење копна;</a:t>
            </a:r>
          </a:p>
          <a:p>
            <a:pPr indent="-342900" marL="342900"/>
            <a:r>
              <a:rPr dirty="0" lang="en-US" smtClean="0" sz="2400"/>
              <a:t>најсевернији део обале (Фријулија-Венеција-Ђулија) ужи </a:t>
            </a:r>
            <a:r>
              <a:rPr dirty="0" lang="en-US" smtClean="0" sz="2000"/>
              <a:t>(близина Доломита)</a:t>
            </a:r>
            <a:r>
              <a:rPr dirty="0" lang="en-US" smtClean="0" sz="2400"/>
              <a:t> – лагуне, лида, песковите плаже.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 Box 365"/>
          <p:cNvSpPr>
            <a:spLocks/>
          </p:cNvSpPr>
          <p:nvPr>
            <p:ph type="obj"/>
          </p:nvPr>
        </p:nvSpPr>
        <p:spPr>
          <a:xfrm>
            <a:off x="684212" y="333375"/>
            <a:ext cx="8229600" cy="387350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pPr indent="-342900" marL="342900"/>
            <a:r>
              <a:rPr dirty="0" lang="en-US" smtClean="0" sz="2400"/>
              <a:t>Јадранска ривијера</a:t>
            </a:r>
          </a:p>
        </p:txBody>
      </p:sp>
      <p:pic>
        <p:nvPicPr>
          <p:cNvPr id="366" name="Picture 36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76375" y="836612"/>
            <a:ext cx="6551612" cy="57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 Box 3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69" name="Text Box 36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0" name="Picture 3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85812" y="0"/>
            <a:ext cx="7273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 Box 37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73" name="Text Box 37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4" name="Picture 3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87692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Text Box 376"/>
          <p:cNvSpPr txBox="1">
            <a:spLocks/>
          </p:cNvSpPr>
          <p:nvPr/>
        </p:nvSpPr>
        <p:spPr>
          <a:xfrm>
            <a:off x="2571750" y="285750"/>
            <a:ext cx="11763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Тремоли</a:t>
            </a:r>
          </a:p>
        </p:txBody>
      </p:sp>
      <p:pic>
        <p:nvPicPr>
          <p:cNvPr id="377" name="Picture 3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535362" y="3143250"/>
            <a:ext cx="5937250" cy="395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Text Box 379"/>
          <p:cNvSpPr txBox="1">
            <a:spLocks/>
          </p:cNvSpPr>
          <p:nvPr/>
        </p:nvSpPr>
        <p:spPr>
          <a:xfrm>
            <a:off x="6357937" y="3286125"/>
            <a:ext cx="1000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Сезано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 Box 38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81" name="Text Box 38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2" name="Picture 38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8687" y="-58737"/>
            <a:ext cx="7656512" cy="691673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Text Box 384"/>
          <p:cNvSpPr>
            <a:spLocks/>
          </p:cNvSpPr>
          <p:nvPr/>
        </p:nvSpPr>
        <p:spPr>
          <a:xfrm>
            <a:off x="6500812" y="214312"/>
            <a:ext cx="1231900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Абруцо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 Box 38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86" name="Picture 386"/>
          <p:cNvPicPr>
            <a:picLocks noChangeAspect="1"/>
          </p:cNvPicPr>
          <p:nvPr/>
        </p:nvPicPr>
        <p:blipFill>
          <a:blip r:embed="rId2"/>
          <a:srcRect t="5463"/>
          <a:stretch/>
        </p:blipFill>
        <p:spPr>
          <a:xfrm>
            <a:off x="285750" y="0"/>
            <a:ext cx="5905500" cy="370998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Text Box 388"/>
          <p:cNvSpPr>
            <a:spLocks/>
          </p:cNvSpPr>
          <p:nvPr/>
        </p:nvSpPr>
        <p:spPr>
          <a:xfrm>
            <a:off x="6416675" y="3143250"/>
            <a:ext cx="27273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Село у унутрашњости</a:t>
            </a:r>
          </a:p>
        </p:txBody>
      </p:sp>
      <p:pic>
        <p:nvPicPr>
          <p:cNvPr id="389" name="Picture 38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571875"/>
            <a:ext cx="4381500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Picture 39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46562" y="3571875"/>
            <a:ext cx="4897437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Text Box 393"/>
          <p:cNvSpPr txBox="1">
            <a:spLocks/>
          </p:cNvSpPr>
          <p:nvPr/>
        </p:nvSpPr>
        <p:spPr>
          <a:xfrm>
            <a:off x="4071937" y="357187"/>
            <a:ext cx="14938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Гранд Сасо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 Box 3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95" name="Text Box 39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6" name="Picture 39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4762"/>
            <a:ext cx="9144000" cy="68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Text Box 398"/>
          <p:cNvSpPr txBox="1">
            <a:spLocks/>
          </p:cNvSpPr>
          <p:nvPr/>
        </p:nvSpPr>
        <p:spPr>
          <a:xfrm>
            <a:off x="3786187" y="428625"/>
            <a:ext cx="2927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Плажа на обали Абруца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 Box 39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00" name="Text Box 40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1" name="Picture 40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131300" cy="607218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Text Box 403"/>
          <p:cNvSpPr txBox="1">
            <a:spLocks/>
          </p:cNvSpPr>
          <p:nvPr/>
        </p:nvSpPr>
        <p:spPr>
          <a:xfrm>
            <a:off x="3500437" y="1285875"/>
            <a:ext cx="3319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Монтесливано код Пескаре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 Box 40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05" name="Text Box 40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06" name="Picture 4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63512" y="285750"/>
            <a:ext cx="9307512" cy="6215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Text Box 408"/>
          <p:cNvSpPr txBox="1">
            <a:spLocks/>
          </p:cNvSpPr>
          <p:nvPr/>
        </p:nvSpPr>
        <p:spPr>
          <a:xfrm>
            <a:off x="3786187" y="1571625"/>
            <a:ext cx="21828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Лорето Апрутино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 Box 40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0" name="Text Box 41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1" name="Picture 41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28625"/>
            <a:ext cx="9170987" cy="61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Text Box 413"/>
          <p:cNvSpPr txBox="1">
            <a:spLocks/>
          </p:cNvSpPr>
          <p:nvPr/>
        </p:nvSpPr>
        <p:spPr>
          <a:xfrm>
            <a:off x="3857625" y="714375"/>
            <a:ext cx="12858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Пацентро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7"/>
          <p:cNvPicPr>
            <a:picLocks noChangeAspect="1"/>
          </p:cNvPicPr>
          <p:nvPr/>
        </p:nvPicPr>
        <p:blipFill>
          <a:blip r:embed="rId2"/>
          <a:srcRect l="3123"/>
          <a:stretch/>
        </p:blipFill>
        <p:spPr>
          <a:xfrm>
            <a:off x="0" y="0"/>
            <a:ext cx="4429125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 Box 59"/>
          <p:cNvSpPr txBox="1">
            <a:spLocks/>
          </p:cNvSpPr>
          <p:nvPr/>
        </p:nvSpPr>
        <p:spPr>
          <a:xfrm>
            <a:off x="142875" y="0"/>
            <a:ext cx="3059112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ea charset="0" typeface="Arial"/>
              </a:rPr>
              <a:t>Монте Веторе – 2476 m</a:t>
            </a:r>
          </a:p>
          <a:p>
            <a:pPr algn="ctr" indent="0" marL="0"/>
            <a:r>
              <a:rPr dirty="0" lang="en-US" smtClean="0">
                <a:ea charset="0" typeface="Arial"/>
              </a:rPr>
              <a:t>(граница Умбрије и Марке)</a:t>
            </a:r>
          </a:p>
        </p:txBody>
      </p:sp>
      <p:sp>
        <p:nvSpPr>
          <p:cNvPr id="60" name="Text Box 60"/>
          <p:cNvSpPr txBox="1">
            <a:spLocks/>
          </p:cNvSpPr>
          <p:nvPr/>
        </p:nvSpPr>
        <p:spPr>
          <a:xfrm>
            <a:off x="3786187" y="0"/>
            <a:ext cx="13239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70C0"/>
                </a:solidFill>
              </a:rPr>
              <a:t>АПЕНИНИ</a:t>
            </a:r>
          </a:p>
        </p:txBody>
      </p:sp>
      <p:pic>
        <p:nvPicPr>
          <p:cNvPr id="61" name="Picture 61"/>
          <p:cNvPicPr>
            <a:picLocks noChangeAspect="1"/>
          </p:cNvPicPr>
          <p:nvPr/>
        </p:nvPicPr>
        <p:blipFill>
          <a:blip r:embed="rId3"/>
          <a:srcRect t="24608"/>
          <a:stretch/>
        </p:blipFill>
        <p:spPr>
          <a:xfrm>
            <a:off x="928687" y="3500437"/>
            <a:ext cx="7640637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 Box 63"/>
          <p:cNvSpPr txBox="1">
            <a:spLocks/>
          </p:cNvSpPr>
          <p:nvPr/>
        </p:nvSpPr>
        <p:spPr>
          <a:xfrm>
            <a:off x="928687" y="3571875"/>
            <a:ext cx="23145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>
                <a:ea charset="0" typeface="Arial"/>
              </a:rPr>
              <a:t>Гран Сасо – 2912 m</a:t>
            </a:r>
          </a:p>
          <a:p>
            <a:pPr algn="ctr" indent="0" marL="0"/>
            <a:r>
              <a:rPr dirty="0" lang="en-US" smtClean="0">
                <a:ea charset="0" typeface="Arial"/>
              </a:rPr>
              <a:t>највиши врх</a:t>
            </a:r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4"/>
          <a:srcRect b="1958" l="16873" t="12950"/>
          <a:stretch/>
        </p:blipFill>
        <p:spPr>
          <a:xfrm>
            <a:off x="4575175" y="285750"/>
            <a:ext cx="4568825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 Box 66"/>
          <p:cNvSpPr txBox="1">
            <a:spLocks/>
          </p:cNvSpPr>
          <p:nvPr/>
        </p:nvSpPr>
        <p:spPr>
          <a:xfrm>
            <a:off x="4857750" y="1928812"/>
            <a:ext cx="25511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Карбонара - Сицилија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 Box 41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5" name="Text Box 41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16" name="Picture 4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09612" y="0"/>
            <a:ext cx="7434262" cy="692943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Text Box 418"/>
          <p:cNvSpPr txBox="1">
            <a:spLocks/>
          </p:cNvSpPr>
          <p:nvPr/>
        </p:nvSpPr>
        <p:spPr>
          <a:xfrm>
            <a:off x="4572000" y="285750"/>
            <a:ext cx="1052512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2200"/>
              <a:t>Марке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 Box 4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0" name="Text Box 42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1" name="Picture 4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5" y="-285750"/>
            <a:ext cx="5214937" cy="3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Picture 42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85750" y="3248025"/>
            <a:ext cx="8715375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 Box 42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6" name="Text Box 42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7" name="Picture 42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77787" y="428625"/>
            <a:ext cx="9650412" cy="642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Text Box 429"/>
          <p:cNvSpPr txBox="1">
            <a:spLocks/>
          </p:cNvSpPr>
          <p:nvPr/>
        </p:nvSpPr>
        <p:spPr>
          <a:xfrm>
            <a:off x="4000500" y="1285875"/>
            <a:ext cx="10112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Анкона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 Box 43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1" name="Text Box 43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2" name="Picture 4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4762"/>
            <a:ext cx="9144000" cy="68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Text Box 434"/>
          <p:cNvSpPr>
            <a:spLocks/>
          </p:cNvSpPr>
          <p:nvPr/>
        </p:nvSpPr>
        <p:spPr>
          <a:xfrm>
            <a:off x="3214687" y="0"/>
            <a:ext cx="31591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Војно утврђење Лазарето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 Box 43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36" name="Text Box 43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37" name="Picture 43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57187"/>
            <a:ext cx="9151937" cy="608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Text Box 439"/>
          <p:cNvSpPr txBox="1">
            <a:spLocks/>
          </p:cNvSpPr>
          <p:nvPr/>
        </p:nvSpPr>
        <p:spPr>
          <a:xfrm>
            <a:off x="3143250" y="714375"/>
            <a:ext cx="10017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Пезаро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 Box 44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1" name="Text Box 44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42" name="Picture 4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143125" y="-714375"/>
            <a:ext cx="4916487" cy="421481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Text Box 444"/>
          <p:cNvSpPr txBox="1">
            <a:spLocks/>
          </p:cNvSpPr>
          <p:nvPr/>
        </p:nvSpPr>
        <p:spPr>
          <a:xfrm>
            <a:off x="2571750" y="500062"/>
            <a:ext cx="20304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Пескара - плажа</a:t>
            </a:r>
          </a:p>
        </p:txBody>
      </p:sp>
      <p:pic>
        <p:nvPicPr>
          <p:cNvPr id="445" name="Picture 4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20650" y="3500437"/>
            <a:ext cx="8940800" cy="335756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Text Box 447"/>
          <p:cNvSpPr txBox="1">
            <a:spLocks/>
          </p:cNvSpPr>
          <p:nvPr/>
        </p:nvSpPr>
        <p:spPr>
          <a:xfrm>
            <a:off x="4714875" y="4071937"/>
            <a:ext cx="203835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Плажа код Фана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 Box 44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9" name="Text Box 44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50" name="Picture 45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92075" y="285750"/>
            <a:ext cx="9236075" cy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Text Box 452"/>
          <p:cNvSpPr txBox="1">
            <a:spLocks/>
          </p:cNvSpPr>
          <p:nvPr/>
        </p:nvSpPr>
        <p:spPr>
          <a:xfrm>
            <a:off x="3857625" y="0"/>
            <a:ext cx="2054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Емилиа Ромања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 Box 4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54" name="Text Box 45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55" name="Picture 4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85812"/>
            <a:ext cx="9255125" cy="550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Text Box 457"/>
          <p:cNvSpPr>
            <a:spLocks/>
          </p:cNvSpPr>
          <p:nvPr>
            <p:ph type="title"/>
          </p:nvPr>
        </p:nvSpPr>
        <p:spPr>
          <a:xfrm>
            <a:off x="323850" y="0"/>
            <a:ext cx="7772400" cy="4762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Плажа Јадранске ривијере - Римини</a:t>
            </a:r>
          </a:p>
        </p:txBody>
      </p:sp>
      <p:pic>
        <p:nvPicPr>
          <p:cNvPr id="458" name="Picture 4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2987" y="481012"/>
            <a:ext cx="6481762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 Box 460"/>
          <p:cNvSpPr>
            <a:spLocks/>
          </p:cNvSpPr>
          <p:nvPr>
            <p:ph type="title"/>
          </p:nvPr>
        </p:nvSpPr>
        <p:spPr>
          <a:xfrm>
            <a:off x="900112" y="0"/>
            <a:ext cx="7772400" cy="5588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Сателитски снимак Риминија</a:t>
            </a:r>
          </a:p>
        </p:txBody>
      </p:sp>
      <p:pic>
        <p:nvPicPr>
          <p:cNvPr id="461" name="Picture 46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695325"/>
            <a:ext cx="8064500" cy="604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7"/>
          <p:cNvPicPr>
            <a:picLocks noChangeAspect="1"/>
          </p:cNvPicPr>
          <p:nvPr/>
        </p:nvPicPr>
        <p:blipFill>
          <a:blip r:embed="rId2"/>
          <a:srcRect b="11150" t="7838"/>
          <a:stretch/>
        </p:blipFill>
        <p:spPr>
          <a:xfrm>
            <a:off x="0" y="0"/>
            <a:ext cx="6881812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3"/>
          <a:srcRect r="11597"/>
          <a:stretch/>
        </p:blipFill>
        <p:spPr>
          <a:xfrm>
            <a:off x="4787900" y="3571875"/>
            <a:ext cx="4356100" cy="32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4"/>
          <a:srcRect t="13889"/>
          <a:stretch/>
        </p:blipFill>
        <p:spPr>
          <a:xfrm>
            <a:off x="0" y="4143375"/>
            <a:ext cx="4725987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 Box 73"/>
          <p:cNvSpPr txBox="1">
            <a:spLocks/>
          </p:cNvSpPr>
          <p:nvPr/>
        </p:nvSpPr>
        <p:spPr>
          <a:xfrm>
            <a:off x="6396037" y="6488112"/>
            <a:ext cx="2811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Ерупција 4. марта 2012.</a:t>
            </a:r>
            <a:r>
              <a:rPr dirty="0" lang="en-US" smtClean="0"/>
              <a:t>.</a:t>
            </a:r>
          </a:p>
        </p:txBody>
      </p:sp>
      <p:sp>
        <p:nvSpPr>
          <p:cNvPr id="74" name="Text Box 74"/>
          <p:cNvSpPr txBox="1">
            <a:spLocks/>
          </p:cNvSpPr>
          <p:nvPr/>
        </p:nvSpPr>
        <p:spPr>
          <a:xfrm>
            <a:off x="7358062" y="1643062"/>
            <a:ext cx="1081087" cy="7381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ЕТНА</a:t>
            </a:r>
          </a:p>
          <a:p>
            <a:pPr indent="0" marL="0"/>
            <a:r>
              <a:rPr dirty="0" lang="en-US" smtClean="0"/>
              <a:t>3.326 m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 Box 463"/>
          <p:cNvSpPr>
            <a:spLocks/>
          </p:cNvSpPr>
          <p:nvPr>
            <p:ph type="title"/>
          </p:nvPr>
        </p:nvSpPr>
        <p:spPr>
          <a:xfrm>
            <a:off x="1714500" y="214312"/>
            <a:ext cx="6043612" cy="796925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Плажа у Риминију</a:t>
            </a:r>
          </a:p>
        </p:txBody>
      </p:sp>
      <p:pic>
        <p:nvPicPr>
          <p:cNvPr id="464" name="Picture 46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750" y="928687"/>
            <a:ext cx="7751762" cy="581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 Box 46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67" name="Picture 4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43187" y="366712"/>
            <a:ext cx="4624387" cy="649128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Text Box 469"/>
          <p:cNvSpPr txBox="1">
            <a:spLocks/>
          </p:cNvSpPr>
          <p:nvPr/>
        </p:nvSpPr>
        <p:spPr>
          <a:xfrm>
            <a:off x="3571875" y="0"/>
            <a:ext cx="29178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Лагуна Равене у антици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 Box 47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Сан Витале у Равени </a:t>
            </a:r>
            <a:r>
              <a:rPr dirty="0" lang="en-US" smtClean="0" sz="2200"/>
              <a:t>(527-548)</a:t>
            </a:r>
          </a:p>
        </p:txBody>
      </p:sp>
      <p:pic>
        <p:nvPicPr>
          <p:cNvPr id="471" name="Picture 4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5612" y="1189037"/>
            <a:ext cx="8331200" cy="553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 Box 473"/>
          <p:cNvSpPr>
            <a:spLocks/>
          </p:cNvSpPr>
          <p:nvPr>
            <p:ph type="title"/>
          </p:nvPr>
        </p:nvSpPr>
        <p:spPr>
          <a:xfrm>
            <a:off x="928687" y="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Цар Јустиниан са својом свитом – чувени мозаик </a:t>
            </a:r>
            <a:br>
              <a:rPr dirty="0" lang="en-US" smtClean="0" sz="2400"/>
            </a:br>
            <a:r>
              <a:rPr dirty="0" lang="en-US" smtClean="0" sz="2400"/>
              <a:t>из цркве Сан Витале у Равени</a:t>
            </a:r>
          </a:p>
        </p:txBody>
      </p:sp>
      <p:pic>
        <p:nvPicPr>
          <p:cNvPr id="474" name="Picture 4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2937" y="982662"/>
            <a:ext cx="8188325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 Box 476"/>
          <p:cNvSpPr>
            <a:spLocks/>
          </p:cNvSpPr>
          <p:nvPr>
            <p:ph type="title"/>
          </p:nvPr>
        </p:nvSpPr>
        <p:spPr>
          <a:xfrm>
            <a:off x="928687" y="0"/>
            <a:ext cx="77724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Царица Теодора са својом свитом – чувени мозаик </a:t>
            </a:r>
            <a:br>
              <a:rPr dirty="0" lang="en-US" smtClean="0" sz="2400"/>
            </a:br>
            <a:r>
              <a:rPr dirty="0" lang="en-US" smtClean="0" sz="2400"/>
              <a:t>из цркве Сан Витале у Равени</a:t>
            </a:r>
          </a:p>
        </p:txBody>
      </p:sp>
      <p:pic>
        <p:nvPicPr>
          <p:cNvPr id="477" name="Picture 47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1071562"/>
            <a:ext cx="8226425" cy="578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 Box 479"/>
          <p:cNvSpPr>
            <a:spLocks/>
          </p:cNvSpPr>
          <p:nvPr>
            <p:ph type="title"/>
          </p:nvPr>
        </p:nvSpPr>
        <p:spPr>
          <a:xfrm>
            <a:off x="900112" y="0"/>
            <a:ext cx="7772400" cy="7747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Дантеов гроб у Равени</a:t>
            </a:r>
          </a:p>
        </p:txBody>
      </p:sp>
      <p:pic>
        <p:nvPicPr>
          <p:cNvPr id="480" name="Picture 4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447925" y="765175"/>
            <a:ext cx="4403725" cy="586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ext Box 482"/>
          <p:cNvSpPr>
            <a:spLocks/>
          </p:cNvSpPr>
          <p:nvPr>
            <p:ph type="title"/>
          </p:nvPr>
        </p:nvSpPr>
        <p:spPr>
          <a:xfrm>
            <a:off x="914400" y="0"/>
            <a:ext cx="7772400" cy="69215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Стари универзитетски град Болоња</a:t>
            </a:r>
          </a:p>
        </p:txBody>
      </p:sp>
      <p:pic>
        <p:nvPicPr>
          <p:cNvPr id="483" name="Picture 4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639762"/>
            <a:ext cx="806450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 Box 485"/>
          <p:cNvSpPr>
            <a:spLocks/>
          </p:cNvSpPr>
          <p:nvPr>
            <p:ph type="title"/>
          </p:nvPr>
        </p:nvSpPr>
        <p:spPr>
          <a:xfrm>
            <a:off x="900112" y="0"/>
            <a:ext cx="7772400" cy="5762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Ређо Емилија</a:t>
            </a:r>
          </a:p>
        </p:txBody>
      </p:sp>
      <p:pic>
        <p:nvPicPr>
          <p:cNvPr id="486" name="Picture 4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638175"/>
            <a:ext cx="8064500" cy="605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ext Box 488"/>
          <p:cNvSpPr>
            <a:spLocks/>
          </p:cNvSpPr>
          <p:nvPr>
            <p:ph type="title"/>
          </p:nvPr>
        </p:nvSpPr>
        <p:spPr>
          <a:xfrm>
            <a:off x="900112" y="0"/>
            <a:ext cx="7772400" cy="487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Риоло Бањи</a:t>
            </a:r>
          </a:p>
        </p:txBody>
      </p:sp>
      <p:pic>
        <p:nvPicPr>
          <p:cNvPr id="489" name="Picture 4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87450" y="561975"/>
            <a:ext cx="6697662" cy="62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 Box 491"/>
          <p:cNvSpPr>
            <a:spLocks/>
          </p:cNvSpPr>
          <p:nvPr>
            <p:ph type="title"/>
          </p:nvPr>
        </p:nvSpPr>
        <p:spPr>
          <a:xfrm>
            <a:off x="900112" y="0"/>
            <a:ext cx="7772400" cy="4873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2400"/>
              <a:t>Порета терме</a:t>
            </a:r>
          </a:p>
        </p:txBody>
      </p:sp>
      <p:pic>
        <p:nvPicPr>
          <p:cNvPr id="492" name="Picture 49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11187" y="639762"/>
            <a:ext cx="8064500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976562" y="0"/>
            <a:ext cx="6167437" cy="51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168650"/>
            <a:ext cx="3143250" cy="36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 Box 79"/>
          <p:cNvSpPr txBox="1">
            <a:spLocks/>
          </p:cNvSpPr>
          <p:nvPr/>
        </p:nvSpPr>
        <p:spPr>
          <a:xfrm>
            <a:off x="214312" y="4857750"/>
            <a:ext cx="12271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1822. год.</a:t>
            </a:r>
          </a:p>
        </p:txBody>
      </p:sp>
      <p:sp>
        <p:nvSpPr>
          <p:cNvPr id="80" name="Text Box 80"/>
          <p:cNvSpPr txBox="1">
            <a:spLocks/>
          </p:cNvSpPr>
          <p:nvPr/>
        </p:nvSpPr>
        <p:spPr>
          <a:xfrm>
            <a:off x="928687" y="2357437"/>
            <a:ext cx="95408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0000"/>
                </a:solidFill>
              </a:rPr>
              <a:t>ВЕЗУВ</a:t>
            </a:r>
          </a:p>
          <a:p>
            <a:pPr indent="0" marL="0"/>
            <a:r>
              <a:rPr dirty="0" lang="en-US" smtClean="0"/>
              <a:t>1281 m</a:t>
            </a:r>
          </a:p>
        </p:txBody>
      </p:sp>
      <p:pic>
        <p:nvPicPr>
          <p:cNvPr id="81" name="Picture 81"/>
          <p:cNvPicPr>
            <a:picLocks noChangeAspect="1"/>
          </p:cNvPicPr>
          <p:nvPr/>
        </p:nvPicPr>
        <p:blipFill>
          <a:blip r:embed="rId4"/>
          <a:srcRect t="5882"/>
          <a:stretch/>
        </p:blipFill>
        <p:spPr>
          <a:xfrm>
            <a:off x="3214687" y="4500562"/>
            <a:ext cx="4006850" cy="235743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Text Box 83"/>
          <p:cNvSpPr txBox="1">
            <a:spLocks/>
          </p:cNvSpPr>
          <p:nvPr/>
        </p:nvSpPr>
        <p:spPr>
          <a:xfrm>
            <a:off x="4857750" y="6500812"/>
            <a:ext cx="10953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1760-61.</a:t>
            </a:r>
          </a:p>
        </p:txBody>
      </p:sp>
      <p:pic>
        <p:nvPicPr>
          <p:cNvPr id="84" name="Picture 84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285750"/>
            <a:ext cx="2916237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 Box 49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95" name="Picture 49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643062" y="-617537"/>
            <a:ext cx="6169025" cy="7475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49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116012" y="549275"/>
            <a:ext cx="6264275" cy="62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Text Box 499"/>
          <p:cNvSpPr txBox="1">
            <a:spLocks/>
          </p:cNvSpPr>
          <p:nvPr/>
        </p:nvSpPr>
        <p:spPr>
          <a:xfrm>
            <a:off x="4264025" y="65087"/>
            <a:ext cx="11525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Венеција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 Box 50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01" name="Text Box 501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02" name="Picture 502"/>
          <p:cNvPicPr>
            <a:picLocks noChangeAspect="1"/>
          </p:cNvPicPr>
          <p:nvPr/>
        </p:nvPicPr>
        <p:blipFill>
          <a:blip r:embed="rId2"/>
          <a:srcRect t="12785"/>
          <a:stretch/>
        </p:blipFill>
        <p:spPr>
          <a:xfrm>
            <a:off x="407987" y="0"/>
            <a:ext cx="8736012" cy="42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Picture 504"/>
          <p:cNvPicPr>
            <a:picLocks noChangeAspect="1"/>
          </p:cNvPicPr>
          <p:nvPr/>
        </p:nvPicPr>
        <p:blipFill>
          <a:blip r:embed="rId3"/>
          <a:srcRect l="8983"/>
          <a:stretch/>
        </p:blipFill>
        <p:spPr>
          <a:xfrm>
            <a:off x="0" y="3197225"/>
            <a:ext cx="5643562" cy="366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50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85812" y="614362"/>
            <a:ext cx="8072437" cy="60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Text Box 508"/>
          <p:cNvSpPr txBox="1">
            <a:spLocks/>
          </p:cNvSpPr>
          <p:nvPr/>
        </p:nvSpPr>
        <p:spPr>
          <a:xfrm>
            <a:off x="2214562" y="214312"/>
            <a:ext cx="50228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Венеција и црква Санта Марија де ла Салуте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icture 50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79387" y="685800"/>
            <a:ext cx="8899525" cy="6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Text Box 511"/>
          <p:cNvSpPr txBox="1">
            <a:spLocks/>
          </p:cNvSpPr>
          <p:nvPr/>
        </p:nvSpPr>
        <p:spPr>
          <a:xfrm>
            <a:off x="2051050" y="0"/>
            <a:ext cx="6148387" cy="6413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Венеција – Црква Светог Марка</a:t>
            </a:r>
          </a:p>
          <a:p>
            <a:pPr algn="ctr" indent="0" marL="0"/>
            <a:r>
              <a:rPr dirty="0" lang="en-US" smtClean="0">
                <a:solidFill>
                  <a:schemeClr val="tx2"/>
                </a:solidFill>
              </a:rPr>
              <a:t>(копија цркве Светих Апостола из Цариграда)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51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8312" y="585787"/>
            <a:ext cx="8207375" cy="615473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Text Box 514"/>
          <p:cNvSpPr txBox="1">
            <a:spLocks/>
          </p:cNvSpPr>
          <p:nvPr/>
        </p:nvSpPr>
        <p:spPr>
          <a:xfrm>
            <a:off x="3132137" y="188912"/>
            <a:ext cx="32861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Венеција – Трг Светог Марка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 Box 5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6" name="Text Box 5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7" name="Picture 51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8687" y="-160337"/>
            <a:ext cx="7000875" cy="701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 Box 51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0" name="Text Box 52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1" name="Picture 52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050" y="285750"/>
            <a:ext cx="9124950" cy="6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 Box 5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4" name="Text Box 52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5" name="Picture 5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500062"/>
            <a:ext cx="9253537" cy="572928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Text Box 527"/>
          <p:cNvSpPr txBox="1">
            <a:spLocks/>
          </p:cNvSpPr>
          <p:nvPr/>
        </p:nvSpPr>
        <p:spPr>
          <a:xfrm>
            <a:off x="4357687" y="1571625"/>
            <a:ext cx="7000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Трст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 Box 52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29" name="Text Box 52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0" name="Picture 53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62387" y="2857500"/>
            <a:ext cx="5281612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Text Box 532"/>
          <p:cNvSpPr txBox="1">
            <a:spLocks/>
          </p:cNvSpPr>
          <p:nvPr/>
        </p:nvSpPr>
        <p:spPr>
          <a:xfrm>
            <a:off x="6832600" y="3357562"/>
            <a:ext cx="24399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chemeClr val="bg1"/>
                </a:solidFill>
              </a:rPr>
              <a:t>Трст – Градска кућа</a:t>
            </a:r>
          </a:p>
        </p:txBody>
      </p:sp>
      <p:pic>
        <p:nvPicPr>
          <p:cNvPr id="533" name="Picture 5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942012" cy="32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4F81BD"/>
      </a:accent4>
      <a:accent5>
        <a:srgbClr val="C0504D"/>
      </a:accent5>
      <a:accent6>
        <a:srgbClr val="FFFFFF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2564</Words>
  <Paragraphs>559</Paragraphs>
  <Slides>243</Slides>
  <Notes>1</Notes>
  <TotalTime>0</TotalTime>
  <HiddenSlides>0</HiddenSlides>
  <ScaleCrop>false</ScaleCrop>
  <HyperlinksChanged>false</HyperlinksChanged>
  <Application>Microsoft Office PowerPoint</Application>
  <PresentationFormat/>
</Properties>
</file>