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5"/>
    <p:sldMasterId id="2147483671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</p:sldIdLst>
  <p:sldSz cx="9144000" cy="6858000" type="screen4x3"/>
  <p:notesSz cx="6858000" cy="9144000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2400" u="none">
        <a:solidFill>
          <a:schemeClr val="tx1"/>
        </a:solidFill>
        <a:latin charset="0" pitchFamily="18" typeface="Times New Roman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2400" u="none">
        <a:solidFill>
          <a:schemeClr val="tx1"/>
        </a:solidFill>
        <a:latin charset="0" pitchFamily="18" typeface="Times New Roman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2400" u="none">
        <a:solidFill>
          <a:schemeClr val="tx1"/>
        </a:solidFill>
        <a:latin charset="0" pitchFamily="18" typeface="Times New Roman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2400" u="none">
        <a:solidFill>
          <a:schemeClr val="tx1"/>
        </a:solidFill>
        <a:latin charset="0" pitchFamily="18" typeface="Times New Roman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2400" u="none">
        <a:solidFill>
          <a:schemeClr val="tx1"/>
        </a:solidFill>
        <a:latin charset="0" pitchFamily="18" typeface="Times New Roman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/>
    <p:restoredTop sz="94728"/>
  </p:normalViewPr>
</p:viewPr>
</file>

<file path=ppt/_rels/presentation.xml.rels><?xml version="1.0" encoding="UTF-8" standalone="yes"?><Relationships xmlns="http://schemas.openxmlformats.org/package/2006/relationships"><Relationship Id="rId53" Target="slides/slide47.xml" Type="http://schemas.openxmlformats.org/officeDocument/2006/relationships/slide"/><Relationship Id="rId52" Target="slides/slide46.xml" Type="http://schemas.openxmlformats.org/officeDocument/2006/relationships/slide"/><Relationship Id="rId51" Target="slides/slide45.xml" Type="http://schemas.openxmlformats.org/officeDocument/2006/relationships/slide"/><Relationship Id="rId50" Target="slides/slide44.xml" Type="http://schemas.openxmlformats.org/officeDocument/2006/relationships/slide"/><Relationship Id="rId5" Target="slideMasters/slideMaster1.xml" Type="http://schemas.openxmlformats.org/officeDocument/2006/relationships/slideMaster"/><Relationship Id="rId39" Target="slides/slide33.xml" Type="http://schemas.openxmlformats.org/officeDocument/2006/relationships/slide"/><Relationship Id="rId4" Target="tableStyles.xml" Type="http://schemas.openxmlformats.org/officeDocument/2006/relationships/tableStyles"/><Relationship Id="rId38" Target="slides/slide32.xml" Type="http://schemas.openxmlformats.org/officeDocument/2006/relationships/slide"/><Relationship Id="rId3" Target="presProps.xml" Type="http://schemas.openxmlformats.org/officeDocument/2006/relationships/presProps"/><Relationship Id="rId37" Target="slides/slide31.xml" Type="http://schemas.openxmlformats.org/officeDocument/2006/relationships/slide"/><Relationship Id="rId2" Target="viewProps.xml" Type="http://schemas.openxmlformats.org/officeDocument/2006/relationships/viewProps"/><Relationship Id="rId36" Target="slides/slide30.xml" Type="http://schemas.openxmlformats.org/officeDocument/2006/relationships/slide"/><Relationship Id="rId1" Target="theme/theme2.xml" Type="http://schemas.openxmlformats.org/officeDocument/2006/relationships/theme"/><Relationship Id="rId35" Target="slides/slide29.xml" Type="http://schemas.openxmlformats.org/officeDocument/2006/relationships/slide"/><Relationship Id="rId34" Target="slides/slide28.xml" Type="http://schemas.openxmlformats.org/officeDocument/2006/relationships/slide"/><Relationship Id="rId33" Target="slides/slide27.xml" Type="http://schemas.openxmlformats.org/officeDocument/2006/relationships/slide"/><Relationship Id="rId32" Target="slides/slide26.xml" Type="http://schemas.openxmlformats.org/officeDocument/2006/relationships/slide"/><Relationship Id="rId31" Target="slides/slide25.xml" Type="http://schemas.openxmlformats.org/officeDocument/2006/relationships/slide"/><Relationship Id="rId30" Target="slides/slide24.xml" Type="http://schemas.openxmlformats.org/officeDocument/2006/relationships/slide"/><Relationship Id="rId27" Target="slides/slide21.xml" Type="http://schemas.openxmlformats.org/officeDocument/2006/relationships/slide"/><Relationship Id="rId26" Target="slides/slide20.xml" Type="http://schemas.openxmlformats.org/officeDocument/2006/relationships/slide"/><Relationship Id="rId25" Target="slides/slide19.xml" Type="http://schemas.openxmlformats.org/officeDocument/2006/relationships/slide"/><Relationship Id="rId24" Target="slides/slide18.xml" Type="http://schemas.openxmlformats.org/officeDocument/2006/relationships/slide"/><Relationship Id="rId55" Target="slides/slide49.xml" Type="http://schemas.openxmlformats.org/officeDocument/2006/relationships/slide"/><Relationship Id="rId21" Target="slides/slide15.xml" Type="http://schemas.openxmlformats.org/officeDocument/2006/relationships/slide"/><Relationship Id="rId19" Target="slides/slide13.xml" Type="http://schemas.openxmlformats.org/officeDocument/2006/relationships/slide"/><Relationship Id="rId54" Target="slides/slide48.xml" Type="http://schemas.openxmlformats.org/officeDocument/2006/relationships/slide"/><Relationship Id="rId20" Target="slides/slide14.xml" Type="http://schemas.openxmlformats.org/officeDocument/2006/relationships/slide"/><Relationship Id="rId18" Target="slides/slide12.xml" Type="http://schemas.openxmlformats.org/officeDocument/2006/relationships/slide"/><Relationship Id="rId17" Target="slides/slide11.xml" Type="http://schemas.openxmlformats.org/officeDocument/2006/relationships/slide"/><Relationship Id="rId13" Target="slides/slide7.xml" Type="http://schemas.openxmlformats.org/officeDocument/2006/relationships/slide"/><Relationship Id="rId47" Target="slides/slide41.xml" Type="http://schemas.openxmlformats.org/officeDocument/2006/relationships/slide"/><Relationship Id="rId16" Target="slides/slide10.xml" Type="http://schemas.openxmlformats.org/officeDocument/2006/relationships/slide"/><Relationship Id="rId12" Target="slides/slide6.xml" Type="http://schemas.openxmlformats.org/officeDocument/2006/relationships/slide"/><Relationship Id="rId46" Target="slides/slide40.xml" Type="http://schemas.openxmlformats.org/officeDocument/2006/relationships/slide"/><Relationship Id="rId49" Target="slides/slide43.xml" Type="http://schemas.openxmlformats.org/officeDocument/2006/relationships/slide"/><Relationship Id="rId15" Target="slides/slide9.xml" Type="http://schemas.openxmlformats.org/officeDocument/2006/relationships/slide"/><Relationship Id="rId11" Target="slides/slide5.xml" Type="http://schemas.openxmlformats.org/officeDocument/2006/relationships/slide"/><Relationship Id="rId45" Target="slides/slide39.xml" Type="http://schemas.openxmlformats.org/officeDocument/2006/relationships/slide"/><Relationship Id="rId48" Target="slides/slide42.xml" Type="http://schemas.openxmlformats.org/officeDocument/2006/relationships/slide"/><Relationship Id="rId14" Target="slides/slide8.xml" Type="http://schemas.openxmlformats.org/officeDocument/2006/relationships/slide"/><Relationship Id="rId10" Target="slides/slide4.xml" Type="http://schemas.openxmlformats.org/officeDocument/2006/relationships/slide"/><Relationship Id="rId44" Target="slides/slide38.xml" Type="http://schemas.openxmlformats.org/officeDocument/2006/relationships/slide"/><Relationship Id="rId43" Target="slides/slide37.xml" Type="http://schemas.openxmlformats.org/officeDocument/2006/relationships/slide"/><Relationship Id="rId42" Target="slides/slide36.xml" Type="http://schemas.openxmlformats.org/officeDocument/2006/relationships/slide"/><Relationship Id="rId41" Target="slides/slide35.xml" Type="http://schemas.openxmlformats.org/officeDocument/2006/relationships/slide"/><Relationship Id="rId9" Target="slides/slide3.xml" Type="http://schemas.openxmlformats.org/officeDocument/2006/relationships/slide"/><Relationship Id="rId40" Target="slides/slide34.xml" Type="http://schemas.openxmlformats.org/officeDocument/2006/relationships/slide"/><Relationship Id="rId8" Target="slides/slide2.xml" Type="http://schemas.openxmlformats.org/officeDocument/2006/relationships/slide"/><Relationship Id="rId7" Target="slides/slide1.xml" Type="http://schemas.openxmlformats.org/officeDocument/2006/relationships/slide"/><Relationship Id="rId6" Target="slideMasters/slideMaster2.xml" Type="http://schemas.openxmlformats.org/officeDocument/2006/relationships/slideMaster"/><Relationship Id="rId23" Target="slides/slide17.xml" Type="http://schemas.openxmlformats.org/officeDocument/2006/relationships/slide"/><Relationship Id="rId29" Target="slides/slide23.xml" Type="http://schemas.openxmlformats.org/officeDocument/2006/relationships/slide"/><Relationship Id="rId22" Target="slides/slide16.xml" Type="http://schemas.openxmlformats.org/officeDocument/2006/relationships/slide"/><Relationship Id="rId28" Target="slides/slide22.xml" Type="http://schemas.openxmlformats.org/officeDocument/2006/relationships/slid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3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4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5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7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8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9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1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2.xml" Type="http://schemas.openxmlformats.org/officeDocument/2006/relationships/theme"/></Relationships>
</file>

<file path=ppt/slideMasters/_rels/slideMaster2.xml.rels><?xml version="1.0" encoding="UTF-8" standalone="yes"?><Relationships xmlns="http://schemas.openxmlformats.org/package/2006/relationships"><Relationship Id="rId12" Target="../slideLayouts/slideLayout22.xml" Type="http://schemas.openxmlformats.org/officeDocument/2006/relationships/slideLayout"/><Relationship Id="rId11" Target="../slideLayouts/slideLayout21.xml" Type="http://schemas.openxmlformats.org/officeDocument/2006/relationships/slideLayout"/><Relationship Id="rId10" Target="../slideLayouts/slideLayout20.xml" Type="http://schemas.openxmlformats.org/officeDocument/2006/relationships/slideLayout"/><Relationship Id="rId9" Target="../slideLayouts/slideLayout19.xml" Type="http://schemas.openxmlformats.org/officeDocument/2006/relationships/slideLayout"/><Relationship Id="rId8" Target="../slideLayouts/slideLayout18.xml" Type="http://schemas.openxmlformats.org/officeDocument/2006/relationships/slideLayout"/><Relationship Id="rId7" Target="../slideLayouts/slideLayout17.xml" Type="http://schemas.openxmlformats.org/officeDocument/2006/relationships/slideLayout"/><Relationship Id="rId6" Target="../slideLayouts/slideLayout16.xml" Type="http://schemas.openxmlformats.org/officeDocument/2006/relationships/slideLayout"/><Relationship Id="rId5" Target="../slideLayouts/slideLayout15.xml" Type="http://schemas.openxmlformats.org/officeDocument/2006/relationships/slideLayout"/><Relationship Id="rId4" Target="../slideLayouts/slideLayout14.xml" Type="http://schemas.openxmlformats.org/officeDocument/2006/relationships/slideLayout"/><Relationship Id="rId3" Target="../slideLayouts/slideLayout13.xml" Type="http://schemas.openxmlformats.org/officeDocument/2006/relationships/slideLayout"/><Relationship Id="rId2" Target="../slideLayouts/slideLayout12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" name="Group 1"/>
          <p:cNvGrpSpPr>
            <a:grpSpLocks noChangeAspect="0" noGrp="0" noMove="0" noRot="0" noSelect="0" noUngrp="0"/>
          </p:cNvGrpSpPr>
          <p:nvPr/>
        </p:nvGrpSpPr>
        <p:grpSpPr>
          <a:xfrm>
            <a:off x="0" y="-4762"/>
            <a:ext cx="1063625" cy="6858000"/>
            <a:chOff x="0" y="-3"/>
            <a:chExt cx="670" cy="4320"/>
          </a:xfrm>
        </p:grpSpPr>
        <p:grpSp>
          <p:nvGrpSpPr>
            <p:cNvPr id="2" name="Group 2"/>
            <p:cNvGrpSpPr>
              <a:grpSpLocks noChangeAspect="0" noGrp="0" noMove="0" noRot="0" noSelect="0" noUngrp="0"/>
            </p:cNvGrpSpPr>
            <p:nvPr/>
          </p:nvGrpSpPr>
          <p:grpSpPr>
            <a:xfrm flipH="1" rot="16200000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3" name="Text Box 3"/>
              <p:cNvSpPr>
                <a:spLocks/>
              </p:cNvSpPr>
              <p:nvPr/>
            </p:nvSpPr>
            <p:spPr>
              <a:xfrm rot="-5400000">
                <a:off x="2556" y="-991"/>
                <a:ext cx="624" cy="5745"/>
              </a:xfrm>
              <a:custGeom>
                <a:avLst/>
                <a:gdLst/>
                <a:ahLst/>
                <a:cxnLst/>
                <a:rect b="b" l="0" r="r" t="0"/>
                <a:pathLst>
                  <a:path h="720" w="100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" name="Text Box 4"/>
              <p:cNvSpPr>
                <a:spLocks/>
              </p:cNvSpPr>
              <p:nvPr/>
            </p:nvSpPr>
            <p:spPr>
              <a:xfrm rot="-5400000">
                <a:off x="1322" y="1670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5" name="Text Box 5"/>
              <p:cNvSpPr>
                <a:spLocks/>
              </p:cNvSpPr>
              <p:nvPr/>
            </p:nvSpPr>
            <p:spPr>
              <a:xfrm rot="-5400000">
                <a:off x="979" y="1670"/>
                <a:ext cx="624" cy="423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6" name="Text Box 6"/>
              <p:cNvSpPr>
                <a:spLocks/>
              </p:cNvSpPr>
              <p:nvPr/>
            </p:nvSpPr>
            <p:spPr>
              <a:xfrm rot="-5400000">
                <a:off x="-60" y="1754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7" name="Text Box 7"/>
              <p:cNvSpPr>
                <a:spLocks/>
              </p:cNvSpPr>
              <p:nvPr/>
            </p:nvSpPr>
            <p:spPr>
              <a:xfrm rot="-5400000">
                <a:off x="663" y="1734"/>
                <a:ext cx="624" cy="293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8" name="Text Box 8"/>
              <p:cNvSpPr>
                <a:spLocks/>
              </p:cNvSpPr>
              <p:nvPr/>
            </p:nvSpPr>
            <p:spPr>
              <a:xfrm rot="-5400000">
                <a:off x="441" y="1700"/>
                <a:ext cx="624" cy="363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9" name="Text Box 9"/>
              <p:cNvSpPr>
                <a:spLocks/>
              </p:cNvSpPr>
              <p:nvPr/>
            </p:nvSpPr>
            <p:spPr>
              <a:xfrm rot="-5400000">
                <a:off x="154" y="1728"/>
                <a:ext cx="632" cy="315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0" name="Text Box 10"/>
              <p:cNvSpPr>
                <a:spLocks/>
              </p:cNvSpPr>
              <p:nvPr/>
            </p:nvSpPr>
            <p:spPr>
              <a:xfrm rot="-5400000">
                <a:off x="3208" y="1664"/>
                <a:ext cx="624" cy="420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1" name="Text Box 11"/>
              <p:cNvSpPr>
                <a:spLocks/>
              </p:cNvSpPr>
              <p:nvPr/>
            </p:nvSpPr>
            <p:spPr>
              <a:xfrm rot="-5400000">
                <a:off x="2869" y="1665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2" name="Text Box 12"/>
              <p:cNvSpPr>
                <a:spLocks/>
              </p:cNvSpPr>
              <p:nvPr/>
            </p:nvSpPr>
            <p:spPr>
              <a:xfrm rot="-5400000">
                <a:off x="1829" y="1747"/>
                <a:ext cx="624" cy="256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3" name="Text Box 13"/>
              <p:cNvSpPr>
                <a:spLocks/>
              </p:cNvSpPr>
              <p:nvPr/>
            </p:nvSpPr>
            <p:spPr>
              <a:xfrm rot="-5400000">
                <a:off x="2550" y="1729"/>
                <a:ext cx="624" cy="293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4" name="Text Box 14"/>
              <p:cNvSpPr>
                <a:spLocks/>
              </p:cNvSpPr>
              <p:nvPr/>
            </p:nvSpPr>
            <p:spPr>
              <a:xfrm rot="-5400000">
                <a:off x="2330" y="1695"/>
                <a:ext cx="624" cy="360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5" name="Text Box 15"/>
              <p:cNvSpPr>
                <a:spLocks/>
              </p:cNvSpPr>
              <p:nvPr/>
            </p:nvSpPr>
            <p:spPr>
              <a:xfrm rot="-5400000">
                <a:off x="2042" y="1721"/>
                <a:ext cx="632" cy="316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6" name="Text Box 16"/>
              <p:cNvSpPr>
                <a:spLocks/>
              </p:cNvSpPr>
              <p:nvPr/>
            </p:nvSpPr>
            <p:spPr>
              <a:xfrm rot="-5400000">
                <a:off x="4075" y="1668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7" name="Text Box 17"/>
              <p:cNvSpPr>
                <a:spLocks/>
              </p:cNvSpPr>
              <p:nvPr/>
            </p:nvSpPr>
            <p:spPr>
              <a:xfrm rot="-5400000">
                <a:off x="3732" y="1668"/>
                <a:ext cx="624" cy="423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8" name="Text Box 18"/>
              <p:cNvSpPr>
                <a:spLocks/>
              </p:cNvSpPr>
              <p:nvPr/>
            </p:nvSpPr>
            <p:spPr>
              <a:xfrm rot="-5400000">
                <a:off x="4579" y="1747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9" name="Text Box 19"/>
              <p:cNvSpPr>
                <a:spLocks/>
              </p:cNvSpPr>
              <p:nvPr/>
            </p:nvSpPr>
            <p:spPr>
              <a:xfrm>
                <a:off x="5469" y="1561"/>
                <a:ext cx="291" cy="625"/>
              </a:xfrm>
              <a:custGeom>
                <a:avLst/>
                <a:gdLst/>
                <a:ahLst/>
                <a:cxnLst/>
                <a:rect b="b" l="0" r="r" t="0"/>
                <a:pathLst>
                  <a:path h="625" w="291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20" name="Text Box 20"/>
              <p:cNvSpPr>
                <a:spLocks/>
              </p:cNvSpPr>
              <p:nvPr/>
            </p:nvSpPr>
            <p:spPr>
              <a:xfrm rot="-5400000">
                <a:off x="5080" y="1693"/>
                <a:ext cx="624" cy="361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21" name="Text Box 21"/>
              <p:cNvSpPr>
                <a:spLocks/>
              </p:cNvSpPr>
              <p:nvPr/>
            </p:nvSpPr>
            <p:spPr>
              <a:xfrm rot="-5400000">
                <a:off x="4794" y="1719"/>
                <a:ext cx="632" cy="316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</p:grpSp>
        <p:sp>
          <p:nvSpPr>
            <p:cNvPr id="22" name="Text Box 22"/>
            <p:cNvSpPr>
              <a:spLocks/>
            </p:cNvSpPr>
            <p:nvPr/>
          </p:nvSpPr>
          <p:spPr>
            <a:xfrm flipH="1" rot="16200000">
              <a:off x="-1954" y="1951"/>
              <a:ext cx="4320" cy="412"/>
            </a:xfrm>
            <a:custGeom>
              <a:avLst/>
              <a:gdLst/>
              <a:ahLst/>
              <a:cxnLst/>
              <a:rect b="b" l="0" r="r" t="0"/>
              <a:pathLst>
                <a:path h="385" w="5762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>
                    <a:alpha val="99998"/>
                  </a:srgbClr>
                </a:gs>
              </a:gsLst>
              <a:lin ang="0" scaled="1"/>
            </a:gradFill>
            <a:ln>
              <a:noFill/>
            </a:ln>
          </p:spPr>
        </p:sp>
        <p:sp>
          <p:nvSpPr>
            <p:cNvPr id="23" name="Text Box 23"/>
            <p:cNvSpPr>
              <a:spLocks/>
            </p:cNvSpPr>
            <p:nvPr/>
          </p:nvSpPr>
          <p:spPr>
            <a:xfrm flipH="1" rot="16200000">
              <a:off x="-1584" y="2062"/>
              <a:ext cx="4319" cy="189"/>
            </a:xfrm>
            <a:custGeom>
              <a:avLst/>
              <a:gdLst/>
              <a:ahLst/>
              <a:cxnLst/>
              <a:rect b="b" l="0" r="r" t="0"/>
              <a:pathLst>
                <a:path h="189" w="5761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>
                    <a:alpha val="99998"/>
                  </a:srgb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</p:sp>
      </p:grpSp>
      <p:sp>
        <p:nvSpPr>
          <p:cNvPr id="24" name="Text Box 2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5" name="Text Box 25"/>
          <p:cNvSpPr>
            <a:spLocks/>
          </p:cNvSpPr>
          <p:nvPr>
            <p:ph idx="1" type="body"/>
          </p:nvPr>
        </p:nvSpPr>
        <p:spPr>
          <a:xfrm>
            <a:off x="1173162" y="1981200"/>
            <a:ext cx="7772400" cy="41148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6" name="Text Box 26"/>
          <p:cNvSpPr>
            <a:spLocks/>
          </p:cNvSpPr>
          <p:nvPr>
            <p:ph idx="2" sz="half" type="dt"/>
          </p:nvPr>
        </p:nvSpPr>
        <p:spPr>
          <a:xfrm>
            <a:off x="1173162" y="6265862"/>
            <a:ext cx="19050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27" name="Text Box 27"/>
          <p:cNvSpPr>
            <a:spLocks/>
          </p:cNvSpPr>
          <p:nvPr>
            <p:ph idx="3" sz="quarter" type="ftr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28" name="Text Box 28"/>
          <p:cNvSpPr>
            <a:spLocks/>
          </p:cNvSpPr>
          <p:nvPr>
            <p:ph idx="4" sz="quarter" type="sldNum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>
              <a:spcBef>
                <a:spcPct val="50000"/>
              </a:spcBef>
            </a:pPr>
            <a:r>
              <a:rPr dirty="0" lang="en-US" smtClean="0" sz="1400">
                <a:latin charset="0" pitchFamily="34" typeface="Arial"/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2"/>
          </a:solidFill>
          <a:latin charset="0" pitchFamily="18" typeface="Times New Roman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n"/>
        <a:defRPr b="0" baseline="0" dirty="0" i="0" lang="en-US" smtClean="0" sz="3200" u="none">
          <a:solidFill>
            <a:schemeClr val="tx1"/>
          </a:solidFill>
          <a:latin charset="0" pitchFamily="34" typeface="Arial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–"/>
        <a:defRPr b="0" dirty="0" i="0" lang="en-US" smtClean="0" sz="2800" u="none">
          <a:solidFill>
            <a:schemeClr val="tx1"/>
          </a:solidFill>
          <a:latin charset="0" pitchFamily="34" typeface="Arial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•"/>
        <a:defRPr b="0" dirty="0" i="0" lang="en-US" smtClean="0" sz="2400" u="none">
          <a:solidFill>
            <a:schemeClr val="tx1"/>
          </a:solidFill>
          <a:latin charset="0" pitchFamily="34" typeface="Arial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–"/>
        <a:defRPr b="0" dirty="0" i="0" lang="en-US" smtClean="0" sz="2000" u="none">
          <a:solidFill>
            <a:schemeClr val="tx1"/>
          </a:solidFill>
          <a:latin charset="0" pitchFamily="34" typeface="Arial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»"/>
        <a:defRPr b="0" dirty="0" i="0" lang="en-US" smtClean="0" sz="2000" u="none">
          <a:solidFill>
            <a:schemeClr val="tx1"/>
          </a:solidFill>
          <a:latin charset="0" pitchFamily="34" typeface="Arial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34" typeface="Arial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Arial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Arial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Arial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Arial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9"/>
          <p:cNvGrpSpPr>
            <a:grpSpLocks noChangeAspect="0" noGrp="0" noMove="0" noRot="0" noSelect="0" noUngrp="0"/>
          </p:cNvGrpSpPr>
          <p:nvPr/>
        </p:nvGrpSpPr>
        <p:grpSpPr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30" name="Group 30"/>
            <p:cNvGrpSpPr>
              <a:grpSpLocks noChangeAspect="0" noGrp="0" noMove="0" noRot="0" noSelect="0" noUngrp="0"/>
            </p:cNvGrpSpPr>
            <p:nvPr/>
          </p:nvGrpSpPr>
          <p:grpSpPr>
            <a:xfrm flipH="1" rot="21600000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31" name="Text Box 31"/>
              <p:cNvSpPr>
                <a:spLocks/>
              </p:cNvSpPr>
              <p:nvPr/>
            </p:nvSpPr>
            <p:spPr>
              <a:xfrm rot="-5400000">
                <a:off x="2557" y="-992"/>
                <a:ext cx="624" cy="5745"/>
              </a:xfrm>
              <a:custGeom>
                <a:avLst/>
                <a:gdLst/>
                <a:ahLst/>
                <a:cxnLst/>
                <a:rect b="b" l="0" r="r" t="0"/>
                <a:pathLst>
                  <a:path h="720" w="100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2" name="Text Box 32"/>
              <p:cNvSpPr>
                <a:spLocks/>
              </p:cNvSpPr>
              <p:nvPr/>
            </p:nvSpPr>
            <p:spPr>
              <a:xfrm rot="-5400000">
                <a:off x="1321" y="1670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3" name="Text Box 33"/>
              <p:cNvSpPr>
                <a:spLocks/>
              </p:cNvSpPr>
              <p:nvPr/>
            </p:nvSpPr>
            <p:spPr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4" name="Text Box 34"/>
              <p:cNvSpPr>
                <a:spLocks/>
              </p:cNvSpPr>
              <p:nvPr/>
            </p:nvSpPr>
            <p:spPr>
              <a:xfrm rot="-5400000">
                <a:off x="-59" y="1753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5" name="Text Box 35"/>
              <p:cNvSpPr>
                <a:spLocks/>
              </p:cNvSpPr>
              <p:nvPr/>
            </p:nvSpPr>
            <p:spPr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6" name="Text Box 36"/>
              <p:cNvSpPr>
                <a:spLocks/>
              </p:cNvSpPr>
              <p:nvPr/>
            </p:nvSpPr>
            <p:spPr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7" name="Text Box 37"/>
              <p:cNvSpPr>
                <a:spLocks/>
              </p:cNvSpPr>
              <p:nvPr/>
            </p:nvSpPr>
            <p:spPr>
              <a:xfrm rot="-5400000">
                <a:off x="154" y="1728"/>
                <a:ext cx="632" cy="315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8" name="Text Box 38"/>
              <p:cNvSpPr>
                <a:spLocks/>
              </p:cNvSpPr>
              <p:nvPr/>
            </p:nvSpPr>
            <p:spPr>
              <a:xfrm rot="-5400000">
                <a:off x="3209" y="1666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9" name="Text Box 39"/>
              <p:cNvSpPr>
                <a:spLocks/>
              </p:cNvSpPr>
              <p:nvPr/>
            </p:nvSpPr>
            <p:spPr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0" name="Text Box 40"/>
              <p:cNvSpPr>
                <a:spLocks/>
              </p:cNvSpPr>
              <p:nvPr/>
            </p:nvSpPr>
            <p:spPr>
              <a:xfrm rot="-5400000">
                <a:off x="1828" y="1749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1" name="Text Box 41"/>
              <p:cNvSpPr>
                <a:spLocks/>
              </p:cNvSpPr>
              <p:nvPr/>
            </p:nvSpPr>
            <p:spPr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2" name="Text Box 42"/>
              <p:cNvSpPr>
                <a:spLocks/>
              </p:cNvSpPr>
              <p:nvPr/>
            </p:nvSpPr>
            <p:spPr>
              <a:xfrm rot="-5400000">
                <a:off x="2328" y="1696"/>
                <a:ext cx="624" cy="361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3" name="Text Box 43"/>
              <p:cNvSpPr>
                <a:spLocks/>
              </p:cNvSpPr>
              <p:nvPr/>
            </p:nvSpPr>
            <p:spPr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4" name="Text Box 44"/>
              <p:cNvSpPr>
                <a:spLocks/>
              </p:cNvSpPr>
              <p:nvPr/>
            </p:nvSpPr>
            <p:spPr>
              <a:xfrm rot="-5400000">
                <a:off x="4075" y="1670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5" name="Text Box 45"/>
              <p:cNvSpPr>
                <a:spLocks/>
              </p:cNvSpPr>
              <p:nvPr/>
            </p:nvSpPr>
            <p:spPr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6" name="Text Box 46"/>
              <p:cNvSpPr>
                <a:spLocks/>
              </p:cNvSpPr>
              <p:nvPr/>
            </p:nvSpPr>
            <p:spPr>
              <a:xfrm rot="-5400000">
                <a:off x="4582" y="1749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7" name="Text Box 47"/>
              <p:cNvSpPr>
                <a:spLocks/>
              </p:cNvSpPr>
              <p:nvPr/>
            </p:nvSpPr>
            <p:spPr>
              <a:xfrm>
                <a:off x="5469" y="1562"/>
                <a:ext cx="291" cy="625"/>
              </a:xfrm>
              <a:custGeom>
                <a:avLst/>
                <a:gdLst/>
                <a:ahLst/>
                <a:cxnLst/>
                <a:rect b="b" l="0" r="r" t="0"/>
                <a:pathLst>
                  <a:path h="625" w="291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8" name="Text Box 48"/>
              <p:cNvSpPr>
                <a:spLocks/>
              </p:cNvSpPr>
              <p:nvPr/>
            </p:nvSpPr>
            <p:spPr>
              <a:xfrm rot="-5400000">
                <a:off x="5082" y="1696"/>
                <a:ext cx="624" cy="361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9" name="Text Box 49"/>
              <p:cNvSpPr>
                <a:spLocks/>
              </p:cNvSpPr>
              <p:nvPr/>
            </p:nvSpPr>
            <p:spPr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</p:grpSp>
        <p:sp>
          <p:nvSpPr>
            <p:cNvPr id="50" name="Text Box 50"/>
            <p:cNvSpPr>
              <a:spLocks/>
            </p:cNvSpPr>
            <p:nvPr/>
          </p:nvSpPr>
          <p:spPr>
            <a:xfrm flipH="1" rot="21600000">
              <a:off x="-2" y="1536"/>
              <a:ext cx="5762" cy="412"/>
            </a:xfrm>
            <a:custGeom>
              <a:avLst/>
              <a:gdLst/>
              <a:ahLst/>
              <a:cxnLst/>
              <a:rect b="b" l="0" r="r" t="0"/>
              <a:pathLst>
                <a:path h="385" w="5762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>
                    <a:alpha val="99998"/>
                  </a:srgbClr>
                </a:gs>
              </a:gsLst>
              <a:lin ang="5400000" scaled="1"/>
            </a:gradFill>
            <a:ln>
              <a:noFill/>
            </a:ln>
          </p:spPr>
        </p:sp>
        <p:sp>
          <p:nvSpPr>
            <p:cNvPr id="51" name="Text Box 51"/>
            <p:cNvSpPr>
              <a:spLocks/>
            </p:cNvSpPr>
            <p:nvPr/>
          </p:nvSpPr>
          <p:spPr>
            <a:xfrm flipH="1" rot="21600000">
              <a:off x="-2" y="2017"/>
              <a:ext cx="5761" cy="189"/>
            </a:xfrm>
            <a:custGeom>
              <a:avLst/>
              <a:gdLst/>
              <a:ahLst/>
              <a:cxnLst/>
              <a:rect b="b" l="0" r="r" t="0"/>
              <a:pathLst>
                <a:path h="189" w="5761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>
                    <a:alpha val="99998"/>
                  </a:srgb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</p:sp>
      </p:grpSp>
      <p:sp>
        <p:nvSpPr>
          <p:cNvPr id="52" name="Text Box 5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3" name="Text Box 53"/>
          <p:cNvSpPr>
            <a:spLocks/>
          </p:cNvSpPr>
          <p:nvPr>
            <p:ph idx="1" type="body"/>
          </p:nvPr>
        </p:nvSpPr>
        <p:spPr>
          <a:xfrm>
            <a:off x="1173162" y="1981200"/>
            <a:ext cx="7772400" cy="41148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54" name="Text Box 54"/>
          <p:cNvSpPr>
            <a:spLocks/>
          </p:cNvSpPr>
          <p:nvPr>
            <p:ph idx="2" sz="half" type="dt"/>
          </p:nvPr>
        </p:nvSpPr>
        <p:spPr>
          <a:xfrm>
            <a:off x="1166812" y="6248400"/>
            <a:ext cx="19050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55" name="Text Box 55"/>
          <p:cNvSpPr>
            <a:spLocks/>
          </p:cNvSpPr>
          <p:nvPr>
            <p:ph idx="3" sz="quarter" type="ftr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56" name="Text Box 56"/>
          <p:cNvSpPr>
            <a:spLocks/>
          </p:cNvSpPr>
          <p:nvPr>
            <p:ph idx="4" sz="quarter" type="sldNum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>
              <a:spcBef>
                <a:spcPct val="50000"/>
              </a:spcBef>
            </a:pPr>
            <a:r>
              <a:rPr dirty="0" lang="en-US" smtClean="0" sz="1400">
                <a:solidFill>
                  <a:srgbClr val="000000"/>
                </a:solidFill>
                <a:latin charset="0" pitchFamily="34" typeface="Arial"/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2"/>
          </a:solidFill>
          <a:latin charset="0" pitchFamily="18" typeface="Times New Roman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n"/>
        <a:defRPr b="0" baseline="0" dirty="0" i="0" lang="en-US" smtClean="0" sz="3200" u="none">
          <a:solidFill>
            <a:schemeClr val="tx1"/>
          </a:solidFill>
          <a:latin charset="0" pitchFamily="34" typeface="Arial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–"/>
        <a:defRPr b="0" dirty="0" i="0" lang="en-US" smtClean="0" sz="2800" u="none">
          <a:solidFill>
            <a:schemeClr val="tx1"/>
          </a:solidFill>
          <a:latin charset="0" pitchFamily="34" typeface="Arial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•"/>
        <a:defRPr b="0" dirty="0" i="0" lang="en-US" smtClean="0" sz="2400" u="none">
          <a:solidFill>
            <a:schemeClr val="tx1"/>
          </a:solidFill>
          <a:latin charset="0" pitchFamily="34" typeface="Arial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–"/>
        <a:defRPr b="0" dirty="0" i="0" lang="en-US" smtClean="0" sz="2000" u="none">
          <a:solidFill>
            <a:schemeClr val="tx1"/>
          </a:solidFill>
          <a:latin charset="0" pitchFamily="34" typeface="Arial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»"/>
        <a:defRPr b="0" dirty="0" i="0" lang="en-US" smtClean="0" sz="2000" u="none">
          <a:solidFill>
            <a:schemeClr val="tx1"/>
          </a:solidFill>
          <a:latin charset="0" pitchFamily="34" typeface="Arial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34" typeface="Arial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Arial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Arial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Arial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Arial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1" Target="../slideLayouts/slideLayout18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2" Target="../media/image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2" Target="../media/image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2" Target="../media/image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2" Target="../media/image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3" Target="../media/image8.png" Type="http://schemas.openxmlformats.org/officeDocument/2006/relationships/image"/><Relationship Id="rId2" Target="../media/image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3" Target="../media/image10.jpeg" Type="http://schemas.openxmlformats.org/officeDocument/2006/relationships/image"/><Relationship Id="rId2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media/image1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media/image1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media/image1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3" Target="../media/image15.png" Type="http://schemas.openxmlformats.org/officeDocument/2006/relationships/image"/><Relationship Id="rId2" Target="../media/image1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media/image1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media/image1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media/image1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2" Target="../media/image1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4" Target="../media/image22.png" Type="http://schemas.openxmlformats.org/officeDocument/2006/relationships/image"/><Relationship Id="rId3" Target="../media/image21.png" Type="http://schemas.openxmlformats.org/officeDocument/2006/relationships/image"/><Relationship Id="rId2" Target="../media/image2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2" Target="../media/image2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2" Target="../media/image2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2" Target="../media/image2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2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2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2" Target="../media/image2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2" Target="../media/image2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2" Target="../media/image3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2" Target="../media/image3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2" Target="../media/image3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2" Target="../media/image3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3" Target="../media/image35.png" Type="http://schemas.openxmlformats.org/officeDocument/2006/relationships/image"/><Relationship Id="rId2" Target="../media/image3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4" Target="../media/image38.png" Type="http://schemas.openxmlformats.org/officeDocument/2006/relationships/image"/><Relationship Id="rId3" Target="../media/image37.png" Type="http://schemas.openxmlformats.org/officeDocument/2006/relationships/image"/><Relationship Id="rId2" Target="../media/image3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2" Target="../media/image3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2" Target="../media/image4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2" Target="../media/image4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2" Target="../media/image4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2" Target="../media/image4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2" Target="../media/image4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3" Target="../media/image46.png" Type="http://schemas.openxmlformats.org/officeDocument/2006/relationships/image"/><Relationship Id="rId2" Target="../media/image4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2" Target="../media/image4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2" Target="../media/image4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2" Target="../media/image4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2" Target="../media/image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Box 57"/>
          <p:cNvSpPr>
            <a:spLocks/>
          </p:cNvSpPr>
          <p:nvPr>
            <p:ph type="ctrTitle"/>
          </p:nvPr>
        </p:nvSpPr>
        <p:spPr>
          <a:xfrm>
            <a:off x="228600" y="360362"/>
            <a:ext cx="8716962" cy="2124075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>
            <a:lvl1pPr>
              <a:defRPr dirty="0" lang="en-US" smtClean="0"/>
            </a:lvl1pPr>
          </a:lstStyle>
          <a:p>
            <a:pPr algn="ctr"/>
            <a:r>
              <a:rPr dirty="0" lang="en-US" smtClean="0" sz="6600"/>
              <a:t>Туристичке регије свијета</a:t>
            </a:r>
          </a:p>
        </p:txBody>
      </p:sp>
      <p:sp>
        <p:nvSpPr>
          <p:cNvPr id="58" name="Text Box 58"/>
          <p:cNvSpPr>
            <a:spLocks/>
          </p:cNvSpPr>
          <p:nvPr>
            <p:ph type="subTitle"/>
          </p:nvPr>
        </p:nvSpPr>
        <p:spPr>
          <a:xfrm>
            <a:off x="1166812" y="3581400"/>
            <a:ext cx="6400800" cy="2590800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 algn="ctr" marL="0">
              <a:buNone/>
              <a:defRPr dirty="0" lang="en-US" smtClean="0"/>
            </a:lvl1pPr>
            <a:lvl2pPr algn="ctr" marL="457200">
              <a:buNone/>
              <a:defRPr dirty="0" lang="en-US" smtClean="0"/>
            </a:lvl2pPr>
            <a:lvl3pPr algn="ctr" marL="914400">
              <a:buNone/>
              <a:defRPr dirty="0" lang="en-US" smtClean="0"/>
            </a:lvl3pPr>
            <a:lvl4pPr algn="ctr" marL="1371600">
              <a:buNone/>
              <a:defRPr dirty="0" lang="en-US" smtClean="0"/>
            </a:lvl4pPr>
            <a:lvl5pPr algn="ctr" marL="1828800">
              <a:buNone/>
              <a:defRPr dirty="0" lang="en-US" smtClean="0"/>
            </a:lvl5pPr>
          </a:lstStyle>
          <a:p>
            <a:pPr marL="0"/>
            <a:r>
              <a:rPr dirty="0" lang="en-US" smtClean="0" sz="3600"/>
              <a:t>Португал</a:t>
            </a:r>
          </a:p>
          <a:p>
            <a:pPr marL="0"/>
            <a:endParaRPr dirty="0" lang="en-US" smtClean="0" sz="1200"/>
          </a:p>
          <a:p>
            <a:pPr marL="0"/>
            <a:endParaRPr dirty="0" lang="en-US" smtClean="0" sz="1200"/>
          </a:p>
          <a:p>
            <a:pPr marL="0"/>
            <a:r>
              <a:rPr dirty="0" lang="en-US" smtClean="0" sz="3600"/>
              <a:t>Др Вук Гарача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Box 78"/>
          <p:cNvSpPr>
            <a:spLocks/>
          </p:cNvSpPr>
          <p:nvPr>
            <p:ph type="title"/>
          </p:nvPr>
        </p:nvSpPr>
        <p:spPr>
          <a:xfrm>
            <a:off x="1042987" y="476250"/>
            <a:ext cx="7772400" cy="4238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Туристичка регија Алгарве</a:t>
            </a:r>
          </a:p>
        </p:txBody>
      </p:sp>
      <p:sp>
        <p:nvSpPr>
          <p:cNvPr id="79" name="Text Box 79"/>
          <p:cNvSpPr>
            <a:spLocks/>
          </p:cNvSpPr>
          <p:nvPr>
            <p:ph type="body"/>
          </p:nvPr>
        </p:nvSpPr>
        <p:spPr>
          <a:xfrm>
            <a:off x="1173162" y="1981200"/>
            <a:ext cx="7772400" cy="439737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228600" lvl="2" marL="1143000"/>
            <a:endParaRPr dirty="0" lang="en-US" smtClean="0" sz="2000"/>
          </a:p>
          <a:p>
            <a:pPr indent="-228600" lvl="2" marL="1143000"/>
            <a:endParaRPr dirty="0" lang="en-US" smtClean="0" sz="2000"/>
          </a:p>
          <a:p>
            <a:pPr indent="-228600" lvl="2" marL="1143000"/>
            <a:endParaRPr dirty="0" lang="en-US" smtClean="0" sz="2000"/>
          </a:p>
        </p:txBody>
      </p:sp>
      <p:sp>
        <p:nvSpPr>
          <p:cNvPr id="80" name="Text Box 80"/>
          <p:cNvSpPr>
            <a:spLocks/>
          </p:cNvSpPr>
          <p:nvPr/>
        </p:nvSpPr>
        <p:spPr>
          <a:xfrm>
            <a:off x="168275" y="-1825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81" name="Picture 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71550" y="1773237"/>
            <a:ext cx="7934325" cy="398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Box 8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4" name="Text Box 84"/>
          <p:cNvSpPr>
            <a:spLocks/>
          </p:cNvSpPr>
          <p:nvPr>
            <p:ph type="body"/>
          </p:nvPr>
        </p:nvSpPr>
        <p:spPr>
          <a:xfrm>
            <a:off x="1371600" y="838200"/>
            <a:ext cx="7772400" cy="5257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Обалско подручје је готово целокупно под виновом лозом, маслином, воћем и поврћем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Регију карактерише савремена туристичка изградња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Етносоцијални мотиви под значајним утицајем Мавара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Центар регије је град Фаро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Туристичка мјеста су: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Албуфеира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Лагос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Саргес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Box 85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Фаро – старо градско језгро</a:t>
            </a:r>
          </a:p>
        </p:txBody>
      </p:sp>
      <p:pic>
        <p:nvPicPr>
          <p:cNvPr id="86" name="Picture 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1484312"/>
            <a:ext cx="7308850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Box 88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Фаро – градске улице</a:t>
            </a:r>
          </a:p>
        </p:txBody>
      </p:sp>
      <p:pic>
        <p:nvPicPr>
          <p:cNvPr id="89" name="Picture 8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71550" y="1052512"/>
            <a:ext cx="7993062" cy="532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Box 91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Фаро – туристичка лука - марина</a:t>
            </a:r>
          </a:p>
        </p:txBody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76375" y="1052512"/>
            <a:ext cx="7108825" cy="4824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Box 9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Фаро - плаже</a:t>
            </a:r>
          </a:p>
        </p:txBody>
      </p:sp>
      <p:pic>
        <p:nvPicPr>
          <p:cNvPr id="95" name="Picture 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479925" y="3359150"/>
            <a:ext cx="4664075" cy="34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Picture 9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27087" y="1052512"/>
            <a:ext cx="4608512" cy="345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Box 9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Фаро – палата Ештои</a:t>
            </a:r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2987" y="1268412"/>
            <a:ext cx="4897437" cy="36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Picture 10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140200" y="3519487"/>
            <a:ext cx="5003800" cy="333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 Box 104"/>
          <p:cNvSpPr>
            <a:spLocks/>
          </p:cNvSpPr>
          <p:nvPr>
            <p:ph type="title"/>
          </p:nvPr>
        </p:nvSpPr>
        <p:spPr>
          <a:xfrm>
            <a:off x="1187450" y="476250"/>
            <a:ext cx="7772400" cy="3603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Албуфеира – туристичко мјесто</a:t>
            </a:r>
          </a:p>
        </p:txBody>
      </p:sp>
      <p:pic>
        <p:nvPicPr>
          <p:cNvPr id="105" name="Picture 10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052512"/>
            <a:ext cx="7572375" cy="566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 Box 10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 Детаљ са плаже у Барселони</a:t>
            </a:r>
          </a:p>
        </p:txBody>
      </p:sp>
      <p:pic>
        <p:nvPicPr>
          <p:cNvPr id="108" name="Picture 10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71550" y="1412875"/>
            <a:ext cx="8066087" cy="45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 Box 11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Лагос – старо градско језгро </a:t>
            </a:r>
          </a:p>
        </p:txBody>
      </p:sp>
      <p:pic>
        <p:nvPicPr>
          <p:cNvPr id="111" name="Picture 1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58887" y="1700212"/>
            <a:ext cx="7650162" cy="42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5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/>
              <a:t>Пиринејско полуострво</a:t>
            </a:r>
          </a:p>
        </p:txBody>
      </p:sp>
      <p:sp>
        <p:nvSpPr>
          <p:cNvPr id="60" name="Text Box 60"/>
          <p:cNvSpPr>
            <a:spLocks/>
          </p:cNvSpPr>
          <p:nvPr>
            <p:ph type="body"/>
          </p:nvPr>
        </p:nvSpPr>
        <p:spPr>
          <a:xfrm>
            <a:off x="914400" y="1981200"/>
            <a:ext cx="8031162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Пиринејско или Иберијско највеће је од три велика полуострва јужне Европе</a:t>
            </a:r>
          </a:p>
          <a:p>
            <a:pPr indent="-228600" lvl="2" marL="1143000"/>
            <a:endParaRPr dirty="0" lang="en-US" smtClean="0"/>
          </a:p>
          <a:p>
            <a:pPr indent="-342900" marL="342900"/>
            <a:r>
              <a:rPr dirty="0" lang="en-US" smtClean="0"/>
              <a:t>По географском положају представља мост између Европе и Африке</a:t>
            </a:r>
          </a:p>
          <a:p>
            <a:pPr indent="-228600" lvl="2" marL="1143000"/>
            <a:endParaRPr dirty="0" lang="en-US" smtClean="0"/>
          </a:p>
          <a:p>
            <a:pPr indent="-342900" marL="342900"/>
            <a:r>
              <a:rPr dirty="0" lang="en-US" smtClean="0"/>
              <a:t>Европа је најближа Африци, а на  Гибралтару, који је широк свега 23 км</a:t>
            </a:r>
          </a:p>
          <a:p>
            <a:pPr indent="-342900" marL="342900"/>
            <a:endParaRPr dirty="0" lang="en-US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 Box 11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Барио Готико - катедрала</a:t>
            </a:r>
          </a:p>
        </p:txBody>
      </p:sp>
      <p:pic>
        <p:nvPicPr>
          <p:cNvPr id="114" name="Picture 11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0112" y="1196975"/>
            <a:ext cx="3582987" cy="5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11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91050" y="3573462"/>
            <a:ext cx="4552950" cy="3040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Box 118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Алгарве – пећине од пјешчара</a:t>
            </a:r>
          </a:p>
        </p:txBody>
      </p:sp>
      <p:pic>
        <p:nvPicPr>
          <p:cNvPr id="119" name="Picture 1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1912" y="1458912"/>
            <a:ext cx="7272337" cy="484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 Box 121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Рт Сао Винсенте - Сагрес</a:t>
            </a:r>
          </a:p>
        </p:txBody>
      </p:sp>
      <p:pic>
        <p:nvPicPr>
          <p:cNvPr id="122" name="Picture 1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1912" y="1341437"/>
            <a:ext cx="7454900" cy="4824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 Box 12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Сагрес – типична плажа</a:t>
            </a:r>
          </a:p>
        </p:txBody>
      </p:sp>
      <p:pic>
        <p:nvPicPr>
          <p:cNvPr id="125" name="Picture 12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1912" y="981075"/>
            <a:ext cx="7505700" cy="563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 Box 12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685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Регија око Лисабона</a:t>
            </a:r>
          </a:p>
        </p:txBody>
      </p:sp>
      <p:sp>
        <p:nvSpPr>
          <p:cNvPr id="128" name="Text Box 128"/>
          <p:cNvSpPr>
            <a:spLocks/>
          </p:cNvSpPr>
          <p:nvPr>
            <p:ph type="body"/>
          </p:nvPr>
        </p:nvSpPr>
        <p:spPr>
          <a:xfrm>
            <a:off x="1116012" y="1989137"/>
            <a:ext cx="7772400" cy="4319587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Град је смјештен уз десну обалу естуара ријеке Тежо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Друга по значају туристичка регија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Дуга историја од Феничана и Римљна, до Визигота и Мавара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Разоран земљотрес 1755. године и обнова од стране министра Помбала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Погинуло 40.000 грађана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Свјетска изложба ЕКСПО 1998. године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Box 12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Лисабон</a:t>
            </a:r>
          </a:p>
        </p:txBody>
      </p:sp>
      <p:pic>
        <p:nvPicPr>
          <p:cNvPr id="130" name="Picture 13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55650" y="1700212"/>
            <a:ext cx="8388350" cy="39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 Box 13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Лисабон – Алфама - Фадо</a:t>
            </a:r>
          </a:p>
        </p:txBody>
      </p:sp>
      <p:pic>
        <p:nvPicPr>
          <p:cNvPr id="133" name="Picture 1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341437"/>
            <a:ext cx="3548062" cy="532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Picture 13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76825" y="4005262"/>
            <a:ext cx="3781425" cy="24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Picture 13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076825" y="1341437"/>
            <a:ext cx="3773487" cy="239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 Box 13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Лисабон – катедрала сан Доминго</a:t>
            </a:r>
          </a:p>
        </p:txBody>
      </p:sp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76375" y="1484312"/>
            <a:ext cx="7380287" cy="48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 Box 14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Лисабон – Белем кула</a:t>
            </a:r>
          </a:p>
        </p:txBody>
      </p:sp>
      <p:pic>
        <p:nvPicPr>
          <p:cNvPr id="143" name="Picture 1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1196975"/>
            <a:ext cx="7880350" cy="53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 Box 145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Лисабон – тврђава свети Ђорђе</a:t>
            </a:r>
          </a:p>
        </p:txBody>
      </p:sp>
      <p:pic>
        <p:nvPicPr>
          <p:cNvPr id="146" name="Picture 14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58887" y="1341437"/>
            <a:ext cx="7618412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Box 61"/>
          <p:cNvSpPr>
            <a:spLocks/>
          </p:cNvSpPr>
          <p:nvPr>
            <p:ph type="title"/>
          </p:nvPr>
        </p:nvSpPr>
        <p:spPr>
          <a:xfrm>
            <a:off x="971550" y="26035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Физичко-географска карта Пиринејског полуострва</a:t>
            </a:r>
          </a:p>
        </p:txBody>
      </p:sp>
      <p:pic>
        <p:nvPicPr>
          <p:cNvPr id="62" name="Picture 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836612"/>
            <a:ext cx="6913562" cy="5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Box 148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Лисабон – улична мрежа</a:t>
            </a:r>
          </a:p>
        </p:txBody>
      </p:sp>
      <p:pic>
        <p:nvPicPr>
          <p:cNvPr id="149" name="Picture 1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484312"/>
            <a:ext cx="7767637" cy="4891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 Box 151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Лисабон – трг Фигуера и трг Росарио</a:t>
            </a:r>
          </a:p>
        </p:txBody>
      </p:sp>
      <p:pic>
        <p:nvPicPr>
          <p:cNvPr id="152" name="Picture 15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125537"/>
            <a:ext cx="7353300" cy="51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 Box 15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Лисабон – Трговачки трг </a:t>
            </a:r>
          </a:p>
        </p:txBody>
      </p:sp>
      <p:pic>
        <p:nvPicPr>
          <p:cNvPr id="155" name="Picture 1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557337"/>
            <a:ext cx="7427912" cy="490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 Box 157"/>
          <p:cNvSpPr>
            <a:spLocks/>
          </p:cNvSpPr>
          <p:nvPr>
            <p:ph type="title"/>
          </p:nvPr>
        </p:nvSpPr>
        <p:spPr>
          <a:xfrm>
            <a:off x="1187450" y="404812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Синтра – Замак Пена</a:t>
            </a:r>
          </a:p>
        </p:txBody>
      </p:sp>
      <p:pic>
        <p:nvPicPr>
          <p:cNvPr id="158" name="Picture 1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2987" y="1484312"/>
            <a:ext cx="7867650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 Box 160"/>
          <p:cNvSpPr>
            <a:spLocks/>
          </p:cNvSpPr>
          <p:nvPr>
            <p:ph type="title"/>
          </p:nvPr>
        </p:nvSpPr>
        <p:spPr>
          <a:xfrm>
            <a:off x="1187450" y="404812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Сесимбра - љетовалиште</a:t>
            </a:r>
          </a:p>
        </p:txBody>
      </p:sp>
      <p:pic>
        <p:nvPicPr>
          <p:cNvPr id="161" name="Picture 16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69975" y="1125537"/>
            <a:ext cx="7931150" cy="521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 Box 16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800"/>
              <a:t>Кашкаис - Љетовалиште</a:t>
            </a:r>
          </a:p>
        </p:txBody>
      </p:sp>
      <p:pic>
        <p:nvPicPr>
          <p:cNvPr id="164" name="Picture 1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1196975"/>
            <a:ext cx="7770812" cy="51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 Box 166"/>
          <p:cNvSpPr>
            <a:spLocks/>
          </p:cNvSpPr>
          <p:nvPr>
            <p:ph type="title"/>
          </p:nvPr>
        </p:nvSpPr>
        <p:spPr>
          <a:xfrm>
            <a:off x="1143000" y="228600"/>
            <a:ext cx="7772400" cy="990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Алентежо - приморје</a:t>
            </a:r>
          </a:p>
        </p:txBody>
      </p:sp>
      <p:pic>
        <p:nvPicPr>
          <p:cNvPr id="167" name="Picture 1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0112" y="1125537"/>
            <a:ext cx="3887787" cy="573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Text Box 169"/>
          <p:cNvSpPr>
            <a:spLocks/>
          </p:cNvSpPr>
          <p:nvPr>
            <p:ph type="obj"/>
          </p:nvPr>
        </p:nvSpPr>
        <p:spPr>
          <a:xfrm>
            <a:off x="4932362" y="1196975"/>
            <a:ext cx="4013200" cy="5545137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400"/>
              <a:t>Обала широка и пјесковита</a:t>
            </a:r>
          </a:p>
          <a:p>
            <a:pPr indent="-285750" lvl="1" marL="742950"/>
            <a:r>
              <a:rPr dirty="0" lang="en-US" smtClean="0" sz="2000"/>
              <a:t>Клифови и плаже</a:t>
            </a:r>
          </a:p>
          <a:p>
            <a:pPr indent="-342900" marL="342900"/>
            <a:r>
              <a:rPr dirty="0" lang="en-US" smtClean="0" sz="2400"/>
              <a:t>Атлантска клима</a:t>
            </a:r>
          </a:p>
          <a:p>
            <a:pPr indent="-342900" marL="342900"/>
            <a:r>
              <a:rPr dirty="0" lang="en-US" smtClean="0" sz="2400"/>
              <a:t>Туризам неразвијен</a:t>
            </a:r>
          </a:p>
          <a:p>
            <a:pPr indent="-285750" lvl="1" marL="742950"/>
            <a:r>
              <a:rPr dirty="0" lang="en-US" smtClean="0" sz="2000"/>
              <a:t>Кампинг туризам</a:t>
            </a:r>
          </a:p>
          <a:p>
            <a:pPr indent="-342900" marL="342900"/>
            <a:r>
              <a:rPr dirty="0" lang="en-US" smtClean="0" sz="2400"/>
              <a:t>Заштићена природа</a:t>
            </a:r>
          </a:p>
          <a:p>
            <a:pPr indent="-342900" marL="342900"/>
            <a:r>
              <a:rPr dirty="0" lang="en-US" smtClean="0" sz="2400"/>
              <a:t>Високи таласи</a:t>
            </a:r>
          </a:p>
          <a:p>
            <a:pPr indent="-285750" lvl="1" marL="742950"/>
            <a:r>
              <a:rPr dirty="0" lang="en-US" smtClean="0" sz="2000"/>
              <a:t>Сурфинг</a:t>
            </a:r>
          </a:p>
          <a:p>
            <a:pPr indent="-342900" marL="342900"/>
            <a:r>
              <a:rPr dirty="0" lang="en-US" smtClean="0" sz="2400"/>
              <a:t>Туристичка мјеста:</a:t>
            </a:r>
          </a:p>
          <a:p>
            <a:pPr indent="-228600" lvl="2" marL="1143000"/>
            <a:r>
              <a:rPr dirty="0" lang="en-US" smtClean="0" sz="2000"/>
              <a:t>Алжезур</a:t>
            </a:r>
          </a:p>
          <a:p>
            <a:pPr indent="-228600" lvl="2" marL="1143000"/>
            <a:r>
              <a:rPr dirty="0" lang="en-US" smtClean="0" sz="2000"/>
              <a:t>Компорта</a:t>
            </a:r>
          </a:p>
          <a:p>
            <a:pPr indent="-228600" lvl="2" marL="1143000"/>
            <a:r>
              <a:rPr dirty="0" lang="en-US" smtClean="0" sz="2000"/>
              <a:t>Синес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 Box 17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Алжезур – стрми клиф и плажа</a:t>
            </a:r>
          </a:p>
        </p:txBody>
      </p:sp>
      <p:pic>
        <p:nvPicPr>
          <p:cNvPr id="171" name="Picture 1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1412875"/>
            <a:ext cx="7350125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 Box 17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800"/>
              <a:t>Компорта – дугачке плаже</a:t>
            </a:r>
          </a:p>
        </p:txBody>
      </p:sp>
      <p:pic>
        <p:nvPicPr>
          <p:cNvPr id="174" name="Picture 1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132137" y="3278187"/>
            <a:ext cx="6011862" cy="357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Picture 17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42987" y="1052512"/>
            <a:ext cx="4824412" cy="270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Box 178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800"/>
              <a:t>Синес – таласи – сурфинг </a:t>
            </a:r>
          </a:p>
        </p:txBody>
      </p:sp>
      <p:pic>
        <p:nvPicPr>
          <p:cNvPr id="179" name="Picture 1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932362" y="4005262"/>
            <a:ext cx="4086225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Picture 18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258887" y="1125537"/>
            <a:ext cx="4714875" cy="280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Picture 18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258887" y="4005262"/>
            <a:ext cx="3541712" cy="23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6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Природне карактеристике Португала</a:t>
            </a:r>
          </a:p>
        </p:txBody>
      </p:sp>
      <p:sp>
        <p:nvSpPr>
          <p:cNvPr id="65" name="Text Box 65"/>
          <p:cNvSpPr>
            <a:spLocks/>
          </p:cNvSpPr>
          <p:nvPr>
            <p:ph type="body"/>
          </p:nvPr>
        </p:nvSpPr>
        <p:spPr>
          <a:xfrm>
            <a:off x="1173162" y="1981200"/>
            <a:ext cx="7772400" cy="45434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Крајњи западни дио Пиринејског полуострва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Маритимност је јасно изражена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Утицај Атлантског океана је изразит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На истоку и сјевероистоку планински вијенци и старе масе из Шпаније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Сијера Ештрела (1991 м)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Широке наплавне низије уз море и ријечне долине (Дуро, Мондего, Тежо, Гладијана)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Клима атлантска до суптропска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 Box 185"/>
          <p:cNvSpPr>
            <a:spLocks/>
          </p:cNvSpPr>
          <p:nvPr>
            <p:ph type="title"/>
          </p:nvPr>
        </p:nvSpPr>
        <p:spPr>
          <a:xfrm>
            <a:off x="1143000" y="228600"/>
            <a:ext cx="7772400" cy="990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Сјеверно приморје</a:t>
            </a:r>
          </a:p>
        </p:txBody>
      </p:sp>
      <p:sp>
        <p:nvSpPr>
          <p:cNvPr id="186" name="Text Box 186"/>
          <p:cNvSpPr>
            <a:spLocks/>
          </p:cNvSpPr>
          <p:nvPr>
            <p:ph type="obj"/>
          </p:nvPr>
        </p:nvSpPr>
        <p:spPr>
          <a:xfrm>
            <a:off x="4932362" y="1196975"/>
            <a:ext cx="4013200" cy="5545137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400"/>
              <a:t>Обала широка и пјесковита</a:t>
            </a:r>
          </a:p>
          <a:p>
            <a:pPr indent="-342900" marL="342900"/>
            <a:r>
              <a:rPr dirty="0" lang="en-US" smtClean="0" sz="2400"/>
              <a:t>Естуари</a:t>
            </a:r>
          </a:p>
          <a:p>
            <a:pPr indent="-342900" marL="342900"/>
            <a:r>
              <a:rPr dirty="0" lang="en-US" smtClean="0" sz="2400"/>
              <a:t>Атлантска клима</a:t>
            </a:r>
          </a:p>
          <a:p>
            <a:pPr indent="-342900" marL="342900"/>
            <a:r>
              <a:rPr dirty="0" lang="en-US" smtClean="0" sz="2400"/>
              <a:t>Туризам у развоју</a:t>
            </a:r>
          </a:p>
          <a:p>
            <a:pPr indent="-342900" marL="342900"/>
            <a:r>
              <a:rPr dirty="0" lang="en-US" smtClean="0" sz="2400"/>
              <a:t>Високи таласи</a:t>
            </a:r>
          </a:p>
          <a:p>
            <a:pPr indent="-285750" lvl="1" marL="742950"/>
            <a:r>
              <a:rPr dirty="0" lang="en-US" smtClean="0" sz="2000"/>
              <a:t>Сурфинг</a:t>
            </a:r>
          </a:p>
          <a:p>
            <a:pPr indent="-342900" marL="342900"/>
            <a:r>
              <a:rPr dirty="0" lang="en-US" smtClean="0" sz="2400"/>
              <a:t>Туристичка мјеста:</a:t>
            </a:r>
          </a:p>
          <a:p>
            <a:pPr indent="-285750" lvl="1" marL="742950"/>
            <a:r>
              <a:rPr dirty="0" lang="en-US" smtClean="0" sz="2400"/>
              <a:t>Порто</a:t>
            </a:r>
          </a:p>
          <a:p>
            <a:pPr indent="-285750" lvl="1" marL="742950"/>
            <a:r>
              <a:rPr dirty="0" lang="en-US" smtClean="0" sz="2400"/>
              <a:t>Коста Нова</a:t>
            </a:r>
          </a:p>
          <a:p>
            <a:pPr indent="-285750" lvl="1" marL="742950"/>
            <a:r>
              <a:rPr dirty="0" lang="en-US" smtClean="0" sz="2400"/>
              <a:t>Авеиро</a:t>
            </a:r>
          </a:p>
          <a:p>
            <a:pPr indent="-285750" lvl="1" marL="742950"/>
            <a:r>
              <a:rPr dirty="0" lang="en-US" smtClean="0" sz="2400"/>
              <a:t>Фигуера де Фоз</a:t>
            </a:r>
          </a:p>
          <a:p>
            <a:pPr indent="-285750" lvl="1" marL="742950"/>
            <a:r>
              <a:rPr dirty="0" lang="en-US" smtClean="0" sz="2400"/>
              <a:t>Назаре </a:t>
            </a:r>
          </a:p>
          <a:p>
            <a:pPr indent="-285750" lvl="1" marL="742950"/>
            <a:endParaRPr dirty="0" lang="en-US" smtClean="0" sz="2400"/>
          </a:p>
        </p:txBody>
      </p:sp>
      <p:pic>
        <p:nvPicPr>
          <p:cNvPr id="187" name="Picture 18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71550" y="1195387"/>
            <a:ext cx="3960812" cy="566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 Box 18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Порто</a:t>
            </a:r>
          </a:p>
        </p:txBody>
      </p:sp>
      <p:pic>
        <p:nvPicPr>
          <p:cNvPr id="190" name="Picture 19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1268412"/>
            <a:ext cx="7245350" cy="504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 Box 19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800"/>
              <a:t>Порто – мост на ријеци Дуро</a:t>
            </a:r>
          </a:p>
        </p:txBody>
      </p:sp>
      <p:pic>
        <p:nvPicPr>
          <p:cNvPr id="193" name="Picture 19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1912" y="1341437"/>
            <a:ext cx="7562850" cy="50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 Box 195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800"/>
              <a:t>Плаже сјеверно од Порта – Повоа де Варзим </a:t>
            </a:r>
          </a:p>
        </p:txBody>
      </p:sp>
      <p:pic>
        <p:nvPicPr>
          <p:cNvPr id="196" name="Picture 19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2987" y="1412875"/>
            <a:ext cx="7877175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 Box 198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Авеиро – град на води</a:t>
            </a:r>
          </a:p>
        </p:txBody>
      </p:sp>
      <p:pic>
        <p:nvPicPr>
          <p:cNvPr id="199" name="Picture 1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412875"/>
            <a:ext cx="7572375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 Box 201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Авеиро – вјерски и универзитетски центар</a:t>
            </a:r>
          </a:p>
        </p:txBody>
      </p:sp>
      <p:pic>
        <p:nvPicPr>
          <p:cNvPr id="202" name="Picture 20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1484312"/>
            <a:ext cx="7618412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 Box 20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Коста Нова – ривијера Авеира</a:t>
            </a:r>
          </a:p>
        </p:txBody>
      </p:sp>
      <p:pic>
        <p:nvPicPr>
          <p:cNvPr id="205" name="Picture 20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2987" y="908050"/>
            <a:ext cx="5081587" cy="33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Picture 20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84662" y="3617912"/>
            <a:ext cx="4738687" cy="3138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 Box 20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Фигуера де Фоз</a:t>
            </a:r>
          </a:p>
        </p:txBody>
      </p:sp>
      <p:pic>
        <p:nvPicPr>
          <p:cNvPr id="210" name="Picture 2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95400" y="1238250"/>
            <a:ext cx="7477125" cy="499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 Box 21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Назаре – Старо градско језгро</a:t>
            </a:r>
          </a:p>
        </p:txBody>
      </p:sp>
      <p:pic>
        <p:nvPicPr>
          <p:cNvPr id="213" name="Picture 21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1412875"/>
            <a:ext cx="7380287" cy="48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 Box 215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Назаре – град, плажа и успињача</a:t>
            </a:r>
          </a:p>
        </p:txBody>
      </p:sp>
      <p:pic>
        <p:nvPicPr>
          <p:cNvPr id="216" name="Picture 21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268412"/>
            <a:ext cx="7572375" cy="50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Box 66"/>
          <p:cNvSpPr>
            <a:spLocks/>
          </p:cNvSpPr>
          <p:nvPr>
            <p:ph type="title"/>
          </p:nvPr>
        </p:nvSpPr>
        <p:spPr>
          <a:xfrm>
            <a:off x="1173162" y="333375"/>
            <a:ext cx="7772400" cy="11509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/>
              <a:t>Друштвене карактеристике Португала</a:t>
            </a:r>
          </a:p>
        </p:txBody>
      </p:sp>
      <p:sp>
        <p:nvSpPr>
          <p:cNvPr id="67" name="Text Box 67"/>
          <p:cNvSpPr>
            <a:spLocks/>
          </p:cNvSpPr>
          <p:nvPr>
            <p:ph type="body"/>
          </p:nvPr>
        </p:nvSpPr>
        <p:spPr>
          <a:xfrm>
            <a:off x="1112837" y="1700212"/>
            <a:ext cx="7419975" cy="475297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Површина – 91.971  km</a:t>
            </a:r>
            <a:r>
              <a:rPr baseline="30000" dirty="0" lang="en-US" smtClean="0" sz="2800"/>
              <a:t>²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Становника – 10,4 милиона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Густина насељености 113 ст/km</a:t>
            </a:r>
            <a:r>
              <a:rPr baseline="30000" dirty="0" lang="en-US" smtClean="0" sz="2800"/>
              <a:t>²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Положај периферан 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Историја дуга и бурна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Ибери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Феничани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Грци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Римљани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Мавари/Арапи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Краљевина португал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Колонијална сила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68"/>
          <p:cNvSpPr>
            <a:spLocks/>
          </p:cNvSpPr>
          <p:nvPr>
            <p:ph type="title"/>
          </p:nvPr>
        </p:nvSpPr>
        <p:spPr>
          <a:xfrm>
            <a:off x="1143000" y="533400"/>
            <a:ext cx="7772400" cy="609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Туризам Португала</a:t>
            </a:r>
          </a:p>
        </p:txBody>
      </p:sp>
      <p:sp>
        <p:nvSpPr>
          <p:cNvPr id="69" name="Text Box 69"/>
          <p:cNvSpPr>
            <a:spLocks/>
          </p:cNvSpPr>
          <p:nvPr>
            <p:ph type="body"/>
          </p:nvPr>
        </p:nvSpPr>
        <p:spPr>
          <a:xfrm>
            <a:off x="1187450" y="1341437"/>
            <a:ext cx="7772400" cy="525621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Туризам Португала заостаје за туризмом Шпаније</a:t>
            </a:r>
          </a:p>
          <a:p>
            <a:pPr indent="-285750" lvl="1" marL="742950"/>
            <a:r>
              <a:rPr dirty="0" lang="en-US" smtClean="0"/>
              <a:t>До 1968. године диктатура Салазара</a:t>
            </a:r>
          </a:p>
          <a:p>
            <a:pPr indent="-285750" lvl="1" marL="742950"/>
            <a:r>
              <a:rPr dirty="0" lang="en-US" smtClean="0"/>
              <a:t>Крвави сукоби у колонијама до 1974.</a:t>
            </a:r>
          </a:p>
          <a:p>
            <a:pPr indent="-285750" lvl="1" marL="742950"/>
            <a:r>
              <a:rPr dirty="0" lang="en-US" smtClean="0"/>
              <a:t>Државни удар и успостављање демократије, ослобађање колонија</a:t>
            </a:r>
          </a:p>
          <a:p>
            <a:pPr indent="-342900" marL="342900"/>
            <a:r>
              <a:rPr dirty="0" lang="en-US" smtClean="0"/>
              <a:t>Убрзани развој туризма од уласка у ЕУ 1986. године</a:t>
            </a:r>
          </a:p>
          <a:p>
            <a:pPr indent="-342900" marL="342900"/>
            <a:r>
              <a:rPr dirty="0" lang="en-US" smtClean="0"/>
              <a:t>2015. године 10,2 милиона страних туирста и 12,6 милијарди долара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Box 70"/>
          <p:cNvSpPr>
            <a:spLocks/>
          </p:cNvSpPr>
          <p:nvPr>
            <p:ph type="title"/>
          </p:nvPr>
        </p:nvSpPr>
        <p:spPr>
          <a:xfrm>
            <a:off x="1042987" y="476250"/>
            <a:ext cx="7772400" cy="4238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Удио ноћења према административним регијама 2010.</a:t>
            </a:r>
          </a:p>
        </p:txBody>
      </p:sp>
      <p:sp>
        <p:nvSpPr>
          <p:cNvPr id="71" name="Text Box 71"/>
          <p:cNvSpPr>
            <a:spLocks/>
          </p:cNvSpPr>
          <p:nvPr>
            <p:ph type="body"/>
          </p:nvPr>
        </p:nvSpPr>
        <p:spPr>
          <a:xfrm>
            <a:off x="1173162" y="1981200"/>
            <a:ext cx="7772400" cy="439737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228600" lvl="2" marL="1143000"/>
            <a:endParaRPr dirty="0" lang="en-US" smtClean="0" sz="2000"/>
          </a:p>
          <a:p>
            <a:pPr indent="-228600" lvl="2" marL="1143000"/>
            <a:endParaRPr dirty="0" lang="en-US" smtClean="0" sz="2000"/>
          </a:p>
          <a:p>
            <a:pPr indent="-228600" lvl="2" marL="1143000"/>
            <a:endParaRPr dirty="0" lang="en-US" smtClean="0" sz="2000"/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2987" y="981075"/>
            <a:ext cx="7921625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 Box 7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4000"/>
              <a:t>Туристичко-географске регије Португала</a:t>
            </a:r>
          </a:p>
        </p:txBody>
      </p:sp>
      <p:sp>
        <p:nvSpPr>
          <p:cNvPr id="75" name="Text Box 75"/>
          <p:cNvSpPr>
            <a:spLocks/>
          </p:cNvSpPr>
          <p:nvPr>
            <p:ph type="body"/>
          </p:nvPr>
        </p:nvSpPr>
        <p:spPr>
          <a:xfrm>
            <a:off x="1173162" y="1981200"/>
            <a:ext cx="7772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Алгарве</a:t>
            </a:r>
          </a:p>
          <a:p>
            <a:pPr indent="-342900" marL="342900"/>
            <a:r>
              <a:rPr dirty="0" lang="en-US" smtClean="0" sz="2800"/>
              <a:t>Регија око Лисабона</a:t>
            </a:r>
          </a:p>
          <a:p>
            <a:pPr indent="-342900" marL="342900"/>
            <a:r>
              <a:rPr dirty="0" lang="en-US" smtClean="0" sz="2800"/>
              <a:t>Регија Сјеверног приморја</a:t>
            </a:r>
          </a:p>
          <a:p>
            <a:pPr indent="-342900" marL="342900"/>
            <a:r>
              <a:rPr dirty="0" lang="en-US" smtClean="0" sz="2800"/>
              <a:t>Приморје Алентежа</a:t>
            </a:r>
          </a:p>
          <a:p>
            <a:pPr indent="-342900" marL="342900"/>
            <a:r>
              <a:rPr dirty="0" lang="en-US" smtClean="0" sz="2800"/>
              <a:t>Сјевероисточна брдскопланинска регија</a:t>
            </a:r>
          </a:p>
          <a:p>
            <a:pPr indent="-342900" marL="342900"/>
            <a:r>
              <a:rPr dirty="0" lang="en-US" smtClean="0" sz="2800"/>
              <a:t>Острвске регије</a:t>
            </a:r>
          </a:p>
          <a:p>
            <a:pPr indent="-285750" lvl="1" marL="742950"/>
            <a:r>
              <a:rPr dirty="0" lang="en-US" smtClean="0" sz="2400"/>
              <a:t>Мадеира</a:t>
            </a:r>
          </a:p>
          <a:p>
            <a:pPr indent="-285750" lvl="1" marL="742950"/>
            <a:r>
              <a:rPr dirty="0" lang="en-US" smtClean="0" sz="2400"/>
              <a:t>Азори</a:t>
            </a:r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228600" lvl="2" marL="1143000"/>
            <a:endParaRPr dirty="0" lang="en-US" smtClean="0" sz="2000"/>
          </a:p>
          <a:p>
            <a:pPr indent="-228600" lvl="2" marL="1143000"/>
            <a:endParaRPr dirty="0" lang="en-US" smtClean="0" sz="2000"/>
          </a:p>
          <a:p>
            <a:pPr indent="-228600" lvl="2" marL="1143000"/>
            <a:endParaRPr dirty="0" lang="en-US" smtClean="0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76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685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Алгарве</a:t>
            </a:r>
          </a:p>
        </p:txBody>
      </p:sp>
      <p:sp>
        <p:nvSpPr>
          <p:cNvPr id="77" name="Text Box 77"/>
          <p:cNvSpPr>
            <a:spLocks/>
          </p:cNvSpPr>
          <p:nvPr>
            <p:ph type="body"/>
          </p:nvPr>
        </p:nvSpPr>
        <p:spPr>
          <a:xfrm>
            <a:off x="914400" y="1524000"/>
            <a:ext cx="7978775" cy="4929187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Природни је наставак шпанске регије Коста дела Луз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000"/>
              <a:t>Африка заробљена у Европи</a:t>
            </a:r>
          </a:p>
          <a:p>
            <a:pPr indent="-285750" lvl="1" marL="742950">
              <a:lnSpc>
                <a:spcPct val="90000"/>
              </a:lnSpc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400"/>
              <a:t>Узак обалски појас са ниским планинским залеђем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000"/>
              <a:t>Сијера де Моншик и Сијера до Калдеира (испод 1000м)</a:t>
            </a:r>
          </a:p>
          <a:p>
            <a:pPr indent="-285750" lvl="1" marL="742950">
              <a:lnSpc>
                <a:spcPct val="90000"/>
              </a:lnSpc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400"/>
              <a:t>Суптропска клима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000"/>
              <a:t>Преко 3000 сунчаних сати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000"/>
              <a:t>Око 900 мм падавина на падинама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000"/>
              <a:t>70% влажности ваздуха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000"/>
              <a:t>Температура воде је 6 мјесеци изнад 18</a:t>
            </a:r>
            <a:r>
              <a:rPr baseline="30000" dirty="0" lang="en-US" smtClean="0" sz="2000"/>
              <a:t>º</a:t>
            </a:r>
            <a:r>
              <a:rPr dirty="0" lang="en-US" smtClean="0" sz="2000"/>
              <a:t> С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000"/>
              <a:t>Средња јануарска температура ваздуха око 13</a:t>
            </a:r>
            <a:r>
              <a:rPr baseline="30000" dirty="0" lang="en-US" smtClean="0" sz="2000"/>
              <a:t>º</a:t>
            </a:r>
            <a:r>
              <a:rPr dirty="0" lang="en-US" smtClean="0" sz="2000"/>
              <a:t> 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99CC"/>
      </a:accent4>
      <a:accent5>
        <a:srgbClr val="3366CC"/>
      </a:accent5>
      <a:accent6>
        <a:srgbClr val="FFFFFF"/>
      </a:accent6>
      <a:hlink>
        <a:srgbClr val="99CCFF"/>
      </a:hlink>
      <a:folHlink>
        <a:srgbClr val="E1E1B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99CC"/>
      </a:accent4>
      <a:accent5>
        <a:srgbClr val="3366CC"/>
      </a:accent5>
      <a:accent6>
        <a:srgbClr val="FFFFFF"/>
      </a:accent6>
      <a:hlink>
        <a:srgbClr val="99CCFF"/>
      </a:hlink>
      <a:folHlink>
        <a:srgbClr val="E1E1B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576</Words>
  <Paragraphs>155</Paragraphs>
  <Slides>49</Slides>
  <Notes>0</Notes>
  <TotalTime>0</TotalTime>
  <HiddenSlides>0</HiddenSlides>
  <ScaleCrop>false</ScaleCrop>
  <HyperlinksChanged>false</HyperlinksChanged>
  <Application>Microsoft Office PowerPoint</Application>
  <PresentationFormat/>
</Properties>
</file>