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5"/>
    <p:sldMasterId id="2147483671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</p:sldIdLst>
  <p:sldSz cx="9144000" cy="6858000" type="screen4x3"/>
  <p:notesSz cx="6858000" cy="9144000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2400" u="none">
        <a:solidFill>
          <a:schemeClr val="tx1"/>
        </a:solidFill>
        <a:latin charset="0" pitchFamily="18" typeface="Times New Roman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2400" u="none">
        <a:solidFill>
          <a:schemeClr val="tx1"/>
        </a:solidFill>
        <a:latin charset="0" pitchFamily="18" typeface="Times New Roman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2400" u="none">
        <a:solidFill>
          <a:schemeClr val="tx1"/>
        </a:solidFill>
        <a:latin charset="0" pitchFamily="18" typeface="Times New Roman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2400" u="none">
        <a:solidFill>
          <a:schemeClr val="tx1"/>
        </a:solidFill>
        <a:latin charset="0" pitchFamily="18" typeface="Times New Roman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2400" u="none">
        <a:solidFill>
          <a:schemeClr val="tx1"/>
        </a:solidFill>
        <a:latin charset="0" pitchFamily="18" typeface="Times New Roman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/>
    <p:restoredTop sz="94728"/>
  </p:normalViewPr>
</p:viewPr>
</file>

<file path=ppt/_rels/presentation.xml.rels><?xml version="1.0" encoding="UTF-8" standalone="yes"?><Relationships xmlns="http://schemas.openxmlformats.org/package/2006/relationships"><Relationship Id="rId73" Target="slides/slide67.xml" Type="http://schemas.openxmlformats.org/officeDocument/2006/relationships/slide"/><Relationship Id="rId72" Target="slides/slide66.xml" Type="http://schemas.openxmlformats.org/officeDocument/2006/relationships/slide"/><Relationship Id="rId71" Target="slides/slide65.xml" Type="http://schemas.openxmlformats.org/officeDocument/2006/relationships/slide"/><Relationship Id="rId70" Target="slides/slide64.xml" Type="http://schemas.openxmlformats.org/officeDocument/2006/relationships/slide"/><Relationship Id="rId63" Target="slides/slide57.xml" Type="http://schemas.openxmlformats.org/officeDocument/2006/relationships/slide"/><Relationship Id="rId62" Target="slides/slide56.xml" Type="http://schemas.openxmlformats.org/officeDocument/2006/relationships/slide"/><Relationship Id="rId61" Target="slides/slide55.xml" Type="http://schemas.openxmlformats.org/officeDocument/2006/relationships/slide"/><Relationship Id="rId60" Target="slides/slide54.xml" Type="http://schemas.openxmlformats.org/officeDocument/2006/relationships/slide"/><Relationship Id="rId53" Target="slides/slide47.xml" Type="http://schemas.openxmlformats.org/officeDocument/2006/relationships/slide"/><Relationship Id="rId52" Target="slides/slide46.xml" Type="http://schemas.openxmlformats.org/officeDocument/2006/relationships/slide"/><Relationship Id="rId51" Target="slides/slide45.xml" Type="http://schemas.openxmlformats.org/officeDocument/2006/relationships/slide"/><Relationship Id="rId50" Target="slides/slide44.xml" Type="http://schemas.openxmlformats.org/officeDocument/2006/relationships/slide"/><Relationship Id="rId5" Target="slideMasters/slideMaster1.xml" Type="http://schemas.openxmlformats.org/officeDocument/2006/relationships/slideMaster"/><Relationship Id="rId39" Target="slides/slide33.xml" Type="http://schemas.openxmlformats.org/officeDocument/2006/relationships/slide"/><Relationship Id="rId4" Target="tableStyles.xml" Type="http://schemas.openxmlformats.org/officeDocument/2006/relationships/tableStyles"/><Relationship Id="rId38" Target="slides/slide32.xml" Type="http://schemas.openxmlformats.org/officeDocument/2006/relationships/slide"/><Relationship Id="rId3" Target="presProps.xml" Type="http://schemas.openxmlformats.org/officeDocument/2006/relationships/presProps"/><Relationship Id="rId37" Target="slides/slide31.xml" Type="http://schemas.openxmlformats.org/officeDocument/2006/relationships/slide"/><Relationship Id="rId2" Target="viewProps.xml" Type="http://schemas.openxmlformats.org/officeDocument/2006/relationships/viewProps"/><Relationship Id="rId36" Target="slides/slide30.xml" Type="http://schemas.openxmlformats.org/officeDocument/2006/relationships/slide"/><Relationship Id="rId69" Target="slides/slide63.xml" Type="http://schemas.openxmlformats.org/officeDocument/2006/relationships/slide"/><Relationship Id="rId1" Target="theme/theme2.xml" Type="http://schemas.openxmlformats.org/officeDocument/2006/relationships/theme"/><Relationship Id="rId35" Target="slides/slide29.xml" Type="http://schemas.openxmlformats.org/officeDocument/2006/relationships/slide"/><Relationship Id="rId68" Target="slides/slide62.xml" Type="http://schemas.openxmlformats.org/officeDocument/2006/relationships/slide"/><Relationship Id="rId34" Target="slides/slide28.xml" Type="http://schemas.openxmlformats.org/officeDocument/2006/relationships/slide"/><Relationship Id="rId67" Target="slides/slide61.xml" Type="http://schemas.openxmlformats.org/officeDocument/2006/relationships/slide"/><Relationship Id="rId33" Target="slides/slide27.xml" Type="http://schemas.openxmlformats.org/officeDocument/2006/relationships/slide"/><Relationship Id="rId66" Target="slides/slide60.xml" Type="http://schemas.openxmlformats.org/officeDocument/2006/relationships/slide"/><Relationship Id="rId32" Target="slides/slide26.xml" Type="http://schemas.openxmlformats.org/officeDocument/2006/relationships/slide"/><Relationship Id="rId65" Target="slides/slide59.xml" Type="http://schemas.openxmlformats.org/officeDocument/2006/relationships/slide"/><Relationship Id="rId31" Target="slides/slide25.xml" Type="http://schemas.openxmlformats.org/officeDocument/2006/relationships/slide"/><Relationship Id="rId64" Target="slides/slide58.xml" Type="http://schemas.openxmlformats.org/officeDocument/2006/relationships/slide"/><Relationship Id="rId30" Target="slides/slide24.xml" Type="http://schemas.openxmlformats.org/officeDocument/2006/relationships/slide"/><Relationship Id="rId27" Target="slides/slide21.xml" Type="http://schemas.openxmlformats.org/officeDocument/2006/relationships/slide"/><Relationship Id="rId26" Target="slides/slide20.xml" Type="http://schemas.openxmlformats.org/officeDocument/2006/relationships/slide"/><Relationship Id="rId59" Target="slides/slide53.xml" Type="http://schemas.openxmlformats.org/officeDocument/2006/relationships/slide"/><Relationship Id="rId25" Target="slides/slide19.xml" Type="http://schemas.openxmlformats.org/officeDocument/2006/relationships/slide"/><Relationship Id="rId58" Target="slides/slide52.xml" Type="http://schemas.openxmlformats.org/officeDocument/2006/relationships/slide"/><Relationship Id="rId24" Target="slides/slide18.xml" Type="http://schemas.openxmlformats.org/officeDocument/2006/relationships/slide"/><Relationship Id="rId55" Target="slides/slide49.xml" Type="http://schemas.openxmlformats.org/officeDocument/2006/relationships/slide"/><Relationship Id="rId21" Target="slides/slide15.xml" Type="http://schemas.openxmlformats.org/officeDocument/2006/relationships/slide"/><Relationship Id="rId19" Target="slides/slide13.xml" Type="http://schemas.openxmlformats.org/officeDocument/2006/relationships/slide"/><Relationship Id="rId54" Target="slides/slide48.xml" Type="http://schemas.openxmlformats.org/officeDocument/2006/relationships/slide"/><Relationship Id="rId20" Target="slides/slide14.xml" Type="http://schemas.openxmlformats.org/officeDocument/2006/relationships/slide"/><Relationship Id="rId18" Target="slides/slide12.xml" Type="http://schemas.openxmlformats.org/officeDocument/2006/relationships/slide"/><Relationship Id="rId17" Target="slides/slide11.xml" Type="http://schemas.openxmlformats.org/officeDocument/2006/relationships/slide"/><Relationship Id="rId13" Target="slides/slide7.xml" Type="http://schemas.openxmlformats.org/officeDocument/2006/relationships/slide"/><Relationship Id="rId47" Target="slides/slide41.xml" Type="http://schemas.openxmlformats.org/officeDocument/2006/relationships/slide"/><Relationship Id="rId16" Target="slides/slide10.xml" Type="http://schemas.openxmlformats.org/officeDocument/2006/relationships/slide"/><Relationship Id="rId12" Target="slides/slide6.xml" Type="http://schemas.openxmlformats.org/officeDocument/2006/relationships/slide"/><Relationship Id="rId46" Target="slides/slide40.xml" Type="http://schemas.openxmlformats.org/officeDocument/2006/relationships/slide"/><Relationship Id="rId49" Target="slides/slide43.xml" Type="http://schemas.openxmlformats.org/officeDocument/2006/relationships/slide"/><Relationship Id="rId15" Target="slides/slide9.xml" Type="http://schemas.openxmlformats.org/officeDocument/2006/relationships/slide"/><Relationship Id="rId11" Target="slides/slide5.xml" Type="http://schemas.openxmlformats.org/officeDocument/2006/relationships/slide"/><Relationship Id="rId45" Target="slides/slide39.xml" Type="http://schemas.openxmlformats.org/officeDocument/2006/relationships/slide"/><Relationship Id="rId48" Target="slides/slide42.xml" Type="http://schemas.openxmlformats.org/officeDocument/2006/relationships/slide"/><Relationship Id="rId14" Target="slides/slide8.xml" Type="http://schemas.openxmlformats.org/officeDocument/2006/relationships/slide"/><Relationship Id="rId10" Target="slides/slide4.xml" Type="http://schemas.openxmlformats.org/officeDocument/2006/relationships/slide"/><Relationship Id="rId44" Target="slides/slide38.xml" Type="http://schemas.openxmlformats.org/officeDocument/2006/relationships/slide"/><Relationship Id="rId43" Target="slides/slide37.xml" Type="http://schemas.openxmlformats.org/officeDocument/2006/relationships/slide"/><Relationship Id="rId76" Target="slides/slide70.xml" Type="http://schemas.openxmlformats.org/officeDocument/2006/relationships/slide"/><Relationship Id="rId42" Target="slides/slide36.xml" Type="http://schemas.openxmlformats.org/officeDocument/2006/relationships/slide"/><Relationship Id="rId75" Target="slides/slide69.xml" Type="http://schemas.openxmlformats.org/officeDocument/2006/relationships/slide"/><Relationship Id="rId41" Target="slides/slide35.xml" Type="http://schemas.openxmlformats.org/officeDocument/2006/relationships/slide"/><Relationship Id="rId9" Target="slides/slide3.xml" Type="http://schemas.openxmlformats.org/officeDocument/2006/relationships/slide"/><Relationship Id="rId74" Target="slides/slide68.xml" Type="http://schemas.openxmlformats.org/officeDocument/2006/relationships/slide"/><Relationship Id="rId40" Target="slides/slide34.xml" Type="http://schemas.openxmlformats.org/officeDocument/2006/relationships/slide"/><Relationship Id="rId8" Target="slides/slide2.xml" Type="http://schemas.openxmlformats.org/officeDocument/2006/relationships/slide"/><Relationship Id="rId7" Target="slides/slide1.xml" Type="http://schemas.openxmlformats.org/officeDocument/2006/relationships/slide"/><Relationship Id="rId6" Target="slideMasters/slideMaster2.xml" Type="http://schemas.openxmlformats.org/officeDocument/2006/relationships/slideMaster"/><Relationship Id="rId57" Target="slides/slide51.xml" Type="http://schemas.openxmlformats.org/officeDocument/2006/relationships/slide"/><Relationship Id="rId23" Target="slides/slide17.xml" Type="http://schemas.openxmlformats.org/officeDocument/2006/relationships/slide"/><Relationship Id="rId29" Target="slides/slide23.xml" Type="http://schemas.openxmlformats.org/officeDocument/2006/relationships/slide"/><Relationship Id="rId56" Target="slides/slide50.xml" Type="http://schemas.openxmlformats.org/officeDocument/2006/relationships/slide"/><Relationship Id="rId22" Target="slides/slide16.xml" Type="http://schemas.openxmlformats.org/officeDocument/2006/relationships/slide"/><Relationship Id="rId28" Target="slides/slide22.xml" Type="http://schemas.openxmlformats.org/officeDocument/2006/relationships/slid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3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4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5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7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8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9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1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2.xml" Type="http://schemas.openxmlformats.org/officeDocument/2006/relationships/theme"/></Relationships>
</file>

<file path=ppt/slideMasters/_rels/slideMaster2.xml.rels><?xml version="1.0" encoding="UTF-8" standalone="yes"?><Relationships xmlns="http://schemas.openxmlformats.org/package/2006/relationships"><Relationship Id="rId12" Target="../slideLayouts/slideLayout22.xml" Type="http://schemas.openxmlformats.org/officeDocument/2006/relationships/slideLayout"/><Relationship Id="rId11" Target="../slideLayouts/slideLayout21.xml" Type="http://schemas.openxmlformats.org/officeDocument/2006/relationships/slideLayout"/><Relationship Id="rId10" Target="../slideLayouts/slideLayout20.xml" Type="http://schemas.openxmlformats.org/officeDocument/2006/relationships/slideLayout"/><Relationship Id="rId9" Target="../slideLayouts/slideLayout19.xml" Type="http://schemas.openxmlformats.org/officeDocument/2006/relationships/slideLayout"/><Relationship Id="rId8" Target="../slideLayouts/slideLayout18.xml" Type="http://schemas.openxmlformats.org/officeDocument/2006/relationships/slideLayout"/><Relationship Id="rId7" Target="../slideLayouts/slideLayout17.xml" Type="http://schemas.openxmlformats.org/officeDocument/2006/relationships/slideLayout"/><Relationship Id="rId6" Target="../slideLayouts/slideLayout16.xml" Type="http://schemas.openxmlformats.org/officeDocument/2006/relationships/slideLayout"/><Relationship Id="rId5" Target="../slideLayouts/slideLayout15.xml" Type="http://schemas.openxmlformats.org/officeDocument/2006/relationships/slideLayout"/><Relationship Id="rId4" Target="../slideLayouts/slideLayout14.xml" Type="http://schemas.openxmlformats.org/officeDocument/2006/relationships/slideLayout"/><Relationship Id="rId3" Target="../slideLayouts/slideLayout13.xml" Type="http://schemas.openxmlformats.org/officeDocument/2006/relationships/slideLayout"/><Relationship Id="rId2" Target="../slideLayouts/slideLayout12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" name="Group 1"/>
          <p:cNvGrpSpPr>
            <a:grpSpLocks noChangeAspect="0" noGrp="0" noMove="0" noRot="0" noSelect="0" noUngrp="0"/>
          </p:cNvGrpSpPr>
          <p:nvPr/>
        </p:nvGrpSpPr>
        <p:grpSpPr>
          <a:xfrm>
            <a:off x="0" y="-4762"/>
            <a:ext cx="1063625" cy="6858000"/>
            <a:chOff x="0" y="-3"/>
            <a:chExt cx="670" cy="4320"/>
          </a:xfrm>
        </p:grpSpPr>
        <p:grpSp>
          <p:nvGrpSpPr>
            <p:cNvPr id="2" name="Group 2"/>
            <p:cNvGrpSpPr>
              <a:grpSpLocks noChangeAspect="0" noGrp="0" noMove="0" noRot="0" noSelect="0" noUngrp="0"/>
            </p:cNvGrpSpPr>
            <p:nvPr/>
          </p:nvGrpSpPr>
          <p:grpSpPr>
            <a:xfrm flipH="1" rot="16200000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3" name="Text Box 3"/>
              <p:cNvSpPr>
                <a:spLocks/>
              </p:cNvSpPr>
              <p:nvPr/>
            </p:nvSpPr>
            <p:spPr>
              <a:xfrm rot="-5400000">
                <a:off x="2555" y="-990"/>
                <a:ext cx="624" cy="5745"/>
              </a:xfrm>
              <a:custGeom>
                <a:avLst/>
                <a:gdLst/>
                <a:ahLst/>
                <a:cxnLst/>
                <a:rect b="b" l="0" r="r" t="0"/>
                <a:pathLst>
                  <a:path h="720" w="100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" name="Text Box 4"/>
              <p:cNvSpPr>
                <a:spLocks/>
              </p:cNvSpPr>
              <p:nvPr/>
            </p:nvSpPr>
            <p:spPr>
              <a:xfrm rot="-5400000">
                <a:off x="1322" y="1670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5" name="Text Box 5"/>
              <p:cNvSpPr>
                <a:spLocks/>
              </p:cNvSpPr>
              <p:nvPr/>
            </p:nvSpPr>
            <p:spPr>
              <a:xfrm rot="-5400000">
                <a:off x="977" y="1671"/>
                <a:ext cx="624" cy="423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6" name="Text Box 6"/>
              <p:cNvSpPr>
                <a:spLocks/>
              </p:cNvSpPr>
              <p:nvPr/>
            </p:nvSpPr>
            <p:spPr>
              <a:xfrm rot="-5400000">
                <a:off x="-62" y="1755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7" name="Text Box 7"/>
              <p:cNvSpPr>
                <a:spLocks/>
              </p:cNvSpPr>
              <p:nvPr/>
            </p:nvSpPr>
            <p:spPr>
              <a:xfrm rot="-5400000">
                <a:off x="663" y="1734"/>
                <a:ext cx="624" cy="293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8" name="Text Box 8"/>
              <p:cNvSpPr>
                <a:spLocks/>
              </p:cNvSpPr>
              <p:nvPr/>
            </p:nvSpPr>
            <p:spPr>
              <a:xfrm rot="-5400000">
                <a:off x="440" y="1699"/>
                <a:ext cx="624" cy="364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9" name="Text Box 9"/>
              <p:cNvSpPr>
                <a:spLocks/>
              </p:cNvSpPr>
              <p:nvPr/>
            </p:nvSpPr>
            <p:spPr>
              <a:xfrm rot="-5400000">
                <a:off x="153" y="1729"/>
                <a:ext cx="632" cy="315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0" name="Text Box 10"/>
              <p:cNvSpPr>
                <a:spLocks/>
              </p:cNvSpPr>
              <p:nvPr/>
            </p:nvSpPr>
            <p:spPr>
              <a:xfrm rot="-5400000">
                <a:off x="3205" y="1663"/>
                <a:ext cx="624" cy="420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1" name="Text Box 11"/>
              <p:cNvSpPr>
                <a:spLocks/>
              </p:cNvSpPr>
              <p:nvPr/>
            </p:nvSpPr>
            <p:spPr>
              <a:xfrm rot="-5400000">
                <a:off x="2869" y="1665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2" name="Text Box 12"/>
              <p:cNvSpPr>
                <a:spLocks/>
              </p:cNvSpPr>
              <p:nvPr/>
            </p:nvSpPr>
            <p:spPr>
              <a:xfrm rot="-5400000">
                <a:off x="1829" y="1747"/>
                <a:ext cx="624" cy="256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3" name="Text Box 13"/>
              <p:cNvSpPr>
                <a:spLocks/>
              </p:cNvSpPr>
              <p:nvPr/>
            </p:nvSpPr>
            <p:spPr>
              <a:xfrm rot="-5400000">
                <a:off x="2549" y="1729"/>
                <a:ext cx="624" cy="292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4" name="Text Box 14"/>
              <p:cNvSpPr>
                <a:spLocks/>
              </p:cNvSpPr>
              <p:nvPr/>
            </p:nvSpPr>
            <p:spPr>
              <a:xfrm rot="-5400000">
                <a:off x="2330" y="1695"/>
                <a:ext cx="624" cy="360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5" name="Text Box 15"/>
              <p:cNvSpPr>
                <a:spLocks/>
              </p:cNvSpPr>
              <p:nvPr/>
            </p:nvSpPr>
            <p:spPr>
              <a:xfrm rot="-5400000">
                <a:off x="2041" y="1721"/>
                <a:ext cx="632" cy="316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6" name="Text Box 16"/>
              <p:cNvSpPr>
                <a:spLocks/>
              </p:cNvSpPr>
              <p:nvPr/>
            </p:nvSpPr>
            <p:spPr>
              <a:xfrm rot="-5400000">
                <a:off x="4073" y="1666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7" name="Text Box 17"/>
              <p:cNvSpPr>
                <a:spLocks/>
              </p:cNvSpPr>
              <p:nvPr/>
            </p:nvSpPr>
            <p:spPr>
              <a:xfrm rot="-5400000">
                <a:off x="3728" y="1667"/>
                <a:ext cx="624" cy="423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8" name="Text Box 18"/>
              <p:cNvSpPr>
                <a:spLocks/>
              </p:cNvSpPr>
              <p:nvPr/>
            </p:nvSpPr>
            <p:spPr>
              <a:xfrm rot="-5400000">
                <a:off x="4575" y="1746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19" name="Text Box 19"/>
              <p:cNvSpPr>
                <a:spLocks/>
              </p:cNvSpPr>
              <p:nvPr/>
            </p:nvSpPr>
            <p:spPr>
              <a:xfrm>
                <a:off x="5469" y="1560"/>
                <a:ext cx="291" cy="625"/>
              </a:xfrm>
              <a:custGeom>
                <a:avLst/>
                <a:gdLst/>
                <a:ahLst/>
                <a:cxnLst/>
                <a:rect b="b" l="0" r="r" t="0"/>
                <a:pathLst>
                  <a:path h="625" w="291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20" name="Text Box 20"/>
              <p:cNvSpPr>
                <a:spLocks/>
              </p:cNvSpPr>
              <p:nvPr/>
            </p:nvSpPr>
            <p:spPr>
              <a:xfrm rot="-5400000">
                <a:off x="5077" y="1691"/>
                <a:ext cx="624" cy="361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21" name="Text Box 21"/>
              <p:cNvSpPr>
                <a:spLocks/>
              </p:cNvSpPr>
              <p:nvPr/>
            </p:nvSpPr>
            <p:spPr>
              <a:xfrm rot="-5400000">
                <a:off x="4791" y="1717"/>
                <a:ext cx="632" cy="316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</p:grpSp>
        <p:sp>
          <p:nvSpPr>
            <p:cNvPr id="22" name="Text Box 22"/>
            <p:cNvSpPr>
              <a:spLocks/>
            </p:cNvSpPr>
            <p:nvPr/>
          </p:nvSpPr>
          <p:spPr>
            <a:xfrm flipH="1" rot="16200000">
              <a:off x="-1954" y="1951"/>
              <a:ext cx="4320" cy="412"/>
            </a:xfrm>
            <a:custGeom>
              <a:avLst/>
              <a:gdLst/>
              <a:ahLst/>
              <a:cxnLst/>
              <a:rect b="b" l="0" r="r" t="0"/>
              <a:pathLst>
                <a:path h="385" w="5762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>
                    <a:alpha val="99998"/>
                  </a:srgbClr>
                </a:gs>
              </a:gsLst>
              <a:lin ang="0" scaled="1"/>
            </a:gradFill>
            <a:ln>
              <a:noFill/>
            </a:ln>
          </p:spPr>
        </p:sp>
        <p:sp>
          <p:nvSpPr>
            <p:cNvPr id="23" name="Text Box 23"/>
            <p:cNvSpPr>
              <a:spLocks/>
            </p:cNvSpPr>
            <p:nvPr/>
          </p:nvSpPr>
          <p:spPr>
            <a:xfrm flipH="1" rot="16200000">
              <a:off x="-1584" y="2062"/>
              <a:ext cx="4319" cy="189"/>
            </a:xfrm>
            <a:custGeom>
              <a:avLst/>
              <a:gdLst/>
              <a:ahLst/>
              <a:cxnLst/>
              <a:rect b="b" l="0" r="r" t="0"/>
              <a:pathLst>
                <a:path h="189" w="5761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>
                    <a:alpha val="99998"/>
                  </a:srgb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</p:sp>
      </p:grpSp>
      <p:sp>
        <p:nvSpPr>
          <p:cNvPr id="24" name="Text Box 2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5" name="Text Box 25"/>
          <p:cNvSpPr>
            <a:spLocks/>
          </p:cNvSpPr>
          <p:nvPr>
            <p:ph idx="1" type="body"/>
          </p:nvPr>
        </p:nvSpPr>
        <p:spPr>
          <a:xfrm>
            <a:off x="1173162" y="1981200"/>
            <a:ext cx="7772400" cy="41148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6" name="Text Box 26"/>
          <p:cNvSpPr>
            <a:spLocks/>
          </p:cNvSpPr>
          <p:nvPr>
            <p:ph idx="2" sz="half" type="dt"/>
          </p:nvPr>
        </p:nvSpPr>
        <p:spPr>
          <a:xfrm>
            <a:off x="1173162" y="6265862"/>
            <a:ext cx="19050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27" name="Text Box 27"/>
          <p:cNvSpPr>
            <a:spLocks/>
          </p:cNvSpPr>
          <p:nvPr>
            <p:ph idx="3" sz="quarter" type="ftr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28" name="Text Box 28"/>
          <p:cNvSpPr>
            <a:spLocks/>
          </p:cNvSpPr>
          <p:nvPr>
            <p:ph idx="4" sz="quarter" type="sldNum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>
              <a:spcBef>
                <a:spcPct val="50000"/>
              </a:spcBef>
            </a:pPr>
            <a:r>
              <a:rPr dirty="0" lang="en-US" smtClean="0" sz="1400">
                <a:latin charset="0" typeface="Arial"/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2"/>
          </a:solidFill>
          <a:latin charset="0" pitchFamily="18" typeface="Times New Roman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n"/>
        <a:defRPr b="0" baseline="0" dirty="0" i="0" lang="en-US" smtClean="0" sz="3200" u="none">
          <a:solidFill>
            <a:schemeClr val="tx1"/>
          </a:solidFill>
          <a:latin charset="0" typeface="Arial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–"/>
        <a:defRPr b="0" dirty="0" i="0" lang="en-US" smtClean="0" sz="2800" u="none">
          <a:solidFill>
            <a:schemeClr val="tx1"/>
          </a:solidFill>
          <a:latin charset="0" typeface="Arial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•"/>
        <a:defRPr b="0" dirty="0" i="0" lang="en-US" smtClean="0" sz="2400" u="none">
          <a:solidFill>
            <a:schemeClr val="tx1"/>
          </a:solidFill>
          <a:latin charset="0" typeface="Arial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–"/>
        <a:defRPr b="0" dirty="0" i="0" lang="en-US" smtClean="0" sz="2000" u="none">
          <a:solidFill>
            <a:schemeClr val="tx1"/>
          </a:solidFill>
          <a:latin charset="0" typeface="Arial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»"/>
        <a:defRPr b="0" dirty="0" i="0" lang="en-US" smtClean="0" sz="2000" u="none">
          <a:solidFill>
            <a:schemeClr val="tx1"/>
          </a:solidFill>
          <a:latin charset="0" typeface="Arial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typeface="Arial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9"/>
          <p:cNvGrpSpPr>
            <a:grpSpLocks noChangeAspect="0" noGrp="0" noMove="0" noRot="0" noSelect="0" noUngrp="0"/>
          </p:cNvGrpSpPr>
          <p:nvPr/>
        </p:nvGrpSpPr>
        <p:grpSpPr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30" name="Group 30"/>
            <p:cNvGrpSpPr>
              <a:grpSpLocks noChangeAspect="0" noGrp="0" noMove="0" noRot="0" noSelect="0" noUngrp="0"/>
            </p:cNvGrpSpPr>
            <p:nvPr/>
          </p:nvGrpSpPr>
          <p:grpSpPr>
            <a:xfrm flipH="1" rot="21600000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31" name="Text Box 31"/>
              <p:cNvSpPr>
                <a:spLocks/>
              </p:cNvSpPr>
              <p:nvPr/>
            </p:nvSpPr>
            <p:spPr>
              <a:xfrm rot="-5400000">
                <a:off x="2556" y="-992"/>
                <a:ext cx="624" cy="5745"/>
              </a:xfrm>
              <a:custGeom>
                <a:avLst/>
                <a:gdLst/>
                <a:ahLst/>
                <a:cxnLst/>
                <a:rect b="b" l="0" r="r" t="0"/>
                <a:pathLst>
                  <a:path h="720" w="100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2" name="Text Box 32"/>
              <p:cNvSpPr>
                <a:spLocks/>
              </p:cNvSpPr>
              <p:nvPr/>
            </p:nvSpPr>
            <p:spPr>
              <a:xfrm rot="-5400000">
                <a:off x="1320" y="1670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3" name="Text Box 33"/>
              <p:cNvSpPr>
                <a:spLocks/>
              </p:cNvSpPr>
              <p:nvPr/>
            </p:nvSpPr>
            <p:spPr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4" name="Text Box 34"/>
              <p:cNvSpPr>
                <a:spLocks/>
              </p:cNvSpPr>
              <p:nvPr/>
            </p:nvSpPr>
            <p:spPr>
              <a:xfrm rot="-5400000">
                <a:off x="-60" y="1754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5" name="Text Box 35"/>
              <p:cNvSpPr>
                <a:spLocks/>
              </p:cNvSpPr>
              <p:nvPr/>
            </p:nvSpPr>
            <p:spPr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6" name="Text Box 36"/>
              <p:cNvSpPr>
                <a:spLocks/>
              </p:cNvSpPr>
              <p:nvPr/>
            </p:nvSpPr>
            <p:spPr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7" name="Text Box 37"/>
              <p:cNvSpPr>
                <a:spLocks/>
              </p:cNvSpPr>
              <p:nvPr/>
            </p:nvSpPr>
            <p:spPr>
              <a:xfrm rot="-5400000">
                <a:off x="153" y="1728"/>
                <a:ext cx="632" cy="315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8" name="Text Box 38"/>
              <p:cNvSpPr>
                <a:spLocks/>
              </p:cNvSpPr>
              <p:nvPr/>
            </p:nvSpPr>
            <p:spPr>
              <a:xfrm rot="-5400000">
                <a:off x="3208" y="1666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39" name="Text Box 39"/>
              <p:cNvSpPr>
                <a:spLocks/>
              </p:cNvSpPr>
              <p:nvPr/>
            </p:nvSpPr>
            <p:spPr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0" name="Text Box 40"/>
              <p:cNvSpPr>
                <a:spLocks/>
              </p:cNvSpPr>
              <p:nvPr/>
            </p:nvSpPr>
            <p:spPr>
              <a:xfrm rot="-5400000">
                <a:off x="1827" y="1749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1" name="Text Box 41"/>
              <p:cNvSpPr>
                <a:spLocks/>
              </p:cNvSpPr>
              <p:nvPr/>
            </p:nvSpPr>
            <p:spPr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2" name="Text Box 42"/>
              <p:cNvSpPr>
                <a:spLocks/>
              </p:cNvSpPr>
              <p:nvPr/>
            </p:nvSpPr>
            <p:spPr>
              <a:xfrm rot="-5400000">
                <a:off x="2327" y="1696"/>
                <a:ext cx="624" cy="361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3" name="Text Box 43"/>
              <p:cNvSpPr>
                <a:spLocks/>
              </p:cNvSpPr>
              <p:nvPr/>
            </p:nvSpPr>
            <p:spPr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4" name="Text Box 44"/>
              <p:cNvSpPr>
                <a:spLocks/>
              </p:cNvSpPr>
              <p:nvPr/>
            </p:nvSpPr>
            <p:spPr>
              <a:xfrm rot="-5400000">
                <a:off x="4074" y="1670"/>
                <a:ext cx="624" cy="421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5" name="Text Box 45"/>
              <p:cNvSpPr>
                <a:spLocks/>
              </p:cNvSpPr>
              <p:nvPr/>
            </p:nvSpPr>
            <p:spPr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/>
                <a:rect b="b" l="0" r="r" t="0"/>
                <a:pathLst>
                  <a:path h="317" w="624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6" name="Text Box 46"/>
              <p:cNvSpPr>
                <a:spLocks/>
              </p:cNvSpPr>
              <p:nvPr/>
            </p:nvSpPr>
            <p:spPr>
              <a:xfrm rot="-5400000">
                <a:off x="4581" y="1749"/>
                <a:ext cx="624" cy="255"/>
              </a:xfrm>
              <a:custGeom>
                <a:avLst/>
                <a:gdLst/>
                <a:ahLst/>
                <a:cxnLst/>
                <a:rect b="b" l="0" r="r" t="0"/>
                <a:pathLst>
                  <a:path h="370" w="624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7" name="Text Box 47"/>
              <p:cNvSpPr>
                <a:spLocks/>
              </p:cNvSpPr>
              <p:nvPr/>
            </p:nvSpPr>
            <p:spPr>
              <a:xfrm>
                <a:off x="5469" y="1562"/>
                <a:ext cx="291" cy="625"/>
              </a:xfrm>
              <a:custGeom>
                <a:avLst/>
                <a:gdLst/>
                <a:ahLst/>
                <a:cxnLst/>
                <a:rect b="b" l="0" r="r" t="0"/>
                <a:pathLst>
                  <a:path h="625" w="291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8" name="Text Box 48"/>
              <p:cNvSpPr>
                <a:spLocks/>
              </p:cNvSpPr>
              <p:nvPr/>
            </p:nvSpPr>
            <p:spPr>
              <a:xfrm rot="-5400000">
                <a:off x="5081" y="1696"/>
                <a:ext cx="624" cy="361"/>
              </a:xfrm>
              <a:custGeom>
                <a:avLst/>
                <a:gdLst/>
                <a:ahLst/>
                <a:cxnLst/>
                <a:rect b="b" l="0" r="r" t="0"/>
                <a:pathLst>
                  <a:path h="272" w="624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99998"/>
                </a:schemeClr>
              </a:solidFill>
              <a:ln>
                <a:noFill/>
              </a:ln>
            </p:spPr>
          </p:sp>
          <p:sp>
            <p:nvSpPr>
              <p:cNvPr id="49" name="Text Box 49"/>
              <p:cNvSpPr>
                <a:spLocks/>
              </p:cNvSpPr>
              <p:nvPr/>
            </p:nvSpPr>
            <p:spPr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/>
                <a:rect b="b" l="0" r="r" t="0"/>
                <a:pathLst>
                  <a:path h="362" w="63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>
                  <a:alpha val="99998"/>
                </a:schemeClr>
              </a:solidFill>
              <a:ln>
                <a:noFill/>
              </a:ln>
            </p:spPr>
          </p:sp>
        </p:grpSp>
        <p:sp>
          <p:nvSpPr>
            <p:cNvPr id="50" name="Text Box 50"/>
            <p:cNvSpPr>
              <a:spLocks/>
            </p:cNvSpPr>
            <p:nvPr/>
          </p:nvSpPr>
          <p:spPr>
            <a:xfrm flipH="1" rot="21600000">
              <a:off x="-2" y="1536"/>
              <a:ext cx="5762" cy="412"/>
            </a:xfrm>
            <a:custGeom>
              <a:avLst/>
              <a:gdLst/>
              <a:ahLst/>
              <a:cxnLst/>
              <a:rect b="b" l="0" r="r" t="0"/>
              <a:pathLst>
                <a:path h="385" w="5762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>
                    <a:alpha val="99998"/>
                  </a:srgbClr>
                </a:gs>
              </a:gsLst>
              <a:lin ang="5400000" scaled="1"/>
            </a:gradFill>
            <a:ln>
              <a:noFill/>
            </a:ln>
          </p:spPr>
        </p:sp>
        <p:sp>
          <p:nvSpPr>
            <p:cNvPr id="51" name="Text Box 51"/>
            <p:cNvSpPr>
              <a:spLocks/>
            </p:cNvSpPr>
            <p:nvPr/>
          </p:nvSpPr>
          <p:spPr>
            <a:xfrm flipH="1" rot="21600000">
              <a:off x="-2" y="2017"/>
              <a:ext cx="5761" cy="189"/>
            </a:xfrm>
            <a:custGeom>
              <a:avLst/>
              <a:gdLst/>
              <a:ahLst/>
              <a:cxnLst/>
              <a:rect b="b" l="0" r="r" t="0"/>
              <a:pathLst>
                <a:path h="189" w="5761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>
                    <a:alpha val="99998"/>
                  </a:srgb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</p:sp>
      </p:grpSp>
      <p:sp>
        <p:nvSpPr>
          <p:cNvPr id="52" name="Text Box 5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3" name="Text Box 53"/>
          <p:cNvSpPr>
            <a:spLocks/>
          </p:cNvSpPr>
          <p:nvPr>
            <p:ph idx="1" type="body"/>
          </p:nvPr>
        </p:nvSpPr>
        <p:spPr>
          <a:xfrm>
            <a:off x="1173162" y="1981200"/>
            <a:ext cx="7772400" cy="41148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54" name="Text Box 54"/>
          <p:cNvSpPr>
            <a:spLocks/>
          </p:cNvSpPr>
          <p:nvPr>
            <p:ph idx="2" sz="half" type="dt"/>
          </p:nvPr>
        </p:nvSpPr>
        <p:spPr>
          <a:xfrm>
            <a:off x="1166812" y="6248400"/>
            <a:ext cx="19050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55" name="Text Box 55"/>
          <p:cNvSpPr>
            <a:spLocks/>
          </p:cNvSpPr>
          <p:nvPr>
            <p:ph idx="3" sz="quarter" type="ftr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56" name="Text Box 56"/>
          <p:cNvSpPr>
            <a:spLocks/>
          </p:cNvSpPr>
          <p:nvPr>
            <p:ph idx="4" sz="quarter" type="sldNum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>
              <a:spcBef>
                <a:spcPct val="50000"/>
              </a:spcBef>
            </a:pPr>
            <a:r>
              <a:rPr dirty="0" lang="en-US" smtClean="0" sz="1400">
                <a:solidFill>
                  <a:srgbClr val="000000"/>
                </a:solidFill>
                <a:latin charset="0" typeface="Arial"/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2"/>
          </a:solidFill>
          <a:latin charset="0" pitchFamily="18" typeface="Times New Roman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n"/>
        <a:defRPr b="0" baseline="0" dirty="0" i="0" lang="en-US" smtClean="0" sz="3200" u="none">
          <a:solidFill>
            <a:schemeClr val="tx1"/>
          </a:solidFill>
          <a:latin charset="0" typeface="Arial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–"/>
        <a:defRPr b="0" dirty="0" i="0" lang="en-US" smtClean="0" sz="2800" u="none">
          <a:solidFill>
            <a:schemeClr val="tx1"/>
          </a:solidFill>
          <a:latin charset="0" typeface="Arial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•"/>
        <a:defRPr b="0" dirty="0" i="0" lang="en-US" smtClean="0" sz="2400" u="none">
          <a:solidFill>
            <a:schemeClr val="tx1"/>
          </a:solidFill>
          <a:latin charset="0" typeface="Arial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–"/>
        <a:defRPr b="0" dirty="0" i="0" lang="en-US" smtClean="0" sz="2000" u="none">
          <a:solidFill>
            <a:schemeClr val="tx1"/>
          </a:solidFill>
          <a:latin charset="0" typeface="Arial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»"/>
        <a:defRPr b="0" dirty="0" i="0" lang="en-US" smtClean="0" sz="2000" u="none">
          <a:solidFill>
            <a:schemeClr val="tx1"/>
          </a:solidFill>
          <a:latin charset="0" typeface="Arial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typeface="Arial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1" Target="../slideLayouts/slideLayout18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2" Target="../media/image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2" Target="../media/image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2" Target="../media/image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2" Target="../media/image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2" Target="../media/image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media/image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media/image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media/image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media/image1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4" Target="../media/image13.jpeg" Type="http://schemas.openxmlformats.org/officeDocument/2006/relationships/image"/><Relationship Id="rId3" Target="../media/image12.jpeg" Type="http://schemas.openxmlformats.org/officeDocument/2006/relationships/image"/><Relationship Id="rId2" Target="../media/image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media/image1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media/image1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2" Target="../media/image1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2" Target="../media/image1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2" Target="../media/image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2" Target="../media/image1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2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2" Target="../media/image2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2" Target="../media/image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2" Target="../media/image2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2" Target="../media/image2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2" Target="../media/image2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2" Target="../media/image2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2" Target="../media/image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2" Target="../media/image2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2" Target="../media/image3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2" Target="../media/image3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2" Target="../media/image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2" Target="../media/image3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2" Target="../media/image3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2" Target="../media/image3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0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1.xml.rels><?xml version="1.0" encoding="UTF-8" standalone="yes"?><Relationships xmlns="http://schemas.openxmlformats.org/package/2006/relationships"><Relationship Id="rId2" Target="../media/image3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3.xml.rels><?xml version="1.0" encoding="UTF-8" standalone="yes"?><Relationships xmlns="http://schemas.openxmlformats.org/package/2006/relationships"><Relationship Id="rId2" Target="../media/image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4.xml.rels><?xml version="1.0" encoding="UTF-8" standalone="yes"?><Relationships xmlns="http://schemas.openxmlformats.org/package/2006/relationships"><Relationship Id="rId2" Target="../media/image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5.xml.rels><?xml version="1.0" encoding="UTF-8" standalone="yes"?><Relationships xmlns="http://schemas.openxmlformats.org/package/2006/relationships"><Relationship Id="rId2" Target="../media/image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6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7.xml.rels><?xml version="1.0" encoding="UTF-8" standalone="yes"?><Relationships xmlns="http://schemas.openxmlformats.org/package/2006/relationships"><Relationship Id="rId2" Target="../media/image4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8.xml.rels><?xml version="1.0" encoding="UTF-8" standalone="yes"?><Relationships xmlns="http://schemas.openxmlformats.org/package/2006/relationships"><Relationship Id="rId2" Target="../media/image4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9.xml.rels><?xml version="1.0" encoding="UTF-8" standalone="yes"?><Relationships xmlns="http://schemas.openxmlformats.org/package/2006/relationships"><Relationship Id="rId2" Target="../media/image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0.xml.rels><?xml version="1.0" encoding="UTF-8" standalone="yes"?><Relationships xmlns="http://schemas.openxmlformats.org/package/2006/relationships"><Relationship Id="rId2" Target="../media/image4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1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3.xml.rels><?xml version="1.0" encoding="UTF-8" standalone="yes"?><Relationships xmlns="http://schemas.openxmlformats.org/package/2006/relationships"><Relationship Id="rId2" Target="../media/image4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5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6.xml.rels><?xml version="1.0" encoding="UTF-8" standalone="yes"?><Relationships xmlns="http://schemas.openxmlformats.org/package/2006/relationships"><Relationship Id="rId2" Target="../media/image4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7.xml.rels><?xml version="1.0" encoding="UTF-8" standalone="yes"?><Relationships xmlns="http://schemas.openxmlformats.org/package/2006/relationships"><Relationship Id="rId2" Target="../media/image4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8.xml.rels><?xml version="1.0" encoding="UTF-8" standalone="yes"?><Relationships xmlns="http://schemas.openxmlformats.org/package/2006/relationships"><Relationship Id="rId2" Target="../media/image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9.xml.rels><?xml version="1.0" encoding="UTF-8" standalone="yes"?><Relationships xmlns="http://schemas.openxmlformats.org/package/2006/relationships"><Relationship Id="rId2" Target="../media/image4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0.xml.rels><?xml version="1.0" encoding="UTF-8" standalone="yes"?><Relationships xmlns="http://schemas.openxmlformats.org/package/2006/relationships"><Relationship Id="rId2" Target="../media/image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Box 57"/>
          <p:cNvSpPr>
            <a:spLocks/>
          </p:cNvSpPr>
          <p:nvPr>
            <p:ph type="ctrTitle"/>
          </p:nvPr>
        </p:nvSpPr>
        <p:spPr>
          <a:xfrm>
            <a:off x="228600" y="360362"/>
            <a:ext cx="8716962" cy="2124075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>
            <a:lvl1pPr>
              <a:defRPr dirty="0" lang="en-US" smtClean="0"/>
            </a:lvl1pPr>
          </a:lstStyle>
          <a:p>
            <a:pPr algn="ctr"/>
            <a:r>
              <a:rPr dirty="0" lang="en-US" smtClean="0" sz="6600"/>
              <a:t>Туристичке регије свијета</a:t>
            </a:r>
          </a:p>
        </p:txBody>
      </p:sp>
      <p:sp>
        <p:nvSpPr>
          <p:cNvPr id="58" name="Text Box 58"/>
          <p:cNvSpPr>
            <a:spLocks/>
          </p:cNvSpPr>
          <p:nvPr>
            <p:ph type="subTitle"/>
          </p:nvPr>
        </p:nvSpPr>
        <p:spPr>
          <a:xfrm>
            <a:off x="1166812" y="3581400"/>
            <a:ext cx="6400800" cy="2590800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 algn="ctr" marL="0">
              <a:buNone/>
              <a:defRPr dirty="0" lang="en-US" smtClean="0"/>
            </a:lvl1pPr>
            <a:lvl2pPr algn="ctr" marL="457200">
              <a:buNone/>
              <a:defRPr dirty="0" lang="en-US" smtClean="0"/>
            </a:lvl2pPr>
            <a:lvl3pPr algn="ctr" marL="914400">
              <a:buNone/>
              <a:defRPr dirty="0" lang="en-US" smtClean="0"/>
            </a:lvl3pPr>
            <a:lvl4pPr algn="ctr" marL="1371600">
              <a:buNone/>
              <a:defRPr dirty="0" lang="en-US" smtClean="0"/>
            </a:lvl4pPr>
            <a:lvl5pPr algn="ctr" marL="1828800">
              <a:buNone/>
              <a:defRPr dirty="0" lang="en-US" smtClean="0"/>
            </a:lvl5pPr>
          </a:lstStyle>
          <a:p>
            <a:pPr marL="0"/>
            <a:r>
              <a:rPr dirty="0" lang="en-US" smtClean="0" sz="3600"/>
              <a:t>Шпанија</a:t>
            </a:r>
          </a:p>
          <a:p>
            <a:pPr marL="0"/>
            <a:endParaRPr dirty="0" lang="en-US" smtClean="0" sz="1200"/>
          </a:p>
          <a:p>
            <a:pPr marL="0"/>
            <a:endParaRPr dirty="0" lang="en-US" smtClean="0" sz="1200"/>
          </a:p>
          <a:p>
            <a:pPr marL="0"/>
            <a:r>
              <a:rPr dirty="0" lang="en-US" smtClean="0" sz="3600"/>
              <a:t>Др Вук Гарача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76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7" name="Text Box 77"/>
          <p:cNvSpPr>
            <a:spLocks/>
          </p:cNvSpPr>
          <p:nvPr>
            <p:ph type="body"/>
          </p:nvPr>
        </p:nvSpPr>
        <p:spPr>
          <a:xfrm>
            <a:off x="1371600" y="838200"/>
            <a:ext cx="7772400" cy="5257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Обалско подручје је готово целокупно под виновом лозом, маслином, воћем и поврћем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Регију карактерише савремена туристичка изградња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Стална насеља су повучена од обале и обично на теренима изнад 400 м 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Од главних насеља издва је се Барселона, као велико средиште Каталоније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Један је од већих центара шпанског транзитног туризма (аутострада Де Леванте, близина долине Ебра, између две ривијере Коста Браве и коста Дораде)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Box 78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Карта Коста Браве и Коста Дораде</a:t>
            </a:r>
          </a:p>
        </p:txBody>
      </p:sp>
      <p:pic>
        <p:nvPicPr>
          <p:cNvPr id="79" name="Picture 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19250" y="1052512"/>
            <a:ext cx="5976937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Box 81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Карта Коста Браве</a:t>
            </a:r>
          </a:p>
        </p:txBody>
      </p:sp>
      <p:pic>
        <p:nvPicPr>
          <p:cNvPr id="82" name="Picture 8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908175" y="981075"/>
            <a:ext cx="5976937" cy="544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 Box 8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Плаже Коста Браве</a:t>
            </a:r>
          </a:p>
        </p:txBody>
      </p:sp>
      <p:pic>
        <p:nvPicPr>
          <p:cNvPr id="85" name="Picture 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58887" y="908050"/>
            <a:ext cx="7561262" cy="508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8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Туристичка насеља Коста Браве</a:t>
            </a:r>
          </a:p>
        </p:txBody>
      </p:sp>
      <p:pic>
        <p:nvPicPr>
          <p:cNvPr id="88" name="Picture 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76375" y="1052512"/>
            <a:ext cx="6767512" cy="534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Box 9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Плаже Коста Дораде</a:t>
            </a:r>
          </a:p>
        </p:txBody>
      </p:sp>
      <p:pic>
        <p:nvPicPr>
          <p:cNvPr id="91" name="Picture 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1196975"/>
            <a:ext cx="7777162" cy="510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Box 93"/>
          <p:cNvSpPr>
            <a:spLocks/>
          </p:cNvSpPr>
          <p:nvPr>
            <p:ph type="title"/>
          </p:nvPr>
        </p:nvSpPr>
        <p:spPr>
          <a:xfrm>
            <a:off x="1187450" y="476250"/>
            <a:ext cx="7772400" cy="3603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Барселона</a:t>
            </a:r>
          </a:p>
        </p:txBody>
      </p:sp>
      <p:pic>
        <p:nvPicPr>
          <p:cNvPr id="94" name="Picture 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00162" y="976312"/>
            <a:ext cx="7448550" cy="558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 Box 96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 Детаљ са плаже у Барселони</a:t>
            </a:r>
          </a:p>
        </p:txBody>
      </p:sp>
      <p:pic>
        <p:nvPicPr>
          <p:cNvPr id="97" name="Picture 9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47812" y="981075"/>
            <a:ext cx="6985000" cy="56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Box 9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Детаљ са главне улице Ла Ламбра у Барселони </a:t>
            </a:r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47812" y="981075"/>
            <a:ext cx="6480175" cy="563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Box 10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Барио Готико - катедрала</a:t>
            </a:r>
          </a:p>
        </p:txBody>
      </p:sp>
      <p:pic>
        <p:nvPicPr>
          <p:cNvPr id="103" name="Picture 1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19250" y="1412875"/>
            <a:ext cx="637222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Box 5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/>
              <a:t>Пиринејско полуострво</a:t>
            </a:r>
          </a:p>
        </p:txBody>
      </p:sp>
      <p:sp>
        <p:nvSpPr>
          <p:cNvPr id="60" name="Text Box 60"/>
          <p:cNvSpPr>
            <a:spLocks/>
          </p:cNvSpPr>
          <p:nvPr>
            <p:ph type="body"/>
          </p:nvPr>
        </p:nvSpPr>
        <p:spPr>
          <a:xfrm>
            <a:off x="914400" y="1981200"/>
            <a:ext cx="8031162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Пиринејско или Иберијско највеће је од три велика полуострва јужне Европе</a:t>
            </a:r>
          </a:p>
          <a:p>
            <a:pPr indent="-228600" lvl="2" marL="1143000"/>
            <a:endParaRPr dirty="0" lang="en-US" smtClean="0"/>
          </a:p>
          <a:p>
            <a:pPr indent="-342900" marL="342900"/>
            <a:r>
              <a:rPr dirty="0" lang="en-US" smtClean="0"/>
              <a:t>По географском положају представља мост између Европе и Африке</a:t>
            </a:r>
          </a:p>
          <a:p>
            <a:pPr indent="-228600" lvl="2" marL="1143000"/>
            <a:endParaRPr dirty="0" lang="en-US" smtClean="0"/>
          </a:p>
          <a:p>
            <a:pPr indent="-342900" marL="342900"/>
            <a:r>
              <a:rPr dirty="0" lang="en-US" smtClean="0"/>
              <a:t>Европа је најближа Африци, а на  Гибралтару, који је широк свега 23 км</a:t>
            </a:r>
          </a:p>
          <a:p>
            <a:pPr indent="-342900" marL="342900"/>
            <a:endParaRPr dirty="0" lang="en-US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 Box 105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Каза Батло, каза Мила, парк Гуељо</a:t>
            </a:r>
            <a:br>
              <a:rPr dirty="0" lang="en-US" smtClean="0" sz="2400"/>
            </a:br>
            <a:r>
              <a:rPr dirty="0" lang="en-US" smtClean="0" sz="2400"/>
              <a:t>(Гауди)</a:t>
            </a:r>
          </a:p>
        </p:txBody>
      </p:sp>
      <p:pic>
        <p:nvPicPr>
          <p:cNvPr id="106" name="Picture 1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765175"/>
            <a:ext cx="3168650" cy="422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Picture 10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16462" y="1052512"/>
            <a:ext cx="4211637" cy="31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Picture 11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348037" y="4168775"/>
            <a:ext cx="5795962" cy="268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 Box 11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Црква саграда фамилиа</a:t>
            </a:r>
          </a:p>
        </p:txBody>
      </p:sp>
      <p:pic>
        <p:nvPicPr>
          <p:cNvPr id="113" name="Picture 11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1912" y="1700212"/>
            <a:ext cx="7421562" cy="4176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 Box 115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685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Коста Бланка</a:t>
            </a:r>
            <a:br>
              <a:rPr dirty="0" lang="en-US" smtClean="0" sz="3600"/>
            </a:br>
            <a:r>
              <a:rPr dirty="0" lang="en-US" smtClean="0" sz="3600"/>
              <a:t>(Бела - Чиста)</a:t>
            </a:r>
          </a:p>
        </p:txBody>
      </p:sp>
      <p:sp>
        <p:nvSpPr>
          <p:cNvPr id="116" name="Text Box 116"/>
          <p:cNvSpPr>
            <a:spLocks/>
          </p:cNvSpPr>
          <p:nvPr>
            <p:ph type="body"/>
          </p:nvPr>
        </p:nvSpPr>
        <p:spPr>
          <a:xfrm>
            <a:off x="1143000" y="1524000"/>
            <a:ext cx="7772400" cy="4713287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Протеже се од ушћа Ебра до рта Гата, јужно од Картагене, у дужини од 360 км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Сачињавају је Валенсијски залив и Мурсијско приморје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Из планинског залеђа брзе и кратке реке доносе знатне количине еродираниг материјала и наносе га на обалу, због чега је Валенсијски залив плитак и често замућен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Морска струја са севера доноси наносе Ебра, па ова обала није најпогоднија за купалишни туризам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 Box 11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Карта Коста Бланке</a:t>
            </a:r>
          </a:p>
        </p:txBody>
      </p:sp>
      <p:pic>
        <p:nvPicPr>
          <p:cNvPr id="118" name="Picture 1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95512" y="908050"/>
            <a:ext cx="5237162" cy="547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 Box 12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Централни трг у старом делу Валенсије</a:t>
            </a:r>
          </a:p>
        </p:txBody>
      </p:sp>
      <p:pic>
        <p:nvPicPr>
          <p:cNvPr id="121" name="Picture 1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7750" y="1419225"/>
            <a:ext cx="7921625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 Box 123"/>
          <p:cNvSpPr>
            <a:spLocks/>
          </p:cNvSpPr>
          <p:nvPr>
            <p:ph type="title"/>
          </p:nvPr>
        </p:nvSpPr>
        <p:spPr>
          <a:xfrm>
            <a:off x="1187450" y="404812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Улице Валенсије</a:t>
            </a:r>
          </a:p>
        </p:txBody>
      </p:sp>
      <p:pic>
        <p:nvPicPr>
          <p:cNvPr id="124" name="Picture 12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55650" y="1341437"/>
            <a:ext cx="8293100" cy="49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Box 126"/>
          <p:cNvSpPr>
            <a:spLocks/>
          </p:cNvSpPr>
          <p:nvPr>
            <p:ph type="title"/>
          </p:nvPr>
        </p:nvSpPr>
        <p:spPr>
          <a:xfrm>
            <a:off x="1187450" y="404812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Корида у Валенсији</a:t>
            </a:r>
          </a:p>
        </p:txBody>
      </p:sp>
      <p:pic>
        <p:nvPicPr>
          <p:cNvPr id="127" name="Picture 1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71550" y="1412875"/>
            <a:ext cx="8018462" cy="469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Box 12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228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30" name="Text Box 130"/>
          <p:cNvSpPr>
            <a:spLocks/>
          </p:cNvSpPr>
          <p:nvPr>
            <p:ph type="body"/>
          </p:nvPr>
        </p:nvSpPr>
        <p:spPr>
          <a:xfrm>
            <a:off x="1143000" y="990600"/>
            <a:ext cx="7772400" cy="5257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Валенсија, некада обалски град сада је удаљена 5 км од обале</a:t>
            </a:r>
          </a:p>
          <a:p>
            <a:pPr indent="-285750" lvl="1" marL="742950">
              <a:lnSpc>
                <a:spcPct val="90000"/>
              </a:lnSpc>
            </a:pPr>
            <a:endParaRPr dirty="0" lang="en-US" smtClean="0" sz="24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Због плодности приобалне низије развијена је агрикултура</a:t>
            </a:r>
          </a:p>
          <a:p>
            <a:pPr indent="-285750" lvl="1" marL="742950">
              <a:lnSpc>
                <a:spcPct val="90000"/>
              </a:lnSpc>
            </a:pPr>
            <a:endParaRPr dirty="0" lang="en-US" smtClean="0" sz="24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Познате су тзв. хуерте (вртови) са медитеранским агри-културама</a:t>
            </a:r>
          </a:p>
          <a:p>
            <a:pPr indent="-285750" lvl="1" marL="742950">
              <a:lnSpc>
                <a:spcPct val="90000"/>
              </a:lnSpc>
            </a:pPr>
            <a:endParaRPr dirty="0" lang="en-US" smtClean="0" sz="24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Ово је најплоднији део Шпаније, који се интензивно наводњава још од маварског периода (VIII век)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 Box 131"/>
          <p:cNvSpPr>
            <a:spLocks/>
          </p:cNvSpPr>
          <p:nvPr>
            <p:ph type="title"/>
          </p:nvPr>
        </p:nvSpPr>
        <p:spPr>
          <a:xfrm>
            <a:off x="1143000" y="457200"/>
            <a:ext cx="7802562" cy="1524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32" name="Text Box 132"/>
          <p:cNvSpPr>
            <a:spLocks/>
          </p:cNvSpPr>
          <p:nvPr>
            <p:ph type="body"/>
          </p:nvPr>
        </p:nvSpPr>
        <p:spPr>
          <a:xfrm>
            <a:off x="838200" y="990600"/>
            <a:ext cx="8153400" cy="51816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Пејзаж хуерте чине маслињаци, плантаже агрума, пиринча, шећерне трске</a:t>
            </a:r>
          </a:p>
          <a:p>
            <a:pPr indent="-285750" lvl="1" marL="742950">
              <a:lnSpc>
                <a:spcPct val="90000"/>
              </a:lnSpc>
            </a:pPr>
            <a:endParaRPr dirty="0" lang="en-US" smtClean="0" sz="24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70% меркантилних наранџи на европском тржишту пореклом је из шпанских хуерти</a:t>
            </a:r>
          </a:p>
          <a:p>
            <a:pPr indent="-285750" lvl="1" marL="742950">
              <a:lnSpc>
                <a:spcPct val="90000"/>
              </a:lnSpc>
            </a:pPr>
            <a:endParaRPr dirty="0" lang="en-US" smtClean="0" sz="24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Ово је мање развијена туристичка регија са свега 10% свих смештајних капацитета</a:t>
            </a:r>
          </a:p>
          <a:p>
            <a:pPr indent="-285750" lvl="1" marL="742950">
              <a:lnSpc>
                <a:spcPct val="90000"/>
              </a:lnSpc>
            </a:pPr>
            <a:endParaRPr dirty="0" lang="en-US" smtClean="0" sz="24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Већи градски центари Валенсијског приморја су Валенсија, Аликанте и Картагена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 Box 13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800"/>
              <a:t>Аликанте</a:t>
            </a:r>
          </a:p>
        </p:txBody>
      </p:sp>
      <p:pic>
        <p:nvPicPr>
          <p:cNvPr id="134" name="Picture 13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14412" y="1412875"/>
            <a:ext cx="8129587" cy="46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Box 61"/>
          <p:cNvSpPr>
            <a:spLocks/>
          </p:cNvSpPr>
          <p:nvPr>
            <p:ph type="title"/>
          </p:nvPr>
        </p:nvSpPr>
        <p:spPr>
          <a:xfrm>
            <a:off x="971550" y="26035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Физичко-географска карта Пиринејског полуострва</a:t>
            </a:r>
          </a:p>
        </p:txBody>
      </p:sp>
      <p:pic>
        <p:nvPicPr>
          <p:cNvPr id="62" name="Picture 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836612"/>
            <a:ext cx="6913562" cy="5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 Box 136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800"/>
              <a:t>Аликанте</a:t>
            </a:r>
          </a:p>
        </p:txBody>
      </p:sp>
      <p:pic>
        <p:nvPicPr>
          <p:cNvPr id="137" name="Picture 1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27087" y="1316037"/>
            <a:ext cx="8316912" cy="46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 Box 13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800"/>
              <a:t>Аликанте</a:t>
            </a:r>
          </a:p>
        </p:txBody>
      </p:sp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0112" y="1484312"/>
            <a:ext cx="8045450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 Box 142"/>
          <p:cNvSpPr>
            <a:spLocks/>
          </p:cNvSpPr>
          <p:nvPr>
            <p:ph type="title"/>
          </p:nvPr>
        </p:nvSpPr>
        <p:spPr>
          <a:xfrm>
            <a:off x="1143000" y="228600"/>
            <a:ext cx="7772400" cy="990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Коста дел Сол</a:t>
            </a:r>
            <a:br>
              <a:rPr dirty="0" lang="en-US" smtClean="0" sz="3600"/>
            </a:br>
            <a:r>
              <a:rPr dirty="0" lang="en-US" smtClean="0" sz="3600"/>
              <a:t>(Сунчана)</a:t>
            </a:r>
          </a:p>
        </p:txBody>
      </p:sp>
      <p:sp>
        <p:nvSpPr>
          <p:cNvPr id="143" name="Text Box 143"/>
          <p:cNvSpPr>
            <a:spLocks/>
          </p:cNvSpPr>
          <p:nvPr>
            <p:ph type="body"/>
          </p:nvPr>
        </p:nvSpPr>
        <p:spPr>
          <a:xfrm>
            <a:off x="838200" y="1447800"/>
            <a:ext cx="83058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Захвата Малашко приморје од рта Гата до Гибралтара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Изнад уског приморја уздижу се гребени Сијера Неваде са преко 3.400 м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То је баријера хладним зимским ваздушним масама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Речни токови су кратки, често са водопадима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Карактеристична су медитеранска села са агрикултурним пејзажом и маварским елементом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Туристички центри су Малага и Алмериа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 Box 14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Карта Косте дел Сол</a:t>
            </a:r>
          </a:p>
        </p:txBody>
      </p:sp>
      <p:pic>
        <p:nvPicPr>
          <p:cNvPr id="145" name="Picture 1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981075"/>
            <a:ext cx="7272337" cy="528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Box 14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Малага</a:t>
            </a:r>
          </a:p>
        </p:txBody>
      </p:sp>
      <p:pic>
        <p:nvPicPr>
          <p:cNvPr id="148" name="Picture 1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1912" y="981075"/>
            <a:ext cx="7272337" cy="54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 Box 15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Катедрала у Малаги</a:t>
            </a:r>
          </a:p>
        </p:txBody>
      </p:sp>
      <p:pic>
        <p:nvPicPr>
          <p:cNvPr id="151" name="Picture 1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73162" y="1268412"/>
            <a:ext cx="7810500" cy="521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 Box 15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Плаже Малаге</a:t>
            </a:r>
          </a:p>
        </p:txBody>
      </p:sp>
      <p:pic>
        <p:nvPicPr>
          <p:cNvPr id="154" name="Picture 15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12887" y="1341437"/>
            <a:ext cx="7092950" cy="470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 Box 156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Алказба Алмериа</a:t>
            </a:r>
          </a:p>
        </p:txBody>
      </p:sp>
      <p:pic>
        <p:nvPicPr>
          <p:cNvPr id="157" name="Picture 15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60450" y="1187450"/>
            <a:ext cx="7885112" cy="5335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 Box 15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Плаже Алмерие</a:t>
            </a:r>
          </a:p>
        </p:txBody>
      </p:sp>
      <p:pic>
        <p:nvPicPr>
          <p:cNvPr id="160" name="Picture 16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35075" y="1122362"/>
            <a:ext cx="7648575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 Box 162"/>
          <p:cNvSpPr>
            <a:spLocks/>
          </p:cNvSpPr>
          <p:nvPr>
            <p:ph type="title"/>
          </p:nvPr>
        </p:nvSpPr>
        <p:spPr>
          <a:xfrm>
            <a:off x="1143000" y="228600"/>
            <a:ext cx="7772400" cy="9144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Коста де ла Луз</a:t>
            </a:r>
            <a:br>
              <a:rPr dirty="0" lang="en-US" smtClean="0" sz="3600"/>
            </a:br>
            <a:r>
              <a:rPr dirty="0" lang="en-US" smtClean="0" sz="3600"/>
              <a:t>(Обала светлости)</a:t>
            </a:r>
          </a:p>
        </p:txBody>
      </p:sp>
      <p:sp>
        <p:nvSpPr>
          <p:cNvPr id="163" name="Text Box 163"/>
          <p:cNvSpPr>
            <a:spLocks/>
          </p:cNvSpPr>
          <p:nvPr>
            <p:ph type="body"/>
          </p:nvPr>
        </p:nvSpPr>
        <p:spPr>
          <a:xfrm>
            <a:off x="838200" y="1447800"/>
            <a:ext cx="8107362" cy="46482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Једна је од највећих туристичких регија Шпаније</a:t>
            </a:r>
          </a:p>
          <a:p>
            <a:pPr indent="-342900" marL="342900"/>
            <a:r>
              <a:rPr dirty="0" lang="en-US" smtClean="0" sz="2800"/>
              <a:t>Простире се у сливу Гвадалкивира, од Гиблартара до португалске границе и широко је отворена према Кадиском заливу</a:t>
            </a:r>
          </a:p>
          <a:p>
            <a:pPr indent="-342900" marL="342900"/>
            <a:r>
              <a:rPr dirty="0" lang="en-US" smtClean="0" sz="2800"/>
              <a:t>Највеће вредности су велике пешчане плаже и културна баштина сконцентрисана у градовима Севиљи, Гранади и Кордоби</a:t>
            </a:r>
          </a:p>
          <a:p>
            <a:pPr indent="-342900" marL="342900"/>
            <a:r>
              <a:rPr dirty="0" lang="en-US" smtClean="0" sz="2800"/>
              <a:t>Ово је интегративна туристичка регија купалишног и градско-излетничког туризма</a:t>
            </a:r>
          </a:p>
          <a:p>
            <a:pPr indent="-342900" marL="342900"/>
            <a:endParaRPr dirty="0" lang="en-US" smtClean="0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6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Природне карактеристике Пиринејског полуострва</a:t>
            </a:r>
          </a:p>
        </p:txBody>
      </p:sp>
      <p:sp>
        <p:nvSpPr>
          <p:cNvPr id="65" name="Text Box 65"/>
          <p:cNvSpPr>
            <a:spLocks/>
          </p:cNvSpPr>
          <p:nvPr>
            <p:ph type="body"/>
          </p:nvPr>
        </p:nvSpPr>
        <p:spPr>
          <a:xfrm>
            <a:off x="1173162" y="1981200"/>
            <a:ext cx="7772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Окружено је двема великим акваторијама, Атланским океаном и Средоземним морем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Маритимност је мање изражена у односу на континенталност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На ободу полуострва уздижу се високе планине: Кантабријски Кордиљери, Пиринеји, Иберијске планине, Бетијски Кордиљери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Средишњи део заузима Мезета – стари масив, углавном заравњен са надморском висином 700-900 м.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 Box 16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953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Карта Коста де ла Луз</a:t>
            </a:r>
          </a:p>
        </p:txBody>
      </p:sp>
      <p:pic>
        <p:nvPicPr>
          <p:cNvPr id="165" name="Picture 16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47812" y="1193800"/>
            <a:ext cx="6697662" cy="56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 Box 16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81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68" name="Text Box 168"/>
          <p:cNvSpPr>
            <a:spLocks/>
          </p:cNvSpPr>
          <p:nvPr>
            <p:ph type="body"/>
          </p:nvPr>
        </p:nvSpPr>
        <p:spPr>
          <a:xfrm>
            <a:off x="1173162" y="990600"/>
            <a:ext cx="7772400" cy="51054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Име ове обале указује да се ради о подручју суптропске климе, са дугом инсолацијом преко 3.000 часова</a:t>
            </a:r>
          </a:p>
          <a:p>
            <a:pPr indent="-285750" lvl="1" marL="742950"/>
            <a:endParaRPr dirty="0" lang="en-US" smtClean="0" sz="2400"/>
          </a:p>
          <a:p>
            <a:pPr indent="-342900" marL="342900"/>
            <a:r>
              <a:rPr dirty="0" lang="en-US" smtClean="0" sz="2800"/>
              <a:t>Јун, јул и август имају само по један кишовит дан, а сезона траје и до шест месеци</a:t>
            </a:r>
          </a:p>
          <a:p>
            <a:pPr indent="-285750" lvl="1" marL="742950"/>
            <a:endParaRPr dirty="0" lang="en-US" smtClean="0" sz="2400"/>
          </a:p>
          <a:p>
            <a:pPr indent="-342900" marL="342900"/>
            <a:r>
              <a:rPr dirty="0" lang="en-US" smtClean="0" sz="2800"/>
              <a:t>Центар регије је Севиља, богата споменицима, због чега је зову “шпанска Атина”, а најпознатији је дворац Алказар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 Box 16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72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70" name="Text Box 170"/>
          <p:cNvSpPr>
            <a:spLocks/>
          </p:cNvSpPr>
          <p:nvPr>
            <p:ph type="body"/>
          </p:nvPr>
        </p:nvSpPr>
        <p:spPr>
          <a:xfrm>
            <a:off x="1173162" y="1066800"/>
            <a:ext cx="7772400" cy="50292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Други значајан центар је Кордоба, смештена дубље у Андалузији</a:t>
            </a:r>
          </a:p>
          <a:p>
            <a:pPr indent="-285750" lvl="1" marL="742950"/>
            <a:r>
              <a:rPr dirty="0" lang="en-US" smtClean="0" sz="2400"/>
              <a:t>чувена џамија у маварском стилу</a:t>
            </a:r>
          </a:p>
          <a:p>
            <a:pPr indent="-285750" lvl="1" marL="742950"/>
            <a:r>
              <a:rPr dirty="0" lang="en-US" smtClean="0" sz="2400"/>
              <a:t>чувен је и римски мост на реци Гвадалкивир</a:t>
            </a:r>
          </a:p>
          <a:p>
            <a:pPr indent="-285750" lvl="1" marL="742950"/>
            <a:endParaRPr dirty="0" lang="en-US" smtClean="0" sz="2400"/>
          </a:p>
          <a:p>
            <a:pPr indent="-342900" marL="342900"/>
            <a:r>
              <a:rPr dirty="0" lang="en-US" smtClean="0" sz="2800"/>
              <a:t>Гранада је такође значајан културни центар у коме су се Мавари најдуже задржали на Пиринејском полуострву</a:t>
            </a:r>
          </a:p>
          <a:p>
            <a:pPr indent="-285750" lvl="1" marL="742950"/>
            <a:r>
              <a:rPr dirty="0" lang="en-US" smtClean="0" sz="2400"/>
              <a:t>у XII веку саградили раскошну палату Алхамбру</a:t>
            </a:r>
          </a:p>
          <a:p>
            <a:pPr indent="-285750" lvl="1" marL="742950"/>
            <a:endParaRPr dirty="0" lang="en-US" smtClean="0"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 Box 171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79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Катедрала у Севиљи</a:t>
            </a:r>
          </a:p>
        </p:txBody>
      </p:sp>
      <p:pic>
        <p:nvPicPr>
          <p:cNvPr id="172" name="Picture 17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19250" y="1052512"/>
            <a:ext cx="6618287" cy="57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 Box 17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79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Централни градски трг</a:t>
            </a:r>
          </a:p>
        </p:txBody>
      </p:sp>
      <p:pic>
        <p:nvPicPr>
          <p:cNvPr id="175" name="Picture 1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23950" y="842962"/>
            <a:ext cx="7480300" cy="56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 Box 17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Римски мост у Кордоби</a:t>
            </a:r>
          </a:p>
        </p:txBody>
      </p:sp>
      <p:pic>
        <p:nvPicPr>
          <p:cNvPr id="178" name="Picture 17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58887" y="1125537"/>
            <a:ext cx="7345362" cy="550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 Box 18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Чувена Велика џамија у Кордоби</a:t>
            </a:r>
          </a:p>
        </p:txBody>
      </p:sp>
      <p:pic>
        <p:nvPicPr>
          <p:cNvPr id="181" name="Picture 1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981075"/>
            <a:ext cx="7559675" cy="509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 Box 18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Унутрашње џамије у Кордоби</a:t>
            </a:r>
          </a:p>
        </p:txBody>
      </p:sp>
      <p:pic>
        <p:nvPicPr>
          <p:cNvPr id="184" name="Picture 1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92212" y="1484312"/>
            <a:ext cx="7712075" cy="47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 Box 186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Палата Алхамбра у Гранади</a:t>
            </a:r>
          </a:p>
        </p:txBody>
      </p:sp>
      <p:sp>
        <p:nvSpPr>
          <p:cNvPr id="187" name="Text Box 187"/>
          <p:cNvSpPr>
            <a:spLocks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188" name="Picture 1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98537" y="1093787"/>
            <a:ext cx="7970837" cy="5307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 Box 19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Унутрашње двориште Алхамбре у Гранади</a:t>
            </a:r>
          </a:p>
        </p:txBody>
      </p:sp>
      <p:pic>
        <p:nvPicPr>
          <p:cNvPr id="191" name="Picture 1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11462" y="1052512"/>
            <a:ext cx="4495800" cy="56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Box 66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762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7" name="Text Box 67"/>
          <p:cNvSpPr>
            <a:spLocks/>
          </p:cNvSpPr>
          <p:nvPr>
            <p:ph type="body"/>
          </p:nvPr>
        </p:nvSpPr>
        <p:spPr>
          <a:xfrm>
            <a:off x="914400" y="762000"/>
            <a:ext cx="8031162" cy="5334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endParaRPr dirty="0" lang="en-US" smtClean="0" sz="28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С тим у вези је и развој медитеранског туризам који је сведен на уски приобални појас</a:t>
            </a:r>
          </a:p>
          <a:p>
            <a:pPr indent="-228600" lvl="2" marL="1143000">
              <a:lnSpc>
                <a:spcPct val="90000"/>
              </a:lnSpc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У унутрашњости се може говорити углавном о градском туризму (Мадрид, Толедо, Ваљадолид) или комплементарном, између обале и унутрашњости (Севиља, Кордоба...)</a:t>
            </a:r>
          </a:p>
          <a:p>
            <a:pPr indent="-228600" lvl="2" marL="1143000">
              <a:lnSpc>
                <a:spcPct val="90000"/>
              </a:lnSpc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Пиринејске обале или косте имају звучна имена (Дивна обала, Сунчана обала, Обала светлости), што је у складу са њиховим природним амбијентом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 Box 19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334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Балеарска острва</a:t>
            </a:r>
          </a:p>
        </p:txBody>
      </p:sp>
      <p:sp>
        <p:nvSpPr>
          <p:cNvPr id="194" name="Text Box 194"/>
          <p:cNvSpPr>
            <a:spLocks/>
          </p:cNvSpPr>
          <p:nvPr>
            <p:ph type="body"/>
          </p:nvPr>
        </p:nvSpPr>
        <p:spPr>
          <a:xfrm>
            <a:off x="990600" y="1295400"/>
            <a:ext cx="7954962" cy="48006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То је скупина од шест острва у Средоземном мору, источно од Валенсијског залива</a:t>
            </a:r>
          </a:p>
          <a:p>
            <a:pPr indent="-228600" lvl="2" marL="1143000">
              <a:lnSpc>
                <a:spcPct val="90000"/>
              </a:lnSpc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Чине га Маљорка, Менорка и острвска група Питиузи, од којих је највеће острво Ибица</a:t>
            </a:r>
          </a:p>
          <a:p>
            <a:pPr indent="-228600" lvl="2" marL="1143000">
              <a:lnSpc>
                <a:spcPct val="90000"/>
              </a:lnSpc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Острва имају изузетан географски положај на око 90 км од обале</a:t>
            </a:r>
          </a:p>
          <a:p>
            <a:pPr indent="-228600" lvl="2" marL="1143000">
              <a:lnSpc>
                <a:spcPct val="90000"/>
              </a:lnSpc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Ово је најатрактивнији туристички локалитет на Медитерану са око 25% смештајних капацитета Шпаније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 Box 195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Балеари</a:t>
            </a:r>
          </a:p>
        </p:txBody>
      </p:sp>
      <p:pic>
        <p:nvPicPr>
          <p:cNvPr id="196" name="Picture 19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125537"/>
            <a:ext cx="7200900" cy="50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 Box 198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228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99" name="Text Box 199"/>
          <p:cNvSpPr>
            <a:spLocks/>
          </p:cNvSpPr>
          <p:nvPr>
            <p:ph type="body"/>
          </p:nvPr>
        </p:nvSpPr>
        <p:spPr>
          <a:xfrm>
            <a:off x="1173162" y="1066800"/>
            <a:ext cx="7772400" cy="50292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Називају их “европски Бахами”</a:t>
            </a:r>
          </a:p>
          <a:p>
            <a:pPr indent="-228600" lvl="3" marL="1600200">
              <a:lnSpc>
                <a:spcPct val="90000"/>
              </a:lnSpc>
            </a:pPr>
            <a:endParaRPr dirty="0" lang="en-US" smtClean="0" sz="16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Највеће туристичко средиште је Палма на острву Маљорка</a:t>
            </a:r>
          </a:p>
          <a:p>
            <a:pPr indent="-228600" lvl="2" marL="1143000">
              <a:lnSpc>
                <a:spcPct val="90000"/>
              </a:lnSpc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Ово је типично медитеранско насеље, које је за последњих двадесет година доживело туристички бум</a:t>
            </a:r>
          </a:p>
          <a:p>
            <a:pPr indent="-228600" lvl="3" marL="1600200">
              <a:lnSpc>
                <a:spcPct val="90000"/>
              </a:lnSpc>
            </a:pPr>
            <a:endParaRPr dirty="0" lang="en-US" smtClean="0" sz="16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Фолклор је одраз мешавине старих Картагињана, Римљана, Шпанаца, Мавара и Каталонаца</a:t>
            </a:r>
          </a:p>
          <a:p>
            <a:pPr indent="-228600" lvl="3" marL="1600200">
              <a:lnSpc>
                <a:spcPct val="90000"/>
              </a:lnSpc>
            </a:pPr>
            <a:endParaRPr dirty="0" lang="en-US" smtClean="0" sz="16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Осрва су крашка, па су бројне пећине, од којих је најпознатија Змајева, дуга 2,5 км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 Box 20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Палма де Маљорка</a:t>
            </a:r>
          </a:p>
        </p:txBody>
      </p:sp>
      <p:pic>
        <p:nvPicPr>
          <p:cNvPr id="201" name="Picture 20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1912" y="1341437"/>
            <a:ext cx="7342187" cy="4586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 Box 20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Палма де Маљорка - лука</a:t>
            </a:r>
          </a:p>
        </p:txBody>
      </p:sp>
      <p:pic>
        <p:nvPicPr>
          <p:cNvPr id="204" name="Picture 20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58887" y="1341437"/>
            <a:ext cx="7442200" cy="4967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 Box 206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Палма де Маљорка – Палма Нова</a:t>
            </a:r>
          </a:p>
        </p:txBody>
      </p:sp>
      <p:pic>
        <p:nvPicPr>
          <p:cNvPr id="207" name="Picture 2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19250" y="1773237"/>
            <a:ext cx="6889750" cy="410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 Box 209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685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Канарска острва</a:t>
            </a:r>
            <a:br>
              <a:rPr dirty="0" lang="en-US" smtClean="0" sz="3600"/>
            </a:br>
            <a:r>
              <a:rPr dirty="0" lang="en-US" smtClean="0" sz="3600"/>
              <a:t>(Сретна острва)</a:t>
            </a:r>
          </a:p>
        </p:txBody>
      </p:sp>
      <p:sp>
        <p:nvSpPr>
          <p:cNvPr id="210" name="Text Box 210"/>
          <p:cNvSpPr>
            <a:spLocks/>
          </p:cNvSpPr>
          <p:nvPr>
            <p:ph type="body"/>
          </p:nvPr>
        </p:nvSpPr>
        <p:spPr>
          <a:xfrm>
            <a:off x="1143000" y="1447800"/>
            <a:ext cx="7772400" cy="4495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Ово је мали архипелаг са седам острна у Атланском океану, југозападно од Шпаније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Због положаја и суптропске климе шведски синдикат је оценио острва веома погодним за здравствени туризам, због чега је изграђен супермодеран болнички комплекс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Већа острва су Гран Канара, Ла Палма, Тенерифе, Гомера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Главни туристички центар је град Санта Круз де Тенерифе на истоименом острву, на коме се налази и аеродром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Због повољне климе могуће је развијати и зимски туризам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 Box 211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Карта Канарских острва</a:t>
            </a:r>
          </a:p>
        </p:txBody>
      </p:sp>
      <p:pic>
        <p:nvPicPr>
          <p:cNvPr id="212" name="Picture 2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268412"/>
            <a:ext cx="7777162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 Box 21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Панорма на острву Тенерифе</a:t>
            </a:r>
          </a:p>
        </p:txBody>
      </p:sp>
      <p:pic>
        <p:nvPicPr>
          <p:cNvPr id="215" name="Picture 2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1912" y="1268412"/>
            <a:ext cx="7502525" cy="504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 Box 21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Панорма града Санта Круз де Тенерифе</a:t>
            </a:r>
          </a:p>
        </p:txBody>
      </p:sp>
      <p:pic>
        <p:nvPicPr>
          <p:cNvPr id="218" name="Picture 2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58887" y="1268412"/>
            <a:ext cx="7600950" cy="50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68"/>
          <p:cNvSpPr>
            <a:spLocks/>
          </p:cNvSpPr>
          <p:nvPr>
            <p:ph type="title"/>
          </p:nvPr>
        </p:nvSpPr>
        <p:spPr>
          <a:xfrm>
            <a:off x="1143000" y="533400"/>
            <a:ext cx="7772400" cy="609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Туризам Шпаније</a:t>
            </a:r>
          </a:p>
        </p:txBody>
      </p:sp>
      <p:sp>
        <p:nvSpPr>
          <p:cNvPr id="69" name="Text Box 69"/>
          <p:cNvSpPr>
            <a:spLocks/>
          </p:cNvSpPr>
          <p:nvPr>
            <p:ph type="body"/>
          </p:nvPr>
        </p:nvSpPr>
        <p:spPr>
          <a:xfrm>
            <a:off x="1173162" y="1600200"/>
            <a:ext cx="7772400" cy="4495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Туризам Шпаније је новијег датума, а преломна година је 1949.</a:t>
            </a:r>
          </a:p>
          <a:p>
            <a:pPr indent="-342900" marL="342900"/>
            <a:r>
              <a:rPr dirty="0" lang="en-US" smtClean="0"/>
              <a:t>Значајан раст Шпанија остварује шездесетих година</a:t>
            </a:r>
          </a:p>
          <a:p>
            <a:pPr indent="-342900" marL="342900"/>
            <a:r>
              <a:rPr dirty="0" lang="en-US" smtClean="0"/>
              <a:t>Шпанија се нарочито отвара за инострана улагања и туризам после Франкове смрти (1975), када следи економски препород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 Box 22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Плажа на Тенерифима</a:t>
            </a:r>
          </a:p>
        </p:txBody>
      </p:sp>
      <p:pic>
        <p:nvPicPr>
          <p:cNvPr id="221" name="Picture 2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92275" y="1196975"/>
            <a:ext cx="6816725" cy="51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 Box 22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609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Кантабријско приморје – Коста верде</a:t>
            </a:r>
            <a:br>
              <a:rPr dirty="0" lang="en-US" smtClean="0" sz="3600"/>
            </a:br>
            <a:r>
              <a:rPr dirty="0" lang="en-US" smtClean="0" sz="3600"/>
              <a:t>(Зелена обала)</a:t>
            </a:r>
          </a:p>
        </p:txBody>
      </p:sp>
      <p:sp>
        <p:nvSpPr>
          <p:cNvPr id="224" name="Text Box 224"/>
          <p:cNvSpPr>
            <a:spLocks/>
          </p:cNvSpPr>
          <p:nvPr>
            <p:ph type="body"/>
          </p:nvPr>
        </p:nvSpPr>
        <p:spPr>
          <a:xfrm>
            <a:off x="1173162" y="1447800"/>
            <a:ext cx="7772400" cy="46482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Налази се на северо-западу Шпаније и широко излази на Атлански океан и Бискајски залив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То је веома уски приморски појас у подножју Кантабријских планина, који се пружа од Галиције до Пиринеја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Кантабријске планине су сачињене од више планинских венаца, али са веома мало превоја, што представља велику препреку за саобраћај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Приморје има благу и влажну океанску климу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 Box 225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228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26" name="Text Box 226"/>
          <p:cNvSpPr>
            <a:spLocks/>
          </p:cNvSpPr>
          <p:nvPr>
            <p:ph type="body"/>
          </p:nvPr>
        </p:nvSpPr>
        <p:spPr>
          <a:xfrm>
            <a:off x="1173162" y="914400"/>
            <a:ext cx="7772400" cy="51816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endParaRPr dirty="0" lang="en-US" smtClean="0" sz="28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Вегетација је зелена са пуно шума и ливада, што чини главни пејзаж регије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Изражене су падавине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Купалишна сезона је ограничена на јули и август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Регија је етнички простор Баска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Значајнији центри су: Виго, Ла Коруња, Гихон, Сан Себастијан, Сантандер и Билбао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 Box 22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Сан Себастијан</a:t>
            </a:r>
          </a:p>
        </p:txBody>
      </p:sp>
      <p:pic>
        <p:nvPicPr>
          <p:cNvPr id="228" name="Picture 22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76375" y="1052512"/>
            <a:ext cx="7129462" cy="53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 Box 23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685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Унутрашњост Шпаније</a:t>
            </a:r>
          </a:p>
        </p:txBody>
      </p:sp>
      <p:sp>
        <p:nvSpPr>
          <p:cNvPr id="231" name="Text Box 231"/>
          <p:cNvSpPr>
            <a:spLocks/>
          </p:cNvSpPr>
          <p:nvPr>
            <p:ph type="body"/>
          </p:nvPr>
        </p:nvSpPr>
        <p:spPr>
          <a:xfrm>
            <a:off x="1173162" y="1447800"/>
            <a:ext cx="7772400" cy="46482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Представља је висораван Мезета са степско-континенталном климом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За Мадрид, који се налази у зредишту Мезете каже се да 9 месеци има зиму, а 3 месеца пакао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Мадрид је средиште културног, градског и транзитног туризма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Филип II је престолницу из Толеда пренео у Мадрид крајем XVI века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Мадрид поседује значајна туристичка блага као што је музеј Ел Прадо, краљевску палату, Плаца дел Сол (Трг Сунца),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 Box 23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228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33" name="Text Box 233"/>
          <p:cNvSpPr>
            <a:spLocks/>
          </p:cNvSpPr>
          <p:nvPr>
            <p:ph type="body"/>
          </p:nvPr>
        </p:nvSpPr>
        <p:spPr>
          <a:xfrm>
            <a:off x="1173162" y="838200"/>
            <a:ext cx="7772400" cy="5257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80000"/>
              </a:lnSpc>
            </a:pPr>
            <a:r>
              <a:rPr dirty="0" lang="en-US" smtClean="0" sz="2800"/>
              <a:t>У непосрдној близини Мадрида се налази Ел Ескориал резиденција шпанских краљева са 4.565 соба, односно дворац-манастир и породична гробница</a:t>
            </a:r>
          </a:p>
          <a:p>
            <a:pPr indent="-342900" marL="342900">
              <a:lnSpc>
                <a:spcPct val="80000"/>
              </a:lnSpc>
            </a:pPr>
            <a:r>
              <a:rPr dirty="0" lang="en-US" smtClean="0" sz="2800"/>
              <a:t>Издваја се и летњиковац Аранхуез 80 км јужно од Мадрида</a:t>
            </a:r>
          </a:p>
          <a:p>
            <a:pPr indent="-342900" marL="342900">
              <a:lnSpc>
                <a:spcPct val="80000"/>
              </a:lnSpc>
            </a:pPr>
            <a:r>
              <a:rPr dirty="0" lang="en-US" smtClean="0" sz="2800"/>
              <a:t>Толедо је стара престолница Шпаније на живописним планинама и реци Тахо</a:t>
            </a:r>
          </a:p>
          <a:p>
            <a:pPr indent="-342900" marL="342900">
              <a:lnSpc>
                <a:spcPct val="80000"/>
              </a:lnSpc>
            </a:pPr>
            <a:r>
              <a:rPr dirty="0" lang="en-US" smtClean="0" sz="2800"/>
              <a:t>Југо-источно од Мадрида налази се степска регија Ла Манча, туристички похођена као завичај Дон Кихота, чијим пејзажом још увек доминирају ветрењаче</a:t>
            </a:r>
          </a:p>
          <a:p>
            <a:pPr indent="-342900" marL="342900">
              <a:lnSpc>
                <a:spcPct val="80000"/>
              </a:lnSpc>
            </a:pPr>
            <a:r>
              <a:rPr dirty="0" lang="en-US" smtClean="0" sz="2800"/>
              <a:t>Чувени су градови: Сеговија, Бургос, Леон, Ваљадолид (у коме је умро Колумбо)</a:t>
            </a:r>
          </a:p>
          <a:p>
            <a:pPr indent="-342900" marL="342900">
              <a:lnSpc>
                <a:spcPct val="80000"/>
              </a:lnSpc>
            </a:pPr>
            <a:endParaRPr dirty="0" lang="en-US" smtClean="0" sz="28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 Box 23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Плаца де ла Сол у Мадриду</a:t>
            </a:r>
          </a:p>
        </p:txBody>
      </p:sp>
      <p:pic>
        <p:nvPicPr>
          <p:cNvPr id="235" name="Picture 2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31912" y="1052512"/>
            <a:ext cx="7129462" cy="53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 Box 237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23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Музеј Прадо у Мадриду</a:t>
            </a:r>
          </a:p>
        </p:txBody>
      </p:sp>
      <p:pic>
        <p:nvPicPr>
          <p:cNvPr id="238" name="Picture 23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1125537"/>
            <a:ext cx="7200900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 Box 24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Ел Ескориал крај Мадрида</a:t>
            </a:r>
          </a:p>
        </p:txBody>
      </p:sp>
      <p:pic>
        <p:nvPicPr>
          <p:cNvPr id="241" name="Picture 24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58887" y="1125537"/>
            <a:ext cx="7416800" cy="530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 Box 243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5953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Аранхуез покрај Мадрида</a:t>
            </a:r>
          </a:p>
        </p:txBody>
      </p:sp>
      <p:pic>
        <p:nvPicPr>
          <p:cNvPr id="244" name="Picture 2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58887" y="1412875"/>
            <a:ext cx="7561262" cy="4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Box 70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304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1" name="Text Box 71"/>
          <p:cNvSpPr>
            <a:spLocks/>
          </p:cNvSpPr>
          <p:nvPr>
            <p:ph type="body"/>
          </p:nvPr>
        </p:nvSpPr>
        <p:spPr>
          <a:xfrm>
            <a:off x="1173162" y="990600"/>
            <a:ext cx="7772400" cy="51054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Шпанија оснива моћни државни фонд за развој туризма, који ефикасно помаже развој инфраструктуре, путем одобравања великих кредита</a:t>
            </a:r>
          </a:p>
          <a:p>
            <a:pPr indent="-342900" marL="342900"/>
            <a:r>
              <a:rPr dirty="0" lang="en-US" smtClean="0" sz="2800"/>
              <a:t>Држава гради комуналну и туристичку инфрастуктуру, путеве, аеродроме, канализацију, електро и телефонску мрежу</a:t>
            </a:r>
          </a:p>
          <a:p>
            <a:pPr indent="-342900" marL="342900"/>
            <a:r>
              <a:rPr dirty="0" lang="en-US" smtClean="0" sz="2800"/>
              <a:t>Држава се руководила економском премисом да је туризам уносна привредна делатност у коју се исплати инвестирати, чак и на државном нивоу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 Box 246"/>
          <p:cNvSpPr>
            <a:spLocks/>
          </p:cNvSpPr>
          <p:nvPr>
            <p:ph type="title"/>
          </p:nvPr>
        </p:nvSpPr>
        <p:spPr>
          <a:xfrm>
            <a:off x="1187450" y="333375"/>
            <a:ext cx="7772400" cy="4508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2400"/>
              <a:t>Толедо</a:t>
            </a:r>
          </a:p>
        </p:txBody>
      </p:sp>
      <p:pic>
        <p:nvPicPr>
          <p:cNvPr id="247" name="Picture 2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700337" y="836612"/>
            <a:ext cx="4357687" cy="580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72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4000"/>
              <a:t>Туристичко-географске регије Шпаније</a:t>
            </a:r>
          </a:p>
        </p:txBody>
      </p:sp>
      <p:sp>
        <p:nvSpPr>
          <p:cNvPr id="73" name="Text Box 73"/>
          <p:cNvSpPr>
            <a:spLocks/>
          </p:cNvSpPr>
          <p:nvPr>
            <p:ph type="body"/>
          </p:nvPr>
        </p:nvSpPr>
        <p:spPr>
          <a:xfrm>
            <a:off x="1173162" y="1981200"/>
            <a:ext cx="7772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Коста Брава и коста Дорада</a:t>
            </a:r>
          </a:p>
          <a:p>
            <a:pPr indent="-342900" marL="342900"/>
            <a:r>
              <a:rPr dirty="0" lang="en-US" smtClean="0" sz="2800"/>
              <a:t>Коста Бланка (и коста Азахар)</a:t>
            </a:r>
          </a:p>
          <a:p>
            <a:pPr indent="-342900" marL="342900"/>
            <a:r>
              <a:rPr dirty="0" lang="en-US" smtClean="0" sz="2800"/>
              <a:t>Коста дел Сол</a:t>
            </a:r>
          </a:p>
          <a:p>
            <a:pPr indent="-342900" marL="342900"/>
            <a:r>
              <a:rPr dirty="0" lang="en-US" smtClean="0" sz="2800"/>
              <a:t>Коста де ла Луз</a:t>
            </a:r>
          </a:p>
          <a:p>
            <a:pPr indent="-342900" marL="342900"/>
            <a:r>
              <a:rPr dirty="0" lang="en-US" smtClean="0" sz="2800"/>
              <a:t>Балеари</a:t>
            </a:r>
          </a:p>
          <a:p>
            <a:pPr indent="-342900" marL="342900"/>
            <a:r>
              <a:rPr dirty="0" lang="en-US" smtClean="0" sz="2800"/>
              <a:t>Канарска острва </a:t>
            </a:r>
          </a:p>
          <a:p>
            <a:pPr indent="-342900" marL="342900"/>
            <a:r>
              <a:rPr dirty="0" lang="en-US" smtClean="0" sz="2800"/>
              <a:t>Кантабријско приморје</a:t>
            </a:r>
          </a:p>
          <a:p>
            <a:pPr indent="-342900" marL="342900"/>
            <a:r>
              <a:rPr dirty="0" lang="en-US" smtClean="0" sz="2800"/>
              <a:t>Унутрашњост Шпаније </a:t>
            </a:r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342900" marL="342900"/>
            <a:endParaRPr dirty="0" lang="en-US" smtClean="0" sz="2800"/>
          </a:p>
          <a:p>
            <a:pPr indent="-228600" lvl="2" marL="1143000"/>
            <a:endParaRPr dirty="0" lang="en-US" smtClean="0" sz="2000"/>
          </a:p>
          <a:p>
            <a:pPr indent="-228600" lvl="2" marL="1143000"/>
            <a:endParaRPr dirty="0" lang="en-US" smtClean="0" sz="2000"/>
          </a:p>
          <a:p>
            <a:pPr indent="-228600" lvl="2" marL="1143000"/>
            <a:endParaRPr dirty="0" lang="en-US" smtClean="0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 Box 74"/>
          <p:cNvSpPr>
            <a:spLocks/>
          </p:cNvSpPr>
          <p:nvPr>
            <p:ph type="title"/>
          </p:nvPr>
        </p:nvSpPr>
        <p:spPr>
          <a:xfrm>
            <a:off x="1173162" y="457200"/>
            <a:ext cx="7772400" cy="685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algn="ctr" indent="0" marL="0"/>
            <a:r>
              <a:rPr dirty="0" lang="en-US" smtClean="0" sz="3600"/>
              <a:t>Коста Брава и коста Дорада</a:t>
            </a:r>
            <a:br>
              <a:rPr dirty="0" lang="en-US" smtClean="0" sz="3600"/>
            </a:br>
            <a:r>
              <a:rPr dirty="0" lang="en-US" smtClean="0" sz="3600"/>
              <a:t>(Дивна и Златна)</a:t>
            </a:r>
          </a:p>
        </p:txBody>
      </p:sp>
      <p:sp>
        <p:nvSpPr>
          <p:cNvPr id="75" name="Text Box 75"/>
          <p:cNvSpPr>
            <a:spLocks/>
          </p:cNvSpPr>
          <p:nvPr>
            <p:ph type="body"/>
          </p:nvPr>
        </p:nvSpPr>
        <p:spPr>
          <a:xfrm>
            <a:off x="914400" y="1524000"/>
            <a:ext cx="8229600" cy="4572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Простиру се од француско-шпанске обале до ушћа Ебра у дужини од 200 км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То је каталонско приморје са изразитим медитеранским карактеристикама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Каталонским планинама које се пружају паралелно са обалом (до 1800 м.н.в.)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Речни токови доносе знатне количине еродираног материјала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простране шљунковите и пешчане плаже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99CC"/>
      </a:accent4>
      <a:accent5>
        <a:srgbClr val="3366CC"/>
      </a:accent5>
      <a:accent6>
        <a:srgbClr val="FFFFFF"/>
      </a:accent6>
      <a:hlink>
        <a:srgbClr val="99CCFF"/>
      </a:hlink>
      <a:folHlink>
        <a:srgbClr val="E1E1B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99CC"/>
      </a:accent4>
      <a:accent5>
        <a:srgbClr val="3366CC"/>
      </a:accent5>
      <a:accent6>
        <a:srgbClr val="FFFFFF"/>
      </a:accent6>
      <a:hlink>
        <a:srgbClr val="99CCFF"/>
      </a:hlink>
      <a:folHlink>
        <a:srgbClr val="E1E1B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1440</Words>
  <Paragraphs>189</Paragraphs>
  <Slides>70</Slides>
  <Notes>0</Notes>
  <TotalTime>0</TotalTime>
  <HiddenSlides>0</HiddenSlides>
  <ScaleCrop>false</ScaleCrop>
  <HyperlinksChanged>false</HyperlinksChanged>
  <Application>Microsoft Office PowerPoint</Application>
  <PresentationFormat/>
</Properties>
</file>