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wmf" Extension="wmf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5"/>
    <p:sldMasterId id="2147483671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39" Target="slides/slide33.xml" Type="http://schemas.openxmlformats.org/officeDocument/2006/relationships/slide"/><Relationship Id="rId38" Target="slides/slide32.xml" Type="http://schemas.openxmlformats.org/officeDocument/2006/relationships/slide"/><Relationship Id="rId37" Target="slides/slide31.xml" Type="http://schemas.openxmlformats.org/officeDocument/2006/relationships/slide"/><Relationship Id="rId36" Target="slides/slide30.xml" Type="http://schemas.openxmlformats.org/officeDocument/2006/relationships/slide"/><Relationship Id="rId35" Target="slides/slide29.xml" Type="http://schemas.openxmlformats.org/officeDocument/2006/relationships/slide"/><Relationship Id="rId34" Target="slides/slide28.xml" Type="http://schemas.openxmlformats.org/officeDocument/2006/relationships/slide"/><Relationship Id="rId33" Target="slides/slide27.xml" Type="http://schemas.openxmlformats.org/officeDocument/2006/relationships/slide"/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46" Target="slides/slide40.xml" Type="http://schemas.openxmlformats.org/officeDocument/2006/relationships/slide"/><Relationship Id="rId15" Target="slides/slide9.xml" Type="http://schemas.openxmlformats.org/officeDocument/2006/relationships/slide"/><Relationship Id="rId45" Target="slides/slide39.xml" Type="http://schemas.openxmlformats.org/officeDocument/2006/relationships/slide"/><Relationship Id="rId14" Target="slides/slide8.xml" Type="http://schemas.openxmlformats.org/officeDocument/2006/relationships/slide"/><Relationship Id="rId44" Target="slides/slide38.xml" Type="http://schemas.openxmlformats.org/officeDocument/2006/relationships/slide"/><Relationship Id="rId13" Target="slides/slide7.xml" Type="http://schemas.openxmlformats.org/officeDocument/2006/relationships/slide"/><Relationship Id="rId43" Target="slides/slide37.xml" Type="http://schemas.openxmlformats.org/officeDocument/2006/relationships/slide"/><Relationship Id="rId12" Target="slides/slide6.xml" Type="http://schemas.openxmlformats.org/officeDocument/2006/relationships/slide"/><Relationship Id="rId42" Target="slides/slide36.xml" Type="http://schemas.openxmlformats.org/officeDocument/2006/relationships/slide"/><Relationship Id="rId11" Target="slides/slide5.xml" Type="http://schemas.openxmlformats.org/officeDocument/2006/relationships/slide"/><Relationship Id="rId41" Target="slides/slide3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40" Target="slides/slide34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slides/slide22.xml" Type="http://schemas.openxmlformats.org/officeDocument/2006/relationships/slide"/><Relationship Id="rId1" Target="theme/theme2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2" Target="../slideLayouts/slideLayout22.xml" Type="http://schemas.openxmlformats.org/officeDocument/2006/relationships/slideLayout"/><Relationship Id="rId11" Target="../slideLayouts/slideLayout21.xml" Type="http://schemas.openxmlformats.org/officeDocument/2006/relationships/slideLayout"/><Relationship Id="rId10" Target="../slideLayouts/slideLayout20.xml" Type="http://schemas.openxmlformats.org/officeDocument/2006/relationships/slideLayout"/><Relationship Id="rId9" Target="../slideLayouts/slideLayout19.xml" Type="http://schemas.openxmlformats.org/officeDocument/2006/relationships/slideLayout"/><Relationship Id="rId8" Target="../slideLayouts/slideLayout18.xml" Type="http://schemas.openxmlformats.org/officeDocument/2006/relationships/slideLayout"/><Relationship Id="rId7" Target="../slideLayouts/slideLayout17.xml" Type="http://schemas.openxmlformats.org/officeDocument/2006/relationships/slideLayout"/><Relationship Id="rId6" Target="../slideLayouts/slideLayout16.xml" Type="http://schemas.openxmlformats.org/officeDocument/2006/relationships/slideLayout"/><Relationship Id="rId5" Target="../slideLayouts/slideLayout15.xml" Type="http://schemas.openxmlformats.org/officeDocument/2006/relationships/slideLayout"/><Relationship Id="rId4" Target="../slideLayouts/slideLayout14.xml" Type="http://schemas.openxmlformats.org/officeDocument/2006/relationships/slideLayout"/><Relationship Id="rId3" Target="../slideLayouts/slideLayout13.xml" Type="http://schemas.openxmlformats.org/officeDocument/2006/relationships/slideLayout"/><Relationship Id="rId2" Target="../slideLayouts/slideLayout12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/>
        </p:nvSpPr>
        <p:spPr>
          <a:xfrm>
            <a:off x="7962900" y="152400"/>
            <a:ext cx="0" cy="1524000"/>
          </a:xfrm>
          <a:prstGeom prst="line">
            <a:avLst/>
          </a:prstGeom>
          <a:noFill/>
          <a:ln>
            <a:solidFill>
              <a:schemeClr val="tx1"/>
            </a:solidFill>
            <a:round/>
            <a:headEnd/>
            <a:tailEnd/>
          </a:ln>
        </p:spPr>
      </p:sp>
      <p:sp>
        <p:nvSpPr>
          <p:cNvPr id="2" name="Text Box 2"/>
          <p:cNvSpPr>
            <a:spLocks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1" type="body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Text Box 4"/>
          <p:cNvSpPr>
            <a:spLocks/>
          </p:cNvSpPr>
          <p:nvPr>
            <p:ph idx="2" sz="half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6" name="Text Box 6"/>
          <p:cNvSpPr>
            <a:spLocks/>
          </p:cNvSpPr>
          <p:nvPr>
            <p:ph idx="4" sz="quarter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000"/>
              <a:t>*</a:t>
            </a:r>
          </a:p>
        </p:txBody>
      </p:sp>
      <p:grpSp>
        <p:nvGrpSpPr>
          <p:cNvPr id="7" name="Group 7"/>
          <p:cNvGrpSpPr>
            <a:grpSpLocks noChangeAspect="0" noGrp="0" noMove="0" noRot="0" noSelect="0" noUngrp="0"/>
          </p:cNvGrpSpPr>
          <p:nvPr/>
        </p:nvGrpSpPr>
        <p:grpSpPr>
          <a:xfrm>
            <a:off x="8153400" y="152400"/>
            <a:ext cx="792162" cy="1295400"/>
            <a:chOff x="5136" y="960"/>
            <a:chExt cx="528" cy="864"/>
          </a:xfrm>
        </p:grpSpPr>
        <p:sp>
          <p:nvSpPr>
            <p:cNvPr id="8" name="Text Box 8"/>
            <p:cNvSpPr>
              <a:spLocks/>
            </p:cNvSpPr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9" name="Text Box 9"/>
            <p:cNvSpPr>
              <a:spLocks/>
            </p:cNvSpPr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0" name="Text Box 10"/>
            <p:cNvSpPr>
              <a:spLocks/>
            </p:cNvSpPr>
            <p:nvPr/>
          </p:nvSpPr>
          <p:spPr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1" name="Text Box 11"/>
            <p:cNvSpPr>
              <a:spLocks/>
            </p:cNvSpPr>
            <p:nvPr/>
          </p:nvSpPr>
          <p:spPr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2" name="Text Box 12"/>
            <p:cNvSpPr>
              <a:spLocks/>
            </p:cNvSpPr>
            <p:nvPr/>
          </p:nvSpPr>
          <p:spPr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3" name="Text Box 13"/>
            <p:cNvSpPr>
              <a:spLocks/>
            </p:cNvSpPr>
            <p:nvPr/>
          </p:nvSpPr>
          <p:spPr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4" name="Text Box 14"/>
            <p:cNvSpPr>
              <a:spLocks/>
            </p:cNvSpPr>
            <p:nvPr/>
          </p:nvSpPr>
          <p:spPr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5" name="Text Box 15"/>
            <p:cNvSpPr>
              <a:spLocks/>
            </p:cNvSpPr>
            <p:nvPr/>
          </p:nvSpPr>
          <p:spPr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6" name="Text Box 16"/>
            <p:cNvSpPr>
              <a:spLocks/>
            </p:cNvSpPr>
            <p:nvPr/>
          </p:nvSpPr>
          <p:spPr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7" name="Text Box 17"/>
            <p:cNvSpPr>
              <a:spLocks/>
            </p:cNvSpPr>
            <p:nvPr/>
          </p:nvSpPr>
          <p:spPr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8" name="Text Box 18"/>
            <p:cNvSpPr>
              <a:spLocks/>
            </p:cNvSpPr>
            <p:nvPr/>
          </p:nvSpPr>
          <p:spPr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19" name="Text Box 19"/>
            <p:cNvSpPr>
              <a:spLocks/>
            </p:cNvSpPr>
            <p:nvPr/>
          </p:nvSpPr>
          <p:spPr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0" name="Text Box 20"/>
            <p:cNvSpPr>
              <a:spLocks/>
            </p:cNvSpPr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1" name="Text Box 21"/>
            <p:cNvSpPr>
              <a:spLocks/>
            </p:cNvSpPr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2" name="Text Box 22"/>
            <p:cNvSpPr>
              <a:spLocks/>
            </p:cNvSpPr>
            <p:nvPr/>
          </p:nvSpPr>
          <p:spPr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3" name="Text Box 23"/>
            <p:cNvSpPr>
              <a:spLocks/>
            </p:cNvSpPr>
            <p:nvPr/>
          </p:nvSpPr>
          <p:spPr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4" name="Text Box 24"/>
            <p:cNvSpPr>
              <a:spLocks/>
            </p:cNvSpPr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5" name="Text Box 25"/>
            <p:cNvSpPr>
              <a:spLocks/>
            </p:cNvSpPr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6" name="Text Box 26"/>
            <p:cNvSpPr>
              <a:spLocks/>
            </p:cNvSpPr>
            <p:nvPr/>
          </p:nvSpPr>
          <p:spPr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7" name="Text Box 27"/>
            <p:cNvSpPr>
              <a:spLocks/>
            </p:cNvSpPr>
            <p:nvPr/>
          </p:nvSpPr>
          <p:spPr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8" name="Text Box 28"/>
            <p:cNvSpPr>
              <a:spLocks/>
            </p:cNvSpPr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29" name="Text Box 29"/>
            <p:cNvSpPr>
              <a:spLocks/>
            </p:cNvSpPr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0" name="Text Box 30"/>
            <p:cNvSpPr>
              <a:spLocks/>
            </p:cNvSpPr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1" name="Text Box 31"/>
            <p:cNvSpPr>
              <a:spLocks/>
            </p:cNvSpPr>
            <p:nvPr/>
          </p:nvSpPr>
          <p:spPr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2" name="Text Box 32"/>
            <p:cNvSpPr>
              <a:spLocks/>
            </p:cNvSpPr>
            <p:nvPr/>
          </p:nvSpPr>
          <p:spPr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3" name="Text Box 33"/>
            <p:cNvSpPr>
              <a:spLocks/>
            </p:cNvSpPr>
            <p:nvPr/>
          </p:nvSpPr>
          <p:spPr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4" name="Text Box 34"/>
            <p:cNvSpPr>
              <a:spLocks/>
            </p:cNvSpPr>
            <p:nvPr/>
          </p:nvSpPr>
          <p:spPr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5" name="Text Box 35"/>
            <p:cNvSpPr>
              <a:spLocks/>
            </p:cNvSpPr>
            <p:nvPr/>
          </p:nvSpPr>
          <p:spPr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6" name="Text Box 36"/>
            <p:cNvSpPr>
              <a:spLocks/>
            </p:cNvSpPr>
            <p:nvPr/>
          </p:nvSpPr>
          <p:spPr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7" name="Text Box 37"/>
            <p:cNvSpPr>
              <a:spLocks/>
            </p:cNvSpPr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38" name="Text Box 38"/>
            <p:cNvSpPr>
              <a:spLocks/>
            </p:cNvSpPr>
            <p:nvPr/>
          </p:nvSpPr>
          <p:spPr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</p:grp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1" baseline="0" dirty="0" i="0" lang="en-US" smtClean="0" sz="39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charset="2" pitchFamily="2" typeface="Wingdings"/>
        <a:buChar char="l"/>
        <a:defRPr b="0" baseline="0" dirty="0" i="0" lang="en-US" smtClean="0" sz="3000" u="none">
          <a:solidFill>
            <a:schemeClr val="tx1"/>
          </a:solidFill>
          <a:latin charset="0" typeface="Arial"/>
        </a:defRPr>
      </a:lvl1pPr>
      <a:lvl2pPr indent="-347662" marL="6921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charset="2" pitchFamily="2" typeface="Wingdings"/>
        <a:buChar char="l"/>
        <a:defRPr b="0" dirty="0" i="0" lang="en-US" smtClean="0" sz="2600" u="none">
          <a:solidFill>
            <a:schemeClr val="tx1"/>
          </a:solidFill>
          <a:latin charset="0" typeface="Arial"/>
        </a:defRPr>
      </a:lvl2pPr>
      <a:lvl3pPr indent="-293687" marL="987425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charset="2" pitchFamily="2" typeface="Wingdings"/>
        <a:buChar char="l"/>
        <a:defRPr b="0" dirty="0" i="0" lang="en-US" smtClean="0" sz="2300" u="none">
          <a:solidFill>
            <a:schemeClr val="tx1"/>
          </a:solidFill>
          <a:latin charset="0" typeface="Arial"/>
        </a:defRPr>
      </a:lvl3pPr>
      <a:lvl4pPr indent="-292100" marL="1281112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315912" marL="1598612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9"/>
          <p:cNvSpPr>
            <a:spLocks/>
          </p:cNvSpPr>
          <p:nvPr/>
        </p:nvSpPr>
        <p:spPr>
          <a:xfrm>
            <a:off x="7315200" y="1066800"/>
            <a:ext cx="0" cy="4495800"/>
          </a:xfrm>
          <a:prstGeom prst="line">
            <a:avLst/>
          </a:prstGeom>
          <a:noFill/>
          <a:ln>
            <a:solidFill>
              <a:schemeClr val="tx1"/>
            </a:solidFill>
            <a:round/>
            <a:headEnd/>
            <a:tailEnd/>
          </a:ln>
        </p:spPr>
      </p:sp>
      <p:grpSp>
        <p:nvGrpSpPr>
          <p:cNvPr id="40" name="Group 40"/>
          <p:cNvGrpSpPr>
            <a:grpSpLocks noChangeAspect="0" noGrp="0" noMove="0" noRot="0" noSelect="0" noUngrp="0"/>
          </p:cNvGrpSpPr>
          <p:nvPr/>
        </p:nvGrpSpPr>
        <p:grpSpPr>
          <a:xfrm>
            <a:off x="7493000" y="2992437"/>
            <a:ext cx="1338262" cy="2189162"/>
            <a:chOff x="4704" y="1885"/>
            <a:chExt cx="843" cy="1379"/>
          </a:xfrm>
        </p:grpSpPr>
        <p:sp>
          <p:nvSpPr>
            <p:cNvPr id="41" name="Text Box 41"/>
            <p:cNvSpPr>
              <a:spLocks/>
            </p:cNvSpPr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2" name="Text Box 42"/>
            <p:cNvSpPr>
              <a:spLocks/>
            </p:cNvSpPr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3" name="Text Box 43"/>
            <p:cNvSpPr>
              <a:spLocks/>
            </p:cNvSpPr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4" name="Text Box 44"/>
            <p:cNvSpPr>
              <a:spLocks/>
            </p:cNvSpPr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5" name="Text Box 45"/>
            <p:cNvSpPr>
              <a:spLocks/>
            </p:cNvSpPr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6" name="Text Box 46"/>
            <p:cNvSpPr>
              <a:spLocks/>
            </p:cNvSpPr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7" name="Text Box 47"/>
            <p:cNvSpPr>
              <a:spLocks/>
            </p:cNvSpPr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8" name="Text Box 48"/>
            <p:cNvSpPr>
              <a:spLocks/>
            </p:cNvSpPr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49" name="Text Box 49"/>
            <p:cNvSpPr>
              <a:spLocks/>
            </p:cNvSpPr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0" name="Text Box 50"/>
            <p:cNvSpPr>
              <a:spLocks/>
            </p:cNvSpPr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1" name="Text Box 51"/>
            <p:cNvSpPr>
              <a:spLocks/>
            </p:cNvSpPr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2" name="Text Box 52"/>
            <p:cNvSpPr>
              <a:spLocks/>
            </p:cNvSpPr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3" name="Text Box 53"/>
            <p:cNvSpPr>
              <a:spLocks/>
            </p:cNvSpPr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4" name="Text Box 54"/>
            <p:cNvSpPr>
              <a:spLocks/>
            </p:cNvSpPr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5" name="Text Box 55"/>
            <p:cNvSpPr>
              <a:spLocks/>
            </p:cNvSpPr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6" name="Text Box 56"/>
            <p:cNvSpPr>
              <a:spLocks/>
            </p:cNvSpPr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7" name="Text Box 57"/>
            <p:cNvSpPr>
              <a:spLocks/>
            </p:cNvSpPr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8" name="Text Box 58"/>
            <p:cNvSpPr>
              <a:spLocks/>
            </p:cNvSpPr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59" name="Text Box 59"/>
            <p:cNvSpPr>
              <a:spLocks/>
            </p:cNvSpPr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0" name="Text Box 60"/>
            <p:cNvSpPr>
              <a:spLocks/>
            </p:cNvSpPr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1" name="Text Box 61"/>
            <p:cNvSpPr>
              <a:spLocks/>
            </p:cNvSpPr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2" name="Text Box 62"/>
            <p:cNvSpPr>
              <a:spLocks/>
            </p:cNvSpPr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3" name="Text Box 63"/>
            <p:cNvSpPr>
              <a:spLocks/>
            </p:cNvSpPr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4" name="Text Box 64"/>
            <p:cNvSpPr>
              <a:spLocks/>
            </p:cNvSpPr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5" name="Text Box 65"/>
            <p:cNvSpPr>
              <a:spLocks/>
            </p:cNvSpPr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6" name="Text Box 66"/>
            <p:cNvSpPr>
              <a:spLocks/>
            </p:cNvSpPr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7" name="Text Box 67"/>
            <p:cNvSpPr>
              <a:spLocks/>
            </p:cNvSpPr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8" name="Text Box 68"/>
            <p:cNvSpPr>
              <a:spLocks/>
            </p:cNvSpPr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69" name="Text Box 69"/>
            <p:cNvSpPr>
              <a:spLocks/>
            </p:cNvSpPr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70" name="Text Box 70"/>
            <p:cNvSpPr>
              <a:spLocks/>
            </p:cNvSpPr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  <p:sp>
          <p:nvSpPr>
            <p:cNvPr id="71" name="Text Box 71"/>
            <p:cNvSpPr>
              <a:spLocks/>
            </p:cNvSpPr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="ctr" numCol="1" wrap="none"/>
            <a:lstStyle/>
            <a:p>
              <a:endParaRPr/>
            </a:p>
          </p:txBody>
        </p:sp>
      </p:grpSp>
      <p:sp>
        <p:nvSpPr>
          <p:cNvPr id="72" name="Text Box 72"/>
          <p:cNvSpPr>
            <a:spLocks/>
          </p:cNvSpPr>
          <p:nvPr/>
        </p:nvSpPr>
        <p:spPr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sp>
      <p:sp>
        <p:nvSpPr>
          <p:cNvPr id="73" name="Text Box 73"/>
          <p:cNvSpPr>
            <a:spLocks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74" name="Text Box 74"/>
          <p:cNvSpPr>
            <a:spLocks/>
          </p:cNvSpPr>
          <p:nvPr>
            <p:ph idx="1" type="body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5" name="Text Box 75"/>
          <p:cNvSpPr>
            <a:spLocks/>
          </p:cNvSpPr>
          <p:nvPr>
            <p:ph idx="2" sz="half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6" name="Text Box 76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7" name="Text Box 77"/>
          <p:cNvSpPr>
            <a:spLocks/>
          </p:cNvSpPr>
          <p:nvPr>
            <p:ph idx="4" sz="quarter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0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1" baseline="0" dirty="0" i="0" lang="en-US" smtClean="0" sz="39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charset="2" pitchFamily="2" typeface="Wingdings"/>
        <a:buChar char="l"/>
        <a:defRPr b="0" baseline="0" dirty="0" i="0" lang="en-US" smtClean="0" sz="3000" u="none">
          <a:solidFill>
            <a:schemeClr val="tx1"/>
          </a:solidFill>
          <a:latin charset="0" typeface="Arial"/>
        </a:defRPr>
      </a:lvl1pPr>
      <a:lvl2pPr indent="-347662" marL="6921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charset="2" pitchFamily="2" typeface="Wingdings"/>
        <a:buChar char="l"/>
        <a:defRPr b="0" dirty="0" i="0" lang="en-US" smtClean="0" sz="2600" u="none">
          <a:solidFill>
            <a:schemeClr val="tx1"/>
          </a:solidFill>
          <a:latin charset="0" typeface="Arial"/>
        </a:defRPr>
      </a:lvl2pPr>
      <a:lvl3pPr indent="-293687" marL="987425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charset="2" pitchFamily="2" typeface="Wingdings"/>
        <a:buChar char="l"/>
        <a:defRPr b="0" dirty="0" i="0" lang="en-US" smtClean="0" sz="2300" u="none">
          <a:solidFill>
            <a:schemeClr val="tx1"/>
          </a:solidFill>
          <a:latin charset="0" typeface="Arial"/>
        </a:defRPr>
      </a:lvl3pPr>
      <a:lvl4pPr indent="-292100" marL="1281112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315912" marL="1598612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1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1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14.jpeg" Type="http://schemas.openxmlformats.org/officeDocument/2006/relationships/image"/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media/image2.wmf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7" Target="../media/image22.jpeg" Type="http://schemas.openxmlformats.org/officeDocument/2006/relationships/image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4" Target="../media/image25.jpeg" Type="http://schemas.openxmlformats.org/officeDocument/2006/relationships/image"/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6" Target="../media/image30.pn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4" Target="../media/image33.jpeg" Type="http://schemas.openxmlformats.org/officeDocument/2006/relationships/image"/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3" Target="../media/image35.png" Type="http://schemas.openxmlformats.org/officeDocument/2006/relationships/image"/><Relationship Id="rId2" Target="../media/image3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9.jpeg" Type="http://schemas.openxmlformats.org/officeDocument/2006/relationships/image"/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78"/>
          <p:cNvSpPr>
            <a:spLocks/>
          </p:cNvSpPr>
          <p:nvPr>
            <p:ph type="ctrTitle"/>
          </p:nvPr>
        </p:nvSpPr>
        <p:spPr>
          <a:xfrm>
            <a:off x="395287" y="981075"/>
            <a:ext cx="6769100" cy="1666875"/>
          </a:xfrm>
          <a:prstGeom prst="rect">
            <a:avLst/>
          </a:prstGeom>
        </p:spPr>
        <p:txBody>
          <a:bodyPr anchor="b" bIns="45720" lIns="91440" numCol="1" rIns="91440" tIns="45720" wrap="square"/>
          <a:lstStyle>
            <a:lvl1pPr>
              <a:defRPr dirty="0" lang="en-US" smtClean="0"/>
            </a:lvl1pPr>
          </a:lstStyle>
          <a:p>
            <a:pPr algn="r"/>
            <a:r>
              <a:rPr dirty="0" lang="en-US" smtClean="0" sz="2000"/>
              <a:t>Универзитет у Новом Саду</a:t>
            </a:r>
            <a:br>
              <a:rPr dirty="0" lang="en-US" smtClean="0" sz="2000"/>
            </a:br>
            <a:r>
              <a:rPr dirty="0" lang="en-US" smtClean="0" sz="2000"/>
              <a:t>Природно-математички факултет</a:t>
            </a:r>
            <a:br>
              <a:rPr dirty="0" lang="en-US" smtClean="0" sz="2000"/>
            </a:br>
            <a:r>
              <a:rPr dirty="0" lang="en-US" smtClean="0" sz="2000"/>
              <a:t>Департман за географију, туризам и хотелијерство</a:t>
            </a:r>
          </a:p>
        </p:txBody>
      </p:sp>
      <p:sp>
        <p:nvSpPr>
          <p:cNvPr id="79" name="Text Box 79"/>
          <p:cNvSpPr>
            <a:spLocks/>
          </p:cNvSpPr>
          <p:nvPr>
            <p:ph type="subTitle"/>
          </p:nvPr>
        </p:nvSpPr>
        <p:spPr>
          <a:xfrm>
            <a:off x="214312" y="3141662"/>
            <a:ext cx="7143750" cy="360045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 algn="ctr" marL="0">
              <a:buNone/>
              <a:defRPr dirty="0" lang="en-US" smtClean="0"/>
            </a:lvl1pPr>
            <a:lvl2pPr algn="ctr" marL="344487">
              <a:buNone/>
              <a:defRPr dirty="0" lang="en-US" smtClean="0"/>
            </a:lvl2pPr>
            <a:lvl3pPr algn="ctr" marL="693737">
              <a:buNone/>
              <a:defRPr dirty="0" lang="en-US" smtClean="0"/>
            </a:lvl3pPr>
            <a:lvl4pPr algn="ctr" marL="989012">
              <a:buNone/>
              <a:defRPr dirty="0" lang="en-US" smtClean="0"/>
            </a:lvl4pPr>
            <a:lvl5pPr algn="ctr" marL="1282700">
              <a:buNone/>
              <a:defRPr dirty="0" lang="en-US" smtClean="0"/>
            </a:lvl5pPr>
          </a:lstStyle>
          <a:p>
            <a:pPr marL="0">
              <a:lnSpc>
                <a:spcPct val="80000"/>
              </a:lnSpc>
            </a:pPr>
            <a:r>
              <a:rPr dirty="0" i="1" lang="en-US" smtClean="0" sz="2000">
                <a:solidFill>
                  <a:schemeClr val="tx2"/>
                </a:solidFill>
              </a:rPr>
              <a:t>Др Вук Гарача</a:t>
            </a:r>
          </a:p>
          <a:p>
            <a:pPr marL="0">
              <a:lnSpc>
                <a:spcPct val="80000"/>
              </a:lnSpc>
            </a:pPr>
            <a:endParaRPr dirty="0" i="1" lang="en-US" smtClean="0" sz="2000">
              <a:solidFill>
                <a:schemeClr val="tx2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lang="en-US" smtClean="0" sz="2800">
                <a:solidFill>
                  <a:srgbClr val="FFFFFF"/>
                </a:solidFill>
              </a:rPr>
              <a:t>Туристичке регије свијета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lang="en-US" smtClean="0" sz="28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dirty="0" i="1" lang="en-US" smtClean="0" sz="2000">
                <a:solidFill>
                  <a:srgbClr val="FFFFFF"/>
                </a:solidFill>
              </a:rPr>
              <a:t> Туристичка регија: појам, елементи, структура и врсте туристичких регија -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i="1" lang="en-US" smtClean="0" sz="2000">
                <a:solidFill>
                  <a:srgbClr val="FFFFFF"/>
                </a:solidFill>
              </a:rPr>
              <a:t>Предавање I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16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16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i="1" lang="en-US" smtClean="0" sz="1600">
                <a:solidFill>
                  <a:srgbClr val="FFFFFF"/>
                </a:solidFill>
              </a:rPr>
              <a:t>октобар 2021. године</a:t>
            </a: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812087" y="981075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8312" y="981075"/>
            <a:ext cx="873125" cy="873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743575" y="115887"/>
            <a:ext cx="3255962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 Box 109"/>
          <p:cNvSpPr>
            <a:spLocks/>
          </p:cNvSpPr>
          <p:nvPr>
            <p:ph type="title"/>
          </p:nvPr>
        </p:nvSpPr>
        <p:spPr>
          <a:xfrm>
            <a:off x="395287" y="549275"/>
            <a:ext cx="5832475" cy="1131887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pPr indent="0" marL="0"/>
            <a:r>
              <a:rPr dirty="0" lang="en-US" smtClean="0" sz="3600"/>
              <a:t>Елементи туристичке регије</a:t>
            </a:r>
          </a:p>
        </p:txBody>
      </p:sp>
      <p:sp>
        <p:nvSpPr>
          <p:cNvPr id="110" name="Text Box 110"/>
          <p:cNvSpPr>
            <a:spLocks/>
          </p:cNvSpPr>
          <p:nvPr>
            <p:ph type="body"/>
          </p:nvPr>
        </p:nvSpPr>
        <p:spPr>
          <a:xfrm>
            <a:off x="179387" y="2133600"/>
            <a:ext cx="7848600" cy="46085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Чине суштину тур. регије</a:t>
            </a:r>
          </a:p>
          <a:p>
            <a:pPr indent="-347662" lvl="1" marL="692150"/>
            <a:r>
              <a:rPr dirty="0" i="1" lang="en-US" smtClean="0"/>
              <a:t>Говори о њеном типу</a:t>
            </a:r>
          </a:p>
          <a:p>
            <a:pPr indent="-347662" lvl="1" marL="692150"/>
            <a:r>
              <a:rPr dirty="0" i="1" lang="en-US" smtClean="0"/>
              <a:t>Врсти кретања</a:t>
            </a:r>
          </a:p>
          <a:p>
            <a:pPr indent="-347662" lvl="1" marL="692150"/>
            <a:r>
              <a:rPr dirty="0" i="1" lang="en-US" smtClean="0"/>
              <a:t>Степену развоја</a:t>
            </a:r>
          </a:p>
          <a:p>
            <a:pPr indent="-342900" marL="342900">
              <a:buNone/>
            </a:pPr>
            <a:endParaRPr dirty="0" lang="en-US" smtClean="0" sz="2000"/>
          </a:p>
          <a:p>
            <a:pPr indent="-342900" marL="342900"/>
            <a:r>
              <a:rPr dirty="0" lang="en-US" smtClean="0"/>
              <a:t>То нису саставни дијелови регије у структурном смислу</a:t>
            </a:r>
          </a:p>
          <a:p>
            <a:pPr indent="-342900" marL="342900">
              <a:buNone/>
            </a:pPr>
            <a:endParaRPr dirty="0" lang="en-US" smtClean="0" sz="1800"/>
          </a:p>
          <a:p>
            <a:pPr indent="-342900" marL="342900"/>
            <a:r>
              <a:rPr dirty="0" lang="en-US" smtClean="0"/>
              <a:t>Представљају њен интегрални садржај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1"/>
          <p:cNvSpPr>
            <a:spLocks/>
          </p:cNvSpPr>
          <p:nvPr>
            <p:ph type="obj"/>
          </p:nvPr>
        </p:nvSpPr>
        <p:spPr>
          <a:xfrm>
            <a:off x="395287" y="765175"/>
            <a:ext cx="8229600" cy="59039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Елементи дају основу за развој туризма (Јовичић, 1980):</a:t>
            </a:r>
          </a:p>
          <a:p>
            <a:pPr indent="-347662" lvl="1" marL="692150"/>
            <a:r>
              <a:rPr dirty="0" lang="en-US" smtClean="0"/>
              <a:t>Атрактивни</a:t>
            </a:r>
          </a:p>
          <a:p>
            <a:pPr indent="-347662" lvl="1" marL="692150"/>
            <a:r>
              <a:rPr dirty="0" lang="en-US" smtClean="0"/>
              <a:t>Материјални</a:t>
            </a:r>
          </a:p>
          <a:p>
            <a:pPr indent="-347662" lvl="1" marL="692150"/>
            <a:r>
              <a:rPr dirty="0" lang="en-US" smtClean="0"/>
              <a:t>Функционални</a:t>
            </a:r>
          </a:p>
          <a:p>
            <a:pPr indent="-347662" lvl="1" marL="692150"/>
            <a:r>
              <a:rPr dirty="0" lang="en-US" smtClean="0"/>
              <a:t>Организациони</a:t>
            </a:r>
          </a:p>
          <a:p>
            <a:pPr indent="-347662" lvl="1" marL="692150">
              <a:buNone/>
            </a:pPr>
            <a:endParaRPr dirty="0" lang="en-US" smtClean="0" sz="2000"/>
          </a:p>
          <a:p>
            <a:pPr indent="-342900" marL="342900"/>
            <a:r>
              <a:rPr dirty="0" lang="en-US" smtClean="0"/>
              <a:t>Познавање елемената важно за регионализацију (Николић, 1984):</a:t>
            </a:r>
          </a:p>
          <a:p>
            <a:pPr indent="-347662" lvl="1" marL="692150"/>
            <a:r>
              <a:rPr dirty="0" lang="en-US" smtClean="0"/>
              <a:t>Материјални елементи</a:t>
            </a:r>
          </a:p>
          <a:p>
            <a:pPr indent="-347662" lvl="1" marL="692150"/>
            <a:r>
              <a:rPr dirty="0" lang="en-US" smtClean="0"/>
              <a:t>Функционални елементи</a:t>
            </a:r>
          </a:p>
          <a:p>
            <a:pPr indent="-347662" lvl="1" marL="692150"/>
            <a:r>
              <a:rPr dirty="0" lang="en-US" smtClean="0"/>
              <a:t>Организациони елементи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rcRect b="-1899" t="-2279"/>
          <a:stretch/>
        </p:blipFill>
        <p:spPr>
          <a:xfrm>
            <a:off x="250825" y="2205037"/>
            <a:ext cx="8642350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4"/>
          <p:cNvSpPr>
            <a:spLocks/>
          </p:cNvSpPr>
          <p:nvPr>
            <p:ph type="obj"/>
          </p:nvPr>
        </p:nvSpPr>
        <p:spPr>
          <a:xfrm>
            <a:off x="250825" y="692150"/>
            <a:ext cx="7643812" cy="56165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Атрактивни елементи</a:t>
            </a:r>
          </a:p>
          <a:p>
            <a:pPr indent="-342900" marL="342900">
              <a:buNone/>
            </a:pPr>
            <a:endParaRPr dirty="0" lang="en-US" smtClean="0" sz="1400"/>
          </a:p>
          <a:p>
            <a:pPr indent="-347662" lvl="1" marL="692150"/>
            <a:r>
              <a:rPr dirty="0" i="1" lang="en-US" smtClean="0"/>
              <a:t>Најважнија група елемената</a:t>
            </a:r>
          </a:p>
          <a:p>
            <a:pPr indent="-347662" lvl="1" marL="692150"/>
            <a:r>
              <a:rPr dirty="0" i="1" lang="en-US" smtClean="0"/>
              <a:t>Картографски приказ – територијалност</a:t>
            </a:r>
          </a:p>
          <a:p>
            <a:pPr indent="-347662" lvl="1" marL="692150"/>
            <a:r>
              <a:rPr dirty="0" i="1" lang="en-US" smtClean="0"/>
              <a:t>Одражавају карактер потребе</a:t>
            </a:r>
          </a:p>
          <a:p>
            <a:pPr indent="-292100" lvl="3" marL="1281112"/>
            <a:r>
              <a:rPr dirty="0" lang="en-US" smtClean="0"/>
              <a:t>Културни</a:t>
            </a:r>
          </a:p>
          <a:p>
            <a:pPr indent="-292100" lvl="3" marL="1281112"/>
            <a:r>
              <a:rPr dirty="0" lang="en-US" smtClean="0"/>
              <a:t>Рекреативни</a:t>
            </a:r>
          </a:p>
          <a:p>
            <a:pPr indent="-347662" lvl="1" marL="692150"/>
            <a:r>
              <a:rPr dirty="0" i="1" lang="en-US" smtClean="0"/>
              <a:t>Одређују примарну физиономију регије</a:t>
            </a:r>
          </a:p>
          <a:p>
            <a:pPr indent="-347662" lvl="1" marL="692150"/>
            <a:r>
              <a:rPr dirty="0" i="1" lang="en-US" smtClean="0"/>
              <a:t>Опредјељују врсту кретања</a:t>
            </a:r>
          </a:p>
          <a:p>
            <a:pPr indent="-347662" lvl="1" marL="692150"/>
            <a:r>
              <a:rPr dirty="0" i="1" lang="en-US" smtClean="0"/>
              <a:t>Могу бити:</a:t>
            </a:r>
          </a:p>
          <a:p>
            <a:pPr indent="-293687" lvl="2" marL="987425"/>
            <a:r>
              <a:rPr dirty="0" lang="en-US" smtClean="0"/>
              <a:t>Природни</a:t>
            </a:r>
          </a:p>
          <a:p>
            <a:pPr indent="-293687" lvl="2" marL="987425"/>
            <a:r>
              <a:rPr dirty="0" lang="en-US" smtClean="0"/>
              <a:t>Антропогени</a:t>
            </a:r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197600" y="5084762"/>
            <a:ext cx="2809875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708400" y="5373687"/>
            <a:ext cx="2303462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596187" y="2781300"/>
            <a:ext cx="138112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121"/>
          <p:cNvSpPr>
            <a:spLocks/>
          </p:cNvSpPr>
          <p:nvPr>
            <p:ph type="obj"/>
          </p:nvPr>
        </p:nvSpPr>
        <p:spPr>
          <a:xfrm>
            <a:off x="323850" y="620712"/>
            <a:ext cx="7499350" cy="58324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Природна добра</a:t>
            </a:r>
          </a:p>
          <a:p>
            <a:pPr indent="-342900" marL="342900">
              <a:buNone/>
            </a:pPr>
            <a:endParaRPr dirty="0" lang="en-US" smtClean="0" sz="1200"/>
          </a:p>
          <a:p>
            <a:pPr indent="-347662" lvl="1" marL="692150"/>
            <a:r>
              <a:rPr dirty="0" i="1" lang="en-US" smtClean="0"/>
              <a:t>Опредјељујуће утичу на регију:</a:t>
            </a:r>
          </a:p>
          <a:p>
            <a:pPr indent="-292100" lvl="3" marL="1281112"/>
            <a:r>
              <a:rPr dirty="0" lang="en-US" smtClean="0"/>
              <a:t>Функцију</a:t>
            </a:r>
          </a:p>
          <a:p>
            <a:pPr indent="-292100" lvl="3" marL="1281112"/>
            <a:r>
              <a:rPr dirty="0" lang="en-US" smtClean="0"/>
              <a:t>Физиономију</a:t>
            </a:r>
          </a:p>
          <a:p>
            <a:pPr indent="-292100" lvl="3" marL="1281112"/>
            <a:r>
              <a:rPr dirty="0" lang="en-US" smtClean="0"/>
              <a:t>Назив</a:t>
            </a:r>
          </a:p>
          <a:p>
            <a:pPr indent="-347662" lvl="1" marL="692150"/>
            <a:r>
              <a:rPr dirty="0" lang="en-US" smtClean="0"/>
              <a:t>Подразумијевају:</a:t>
            </a:r>
          </a:p>
          <a:p>
            <a:pPr indent="-292100" lvl="3" marL="1281112"/>
            <a:r>
              <a:rPr dirty="0" lang="en-US" smtClean="0"/>
              <a:t>Рељеф</a:t>
            </a:r>
          </a:p>
          <a:p>
            <a:pPr indent="-292100" lvl="3" marL="1281112"/>
            <a:r>
              <a:rPr dirty="0" lang="en-US" smtClean="0"/>
              <a:t>Климу</a:t>
            </a:r>
          </a:p>
          <a:p>
            <a:pPr indent="-292100" lvl="3" marL="1281112"/>
            <a:r>
              <a:rPr dirty="0" lang="en-US" smtClean="0"/>
              <a:t>Хидрографију</a:t>
            </a:r>
          </a:p>
          <a:p>
            <a:pPr indent="-292100" lvl="3" marL="1281112"/>
            <a:r>
              <a:rPr dirty="0" lang="en-US" smtClean="0"/>
              <a:t>Биљни и животињски цвијет</a:t>
            </a:r>
          </a:p>
          <a:p>
            <a:pPr indent="-347662" lvl="1" marL="692150"/>
            <a:r>
              <a:rPr dirty="0" lang="en-US" smtClean="0"/>
              <a:t>Изражавају комплексност мотива/добра</a:t>
            </a:r>
          </a:p>
          <a:p>
            <a:pPr indent="-292100" lvl="3" marL="1281112"/>
            <a:r>
              <a:rPr dirty="0" lang="en-US" smtClean="0"/>
              <a:t>Рекреативна</a:t>
            </a:r>
          </a:p>
          <a:p>
            <a:pPr indent="-292100" lvl="3" marL="1281112"/>
            <a:r>
              <a:rPr dirty="0" lang="en-US" smtClean="0"/>
              <a:t>Куриозитетна</a:t>
            </a:r>
          </a:p>
          <a:p>
            <a:pPr indent="-292100" lvl="3" marL="1281112"/>
            <a:r>
              <a:rPr dirty="0" lang="en-US" smtClean="0"/>
              <a:t>Естетска својства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Box 122"/>
          <p:cNvSpPr>
            <a:spLocks/>
          </p:cNvSpPr>
          <p:nvPr>
            <p:ph type="obj"/>
          </p:nvPr>
        </p:nvSpPr>
        <p:spPr>
          <a:xfrm>
            <a:off x="395287" y="476250"/>
            <a:ext cx="7786687" cy="62658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Културна добра</a:t>
            </a:r>
          </a:p>
          <a:p>
            <a:pPr indent="-347662" lvl="1" marL="692150">
              <a:buNone/>
            </a:pPr>
            <a:endParaRPr dirty="0" lang="en-US" smtClean="0" sz="1400"/>
          </a:p>
          <a:p>
            <a:pPr indent="-347662" lvl="1" marL="692150"/>
            <a:r>
              <a:rPr dirty="0" i="1" lang="en-US" smtClean="0"/>
              <a:t>Дају специфичну физиономију мањим просторним цјелинама</a:t>
            </a:r>
          </a:p>
          <a:p>
            <a:pPr indent="-347662" lvl="1" marL="692150"/>
            <a:r>
              <a:rPr dirty="0" i="1" lang="en-US" smtClean="0"/>
              <a:t>Могу бити:</a:t>
            </a:r>
          </a:p>
          <a:p>
            <a:pPr indent="-292100" lvl="3" marL="1281112"/>
            <a:r>
              <a:rPr dirty="0" lang="en-US" smtClean="0"/>
              <a:t>Комплексни</a:t>
            </a:r>
          </a:p>
          <a:p>
            <a:pPr indent="-292100" lvl="3" marL="1281112"/>
            <a:r>
              <a:rPr dirty="0" lang="en-US" smtClean="0"/>
              <a:t>Самостални</a:t>
            </a:r>
          </a:p>
          <a:p>
            <a:pPr indent="-292100" lvl="3" marL="1281112"/>
            <a:r>
              <a:rPr dirty="0" lang="en-US" smtClean="0"/>
              <a:t>Комплементарни</a:t>
            </a:r>
          </a:p>
          <a:p>
            <a:pPr indent="-347662" lvl="1" marL="692150"/>
            <a:r>
              <a:rPr dirty="0" i="1" lang="en-US" smtClean="0"/>
              <a:t>Не могу бити окосница идентитета рипег простора - регије:</a:t>
            </a:r>
          </a:p>
          <a:p>
            <a:pPr indent="-292100" lvl="3" marL="1281112"/>
            <a:r>
              <a:rPr dirty="0" lang="en-US" smtClean="0"/>
              <a:t>Територијално</a:t>
            </a:r>
          </a:p>
          <a:p>
            <a:pPr indent="-292100" lvl="3" marL="1281112"/>
            <a:r>
              <a:rPr dirty="0" lang="en-US" smtClean="0"/>
              <a:t>Функционално</a:t>
            </a:r>
          </a:p>
          <a:p>
            <a:pPr indent="-292100" lvl="3" marL="1281112"/>
            <a:r>
              <a:rPr dirty="0" lang="en-US" smtClean="0"/>
              <a:t>Физиономски</a:t>
            </a:r>
          </a:p>
          <a:p>
            <a:pPr indent="-347662" lvl="1" marL="692150"/>
            <a:r>
              <a:rPr dirty="0" i="1" lang="en-US" smtClean="0"/>
              <a:t>Код нас најчешће комплементарни у свијету врло често самостални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123"/>
          <p:cNvSpPr>
            <a:spLocks/>
          </p:cNvSpPr>
          <p:nvPr>
            <p:ph type="obj"/>
          </p:nvPr>
        </p:nvSpPr>
        <p:spPr>
          <a:xfrm>
            <a:off x="457200" y="620712"/>
            <a:ext cx="7859712" cy="59039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Материјални елементи</a:t>
            </a:r>
          </a:p>
          <a:p>
            <a:pPr indent="-347662" lvl="1" marL="692150">
              <a:buNone/>
            </a:pPr>
            <a:endParaRPr dirty="0" lang="en-US" smtClean="0" sz="1400"/>
          </a:p>
          <a:p>
            <a:pPr indent="-347662" lvl="1" marL="692150"/>
            <a:r>
              <a:rPr dirty="0" i="1" lang="en-US" smtClean="0"/>
              <a:t>Омогућују приступ и боравак на/око/у атрактивном елементу тур. регије</a:t>
            </a:r>
          </a:p>
          <a:p>
            <a:pPr indent="-292100" lvl="3" marL="1281112"/>
            <a:r>
              <a:rPr dirty="0" lang="en-US" smtClean="0"/>
              <a:t>Саобраћајна и комунална инфраструктура</a:t>
            </a:r>
          </a:p>
          <a:p>
            <a:pPr indent="-292100" lvl="3" marL="1281112"/>
            <a:r>
              <a:rPr dirty="0" lang="en-US" smtClean="0"/>
              <a:t>Материјални елементи туристичке понуде</a:t>
            </a:r>
          </a:p>
          <a:p>
            <a:pPr indent="-292100" lvl="3" marL="1281112"/>
            <a:endParaRPr dirty="0" lang="en-US" smtClean="0"/>
          </a:p>
          <a:p>
            <a:pPr indent="-347662" lvl="1" marL="692150"/>
            <a:r>
              <a:rPr dirty="0" i="1" lang="en-US" smtClean="0"/>
              <a:t>То је база туристичког промета</a:t>
            </a:r>
          </a:p>
          <a:p>
            <a:pPr indent="-347662" lvl="1" marL="692150"/>
            <a:r>
              <a:rPr dirty="0" i="1" lang="en-US" smtClean="0"/>
              <a:t>Планирају се на основу атрактивних елеменат</a:t>
            </a:r>
          </a:p>
          <a:p>
            <a:pPr indent="-347662" lvl="1" marL="692150"/>
            <a:r>
              <a:rPr dirty="0" i="1" lang="en-US" smtClean="0"/>
              <a:t>Непосредно утиче на функционалне елементе туристичке регије</a:t>
            </a:r>
          </a:p>
          <a:p>
            <a:pPr indent="-347662" lvl="1" marL="692150"/>
            <a:r>
              <a:rPr dirty="0" i="1" lang="en-US" smtClean="0"/>
              <a:t>Указују на достигнути степен развоја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124"/>
          <p:cNvSpPr>
            <a:spLocks/>
          </p:cNvSpPr>
          <p:nvPr>
            <p:ph type="obj"/>
          </p:nvPr>
        </p:nvSpPr>
        <p:spPr>
          <a:xfrm>
            <a:off x="457200" y="836612"/>
            <a:ext cx="7354887" cy="52943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Функционални елементи</a:t>
            </a:r>
          </a:p>
          <a:p>
            <a:pPr indent="-342900" marL="342900">
              <a:buNone/>
            </a:pPr>
            <a:endParaRPr dirty="0" lang="en-US" smtClean="0" sz="1800"/>
          </a:p>
          <a:p>
            <a:pPr indent="-347662" lvl="1" marL="692150"/>
            <a:r>
              <a:rPr dirty="0" i="1" lang="en-US" smtClean="0"/>
              <a:t>Ови елементи исказују:</a:t>
            </a:r>
          </a:p>
          <a:p>
            <a:pPr indent="-292100" lvl="3" marL="1281112"/>
            <a:r>
              <a:rPr dirty="0" lang="en-US" smtClean="0"/>
              <a:t>Унутаррегионалну зависност структура и процеса</a:t>
            </a:r>
          </a:p>
          <a:p>
            <a:pPr indent="-292100" lvl="3" marL="1281112"/>
            <a:r>
              <a:rPr dirty="0" i="1" lang="en-US" smtClean="0"/>
              <a:t>Врсту и карактер туристичког промета</a:t>
            </a:r>
          </a:p>
          <a:p>
            <a:pPr indent="-292100" lvl="3" marL="1281112"/>
            <a:r>
              <a:rPr dirty="0" i="1" lang="en-US" smtClean="0"/>
              <a:t>Сезоналност и дужину боравка</a:t>
            </a:r>
          </a:p>
          <a:p>
            <a:pPr indent="-292100" lvl="3" marL="1281112"/>
            <a:r>
              <a:rPr dirty="0" i="1" lang="en-US" smtClean="0"/>
              <a:t>Нужност просторне, функционалне и организационе усклађености</a:t>
            </a:r>
          </a:p>
          <a:p>
            <a:pPr indent="-347662" lvl="1" marL="692150"/>
            <a:r>
              <a:rPr dirty="0" i="1" lang="en-US" smtClean="0"/>
              <a:t>Кључни су у процесу издвајања туристичке регије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125"/>
          <p:cNvSpPr>
            <a:spLocks/>
          </p:cNvSpPr>
          <p:nvPr>
            <p:ph type="obj"/>
          </p:nvPr>
        </p:nvSpPr>
        <p:spPr>
          <a:xfrm>
            <a:off x="395287" y="620712"/>
            <a:ext cx="8424862" cy="61214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Организациони елементи</a:t>
            </a:r>
          </a:p>
          <a:p>
            <a:pPr indent="-342900" marL="342900">
              <a:buNone/>
            </a:pPr>
            <a:endParaRPr dirty="0" lang="en-US" smtClean="0" sz="1600"/>
          </a:p>
          <a:p>
            <a:pPr indent="-347662" lvl="1" marL="692150"/>
            <a:r>
              <a:rPr dirty="0" i="1" lang="en-US" smtClean="0"/>
              <a:t>Систем мјера за ефикаснији економски развој</a:t>
            </a:r>
          </a:p>
          <a:p>
            <a:pPr indent="-347662" lvl="1" marL="692150">
              <a:buNone/>
            </a:pPr>
            <a:endParaRPr dirty="0" i="1" lang="en-US" smtClean="0" sz="1200"/>
          </a:p>
          <a:p>
            <a:pPr indent="-347662" lvl="1" marL="692150"/>
            <a:r>
              <a:rPr dirty="0" i="1" lang="en-US" smtClean="0"/>
              <a:t>То су различити облици организовања:</a:t>
            </a:r>
          </a:p>
          <a:p>
            <a:pPr indent="-293687" lvl="2" marL="987425"/>
            <a:r>
              <a:rPr dirty="0" lang="en-US" smtClean="0"/>
              <a:t>Развојно-плански</a:t>
            </a:r>
          </a:p>
          <a:p>
            <a:pPr indent="-292100" lvl="3" marL="1281112"/>
            <a:r>
              <a:rPr dirty="0" i="1" lang="en-US" smtClean="0"/>
              <a:t>Заједнички интерес свих носилаца развоја за зајеничко планирање, програмиеање и реализацију развоја – Азурна обала/Алпи – равномијеран развој</a:t>
            </a:r>
          </a:p>
          <a:p>
            <a:pPr indent="-293687" lvl="2" marL="987425"/>
            <a:r>
              <a:rPr dirty="0" lang="en-US" smtClean="0"/>
              <a:t>Интеграциони</a:t>
            </a:r>
          </a:p>
          <a:p>
            <a:pPr indent="-292100" lvl="3" marL="1281112"/>
            <a:r>
              <a:rPr dirty="0" i="1" lang="en-US" smtClean="0"/>
              <a:t>Међусобно повезивање/интеграције (хоризонталне и вертикалне) ХОЛДИНГ / СОУР</a:t>
            </a:r>
          </a:p>
          <a:p>
            <a:pPr indent="-293687" lvl="2" marL="987425"/>
            <a:r>
              <a:rPr dirty="0" lang="en-US" smtClean="0"/>
              <a:t>Пословни</a:t>
            </a:r>
          </a:p>
          <a:p>
            <a:pPr indent="-292100" lvl="3" marL="1281112"/>
            <a:r>
              <a:rPr dirty="0" i="1" lang="en-US" smtClean="0"/>
              <a:t>Удруживање на бази конкретног заједничког циља: заједничка пропаганда/информативна служба/истраживање тржишта</a:t>
            </a:r>
          </a:p>
          <a:p>
            <a:pPr indent="-292100" lvl="3" marL="1281112"/>
            <a:endParaRPr dirty="0" i="1"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126"/>
          <p:cNvSpPr>
            <a:spLocks/>
          </p:cNvSpPr>
          <p:nvPr>
            <p:ph type="body"/>
          </p:nvPr>
        </p:nvSpPr>
        <p:spPr>
          <a:xfrm>
            <a:off x="179387" y="1628775"/>
            <a:ext cx="8713787" cy="511333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Значај – чему служи?</a:t>
            </a:r>
          </a:p>
          <a:p>
            <a:pPr indent="-342900" marL="342900"/>
            <a:r>
              <a:rPr dirty="0" lang="en-US" smtClean="0"/>
              <a:t>Својеврсно просторно рашчлањивање (Николић, 1984)</a:t>
            </a:r>
          </a:p>
          <a:p>
            <a:pPr indent="-342900" marL="342900"/>
            <a:r>
              <a:rPr dirty="0" lang="en-US" smtClean="0"/>
              <a:t>Регију треба посматрати као скуп (Чомић,2000):</a:t>
            </a:r>
          </a:p>
          <a:p>
            <a:pPr indent="-293687" lvl="2" marL="987425"/>
            <a:r>
              <a:rPr dirty="0" lang="en-US" smtClean="0"/>
              <a:t>Конститутивних елемената</a:t>
            </a:r>
          </a:p>
          <a:p>
            <a:pPr indent="-293687" lvl="2" marL="987425"/>
            <a:r>
              <a:rPr dirty="0" lang="en-US" smtClean="0"/>
              <a:t>Њихових међусобних веза</a:t>
            </a:r>
          </a:p>
          <a:p>
            <a:pPr indent="-342900" marL="342900"/>
            <a:r>
              <a:rPr dirty="0" lang="en-US" smtClean="0"/>
              <a:t>У процесу рашчлањивања треба користити посебне критеријуме (Никоилић, 1984)</a:t>
            </a:r>
          </a:p>
        </p:txBody>
      </p:sp>
      <p:sp>
        <p:nvSpPr>
          <p:cNvPr id="127" name="Text Box 127"/>
          <p:cNvSpPr>
            <a:spLocks/>
          </p:cNvSpPr>
          <p:nvPr/>
        </p:nvSpPr>
        <p:spPr>
          <a:xfrm>
            <a:off x="323850" y="333375"/>
            <a:ext cx="6572250" cy="1131887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indent="0" marL="0"/>
            <a:r>
              <a:rPr b="1" dirty="0" lang="en-US" smtClean="0" sz="3600">
                <a:solidFill>
                  <a:schemeClr val="tx2"/>
                </a:solidFill>
              </a:rPr>
              <a:t>Структура туристичких регија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84"/>
          <p:cNvSpPr>
            <a:spLocks/>
          </p:cNvSpPr>
          <p:nvPr>
            <p:ph type="title"/>
          </p:nvPr>
        </p:nvSpPr>
        <p:spPr>
          <a:xfrm>
            <a:off x="428625" y="357187"/>
            <a:ext cx="7500937" cy="774700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r>
              <a:t>Појам регије</a:t>
            </a:r>
          </a:p>
        </p:txBody>
      </p:sp>
      <p:sp>
        <p:nvSpPr>
          <p:cNvPr id="85" name="Text Box 85"/>
          <p:cNvSpPr>
            <a:spLocks/>
          </p:cNvSpPr>
          <p:nvPr>
            <p:ph type="obj"/>
          </p:nvPr>
        </p:nvSpPr>
        <p:spPr>
          <a:xfrm>
            <a:off x="285750" y="1357312"/>
            <a:ext cx="8501062" cy="55006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Регија је независна просторна цјелина:</a:t>
            </a:r>
          </a:p>
          <a:p>
            <a:pPr indent="-347662" lvl="1" marL="692150"/>
            <a:r>
              <a:rPr dirty="0" lang="en-US" smtClean="0"/>
              <a:t>Географски</a:t>
            </a:r>
          </a:p>
          <a:p>
            <a:pPr indent="-347662" lvl="1" marL="692150"/>
            <a:r>
              <a:rPr dirty="0" lang="en-US" smtClean="0"/>
              <a:t>Економски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Има своје границе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Припада већој цјелини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Различите врсте регија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Регија - условна категорија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Регионализација</a:t>
            </a: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292725" y="2133600"/>
            <a:ext cx="3706812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28"/>
          <p:cNvSpPr>
            <a:spLocks/>
          </p:cNvSpPr>
          <p:nvPr>
            <p:ph type="obj"/>
          </p:nvPr>
        </p:nvSpPr>
        <p:spPr>
          <a:xfrm>
            <a:off x="179387" y="620712"/>
            <a:ext cx="6840537" cy="56880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Структуру регије чине....</a:t>
            </a:r>
          </a:p>
          <a:p>
            <a:pPr indent="-347662" lvl="1" marL="692150"/>
            <a:r>
              <a:rPr dirty="0" lang="en-US" smtClean="0"/>
              <a:t>Туристички локалитет (Јовичић, 1980)</a:t>
            </a:r>
          </a:p>
          <a:p>
            <a:pPr indent="-347662" lvl="1" marL="692150"/>
            <a:r>
              <a:rPr dirty="0" lang="en-US" smtClean="0"/>
              <a:t>Туристички центар</a:t>
            </a:r>
          </a:p>
          <a:p>
            <a:pPr indent="-347662" lvl="1" marL="692150"/>
            <a:r>
              <a:rPr dirty="0" lang="en-US" smtClean="0"/>
              <a:t>Туристички правац</a:t>
            </a:r>
          </a:p>
          <a:p>
            <a:pPr indent="-347662" lvl="1" marL="692150"/>
            <a:endParaRPr dirty="0" lang="en-US" smtClean="0"/>
          </a:p>
          <a:p>
            <a:pPr indent="-347662" lvl="1" marL="692150"/>
            <a:r>
              <a:rPr dirty="0" lang="en-US" smtClean="0"/>
              <a:t>Туристичка зона (Николић, 1984)</a:t>
            </a:r>
          </a:p>
          <a:p>
            <a:pPr indent="-347662" lvl="1" marL="692150"/>
            <a:r>
              <a:rPr dirty="0" lang="en-US" smtClean="0"/>
              <a:t>Туристички пункт</a:t>
            </a:r>
          </a:p>
          <a:p>
            <a:pPr indent="-347662" lvl="1" marL="692150">
              <a:buNone/>
            </a:pPr>
            <a:endParaRPr dirty="0" lang="en-US" smtClean="0"/>
          </a:p>
          <a:p>
            <a:pPr indent="-347662" lvl="1" marL="692150"/>
            <a:r>
              <a:rPr dirty="0" lang="en-US" smtClean="0"/>
              <a:t>Туристички објекат (Чомић, 2005)</a:t>
            </a:r>
          </a:p>
          <a:p>
            <a:pPr indent="-347662" lvl="1" marL="692150"/>
            <a:r>
              <a:rPr dirty="0" lang="en-US" smtClean="0"/>
              <a:t>Туристичка тачка</a:t>
            </a:r>
          </a:p>
          <a:p>
            <a:pPr indent="-347662" lvl="1" marL="692150"/>
            <a:r>
              <a:rPr dirty="0" lang="en-US" smtClean="0"/>
              <a:t>Неопремљена туристичка тачка</a:t>
            </a:r>
          </a:p>
          <a:p>
            <a:pPr indent="-347662" lvl="1" marL="692150"/>
            <a:endParaRPr dirty="0"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23850" y="411162"/>
            <a:ext cx="8569325" cy="6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131"/>
          <p:cNvSpPr>
            <a:spLocks/>
          </p:cNvSpPr>
          <p:nvPr>
            <p:ph type="obj"/>
          </p:nvPr>
        </p:nvSpPr>
        <p:spPr>
          <a:xfrm>
            <a:off x="457200" y="1196975"/>
            <a:ext cx="7859712" cy="49339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Системолошки приступ структури регије (Шимуновић, 1986, Чомић, 2005):</a:t>
            </a:r>
          </a:p>
          <a:p>
            <a:pPr indent="-342900" marL="342900">
              <a:buNone/>
            </a:pPr>
            <a:endParaRPr dirty="0" lang="en-US" smtClean="0" sz="1600"/>
          </a:p>
          <a:p>
            <a:pPr indent="-347662" lvl="1" marL="692150"/>
            <a:r>
              <a:rPr dirty="0" lang="en-US" smtClean="0"/>
              <a:t>Тачке и чворишта (нодови)</a:t>
            </a:r>
          </a:p>
          <a:p>
            <a:pPr indent="-347662" lvl="1" marL="692150"/>
            <a:r>
              <a:rPr dirty="0" lang="en-US" smtClean="0"/>
              <a:t>Везе и мреже</a:t>
            </a:r>
          </a:p>
          <a:p>
            <a:pPr indent="-347662" lvl="1" marL="692150"/>
            <a:r>
              <a:rPr dirty="0" lang="en-US" smtClean="0"/>
              <a:t>Површине</a:t>
            </a:r>
          </a:p>
          <a:p>
            <a:pPr indent="-347662" lvl="1" marL="692150">
              <a:buNone/>
            </a:pPr>
            <a:endParaRPr dirty="0" lang="en-US" smtClean="0" sz="1400"/>
          </a:p>
          <a:p>
            <a:pPr indent="-342900" marL="342900"/>
            <a:r>
              <a:rPr dirty="0" lang="en-US" smtClean="0"/>
              <a:t>Нодална регија - нераздвојно јединство структура и процеса (Чомић, 2005)</a:t>
            </a:r>
          </a:p>
          <a:p>
            <a:pPr indent="-342900" marL="342900"/>
            <a:endParaRPr dirty="0"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476375" y="260350"/>
            <a:ext cx="5975350" cy="6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134"/>
          <p:cNvSpPr>
            <a:spLocks/>
          </p:cNvSpPr>
          <p:nvPr>
            <p:ph type="body"/>
          </p:nvPr>
        </p:nvSpPr>
        <p:spPr>
          <a:xfrm>
            <a:off x="250825" y="549275"/>
            <a:ext cx="8075612" cy="59039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Нови теоријски оквир у структури туристичке регије (Гарача, Плавша, 2020)</a:t>
            </a:r>
          </a:p>
          <a:p>
            <a:pPr indent="-342900" marL="342900">
              <a:buNone/>
            </a:pPr>
            <a:endParaRPr dirty="0" lang="en-US" smtClean="0" sz="160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Туристички тачка</a:t>
            </a:r>
          </a:p>
          <a:p>
            <a:pPr indent="-347662" lvl="1" marL="692150"/>
            <a:r>
              <a:rPr dirty="0" lang="en-US" smtClean="0"/>
              <a:t>Туристички објекат</a:t>
            </a:r>
          </a:p>
          <a:p>
            <a:pPr indent="-347662" lvl="1" marL="692150"/>
            <a:r>
              <a:rPr dirty="0" lang="en-US" smtClean="0"/>
              <a:t>Туристичка локалитет / мјесто</a:t>
            </a:r>
          </a:p>
          <a:p>
            <a:pPr indent="-347662" lvl="1" marL="692150"/>
            <a:r>
              <a:rPr dirty="0" lang="en-US" smtClean="0"/>
              <a:t>Туристички центар</a:t>
            </a:r>
          </a:p>
          <a:p>
            <a:pPr indent="-347662" lvl="1" marL="692150"/>
            <a:r>
              <a:rPr dirty="0" lang="en-US" smtClean="0"/>
              <a:t>Туристички правац</a:t>
            </a:r>
          </a:p>
          <a:p>
            <a:pPr indent="-347662" lvl="1" marL="692150"/>
            <a:r>
              <a:rPr dirty="0" lang="en-US" smtClean="0"/>
              <a:t>Туристичка зона</a:t>
            </a:r>
          </a:p>
          <a:p>
            <a:pPr indent="-347662" lvl="1" marL="692150"/>
            <a:r>
              <a:rPr dirty="0" lang="en-US" smtClean="0"/>
              <a:t>Туристичка капија</a:t>
            </a:r>
          </a:p>
          <a:p>
            <a:pPr indent="-347662" lvl="1" marL="692150"/>
            <a:r>
              <a:rPr dirty="0" lang="en-US" smtClean="0"/>
              <a:t>Нетуристички елементи</a:t>
            </a:r>
          </a:p>
          <a:p>
            <a:pPr indent="-347662" lvl="1" marL="692150"/>
            <a:r>
              <a:rPr dirty="0" lang="en-US" smtClean="0"/>
              <a:t>Мреже регионалних саобраћајница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135"/>
          <p:cNvSpPr>
            <a:spLocks/>
          </p:cNvSpPr>
          <p:nvPr/>
        </p:nvSpPr>
        <p:spPr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="ctr" numCol="1" wrap="none">
            <a:spAutoFit/>
          </a:bodyPr>
          <a:lstStyle/>
          <a:p>
            <a:endParaRPr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39837" y="0"/>
            <a:ext cx="5911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138"/>
          <p:cNvSpPr>
            <a:spLocks/>
          </p:cNvSpPr>
          <p:nvPr>
            <p:ph type="obj"/>
          </p:nvPr>
        </p:nvSpPr>
        <p:spPr>
          <a:xfrm>
            <a:off x="395287" y="692150"/>
            <a:ext cx="8229600" cy="41052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Туристичка тачка</a:t>
            </a:r>
          </a:p>
          <a:p>
            <a:pPr indent="-342900" marL="342900"/>
            <a:endParaRPr dirty="0" lang="en-US" smtClean="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Представља туристичко добро/мотив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Посједује основну инфраструктуру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Не посједује угоститељски објекат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Најмањи носилац промета</a:t>
            </a:r>
          </a:p>
        </p:txBody>
      </p:sp>
      <p:pic>
        <p:nvPicPr>
          <p:cNvPr id="139" name="Picture 13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9387" y="5445125"/>
            <a:ext cx="2305050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627312" y="5445125"/>
            <a:ext cx="22320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451725" y="115887"/>
            <a:ext cx="1544637" cy="277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451725" y="3068637"/>
            <a:ext cx="158432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Picture 147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7451725" y="4349750"/>
            <a:ext cx="1584325" cy="23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5003800" y="5445125"/>
            <a:ext cx="2252662" cy="126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Box 151"/>
          <p:cNvSpPr>
            <a:spLocks/>
          </p:cNvSpPr>
          <p:nvPr>
            <p:ph type="obj"/>
          </p:nvPr>
        </p:nvSpPr>
        <p:spPr>
          <a:xfrm>
            <a:off x="323850" y="620712"/>
            <a:ext cx="6769100" cy="46085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Туристички објекат</a:t>
            </a:r>
          </a:p>
          <a:p>
            <a:pPr indent="-342900" marL="342900"/>
            <a:endParaRPr dirty="0" lang="en-US" smtClean="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Мотив са угоститељским објектом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Изолован/удаљен од тур. мјеста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Прима и емитује туристе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Основни елемент у структури регије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Нуклеус развоја </a:t>
            </a:r>
          </a:p>
        </p:txBody>
      </p:sp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364162" y="4613275"/>
            <a:ext cx="3529012" cy="1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95287" y="5229225"/>
            <a:ext cx="4292600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588125" y="1989137"/>
            <a:ext cx="2305050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Box 158"/>
          <p:cNvSpPr>
            <a:spLocks/>
          </p:cNvSpPr>
          <p:nvPr>
            <p:ph type="obj"/>
          </p:nvPr>
        </p:nvSpPr>
        <p:spPr>
          <a:xfrm>
            <a:off x="250825" y="620712"/>
            <a:ext cx="7273925" cy="46085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Туристички локалитет/мјесто</a:t>
            </a:r>
          </a:p>
          <a:p>
            <a:pPr indent="-342900" marL="342900">
              <a:buNone/>
            </a:pPr>
            <a:endParaRPr dirty="0" lang="en-US" smtClean="0" sz="200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По правилу територијално простран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Одражава атрактивност мотива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Носилац понуде и промета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Насеља са развијеним туризмом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Комплекс хотела уз мотив</a:t>
            </a:r>
          </a:p>
          <a:p>
            <a:pPr indent="-347662" lvl="1" marL="692150">
              <a:lnSpc>
                <a:spcPct val="150000"/>
              </a:lnSpc>
            </a:pPr>
            <a:endParaRPr dirty="0" lang="en-US" smtClean="0"/>
          </a:p>
        </p:txBody>
      </p:sp>
      <p:pic>
        <p:nvPicPr>
          <p:cNvPr id="159" name="Picture 15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9387" y="5445125"/>
            <a:ext cx="1844675" cy="117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Picture 16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724525" y="4365625"/>
            <a:ext cx="3238500" cy="228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Picture 16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124075" y="4941887"/>
            <a:ext cx="3436937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516687" y="2708275"/>
            <a:ext cx="2460625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Picture 167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875462" y="908050"/>
            <a:ext cx="2063750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Box 169"/>
          <p:cNvSpPr>
            <a:spLocks/>
          </p:cNvSpPr>
          <p:nvPr>
            <p:ph type="obj"/>
          </p:nvPr>
        </p:nvSpPr>
        <p:spPr>
          <a:xfrm>
            <a:off x="323850" y="620712"/>
            <a:ext cx="8229600" cy="48244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Туристички центар</a:t>
            </a:r>
          </a:p>
          <a:p>
            <a:pPr indent="-342900" marL="342900">
              <a:buNone/>
            </a:pPr>
            <a:endParaRPr dirty="0" lang="en-US" smtClean="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Више туристичких локалитета, објеката, тачака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Двосмијерни тур. токови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Полифункционалан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Најкомплекснији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Циљ развоја</a:t>
            </a:r>
          </a:p>
          <a:p>
            <a:pPr indent="-347662" lvl="1" marL="692150">
              <a:lnSpc>
                <a:spcPct val="150000"/>
              </a:lnSpc>
            </a:pPr>
            <a:endParaRPr dirty="0" lang="en-US" smtClean="0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003800" y="4476750"/>
            <a:ext cx="3963987" cy="220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331912" y="5157787"/>
            <a:ext cx="338455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300787" y="2444750"/>
            <a:ext cx="2660650" cy="1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88"/>
          <p:cNvSpPr>
            <a:spLocks/>
          </p:cNvSpPr>
          <p:nvPr>
            <p:ph type="title"/>
          </p:nvPr>
        </p:nvSpPr>
        <p:spPr>
          <a:xfrm>
            <a:off x="428625" y="357187"/>
            <a:ext cx="7500937" cy="774700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r>
              <a:t>Географска регија</a:t>
            </a:r>
          </a:p>
        </p:txBody>
      </p:sp>
      <p:sp>
        <p:nvSpPr>
          <p:cNvPr id="89" name="Text Box 89"/>
          <p:cNvSpPr>
            <a:spLocks/>
          </p:cNvSpPr>
          <p:nvPr>
            <p:ph type="obj"/>
          </p:nvPr>
        </p:nvSpPr>
        <p:spPr>
          <a:xfrm>
            <a:off x="395287" y="1773237"/>
            <a:ext cx="8229600" cy="37258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Просторно функционална цјелина</a:t>
            </a:r>
          </a:p>
          <a:p>
            <a:pPr indent="-347662" lvl="1" marL="692150"/>
            <a:r>
              <a:rPr dirty="0" lang="en-US" smtClean="0"/>
              <a:t>Хомогеност</a:t>
            </a:r>
          </a:p>
          <a:p>
            <a:pPr indent="-347662" lvl="1" marL="692150"/>
            <a:r>
              <a:rPr dirty="0" lang="en-US" smtClean="0"/>
              <a:t>Физиономичност</a:t>
            </a:r>
          </a:p>
          <a:p>
            <a:pPr indent="-347662" lvl="1" marL="692150"/>
            <a:r>
              <a:rPr dirty="0" lang="en-US" smtClean="0"/>
              <a:t>Комплексност</a:t>
            </a:r>
          </a:p>
          <a:p>
            <a:pPr indent="-347662" lvl="1" marL="692150"/>
            <a:r>
              <a:rPr dirty="0" lang="en-US" smtClean="0"/>
              <a:t>Функционалност</a:t>
            </a:r>
          </a:p>
          <a:p>
            <a:pPr indent="-347662" lvl="1" marL="692150"/>
            <a:endParaRPr dirty="0" lang="en-US" smtClean="0"/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Промјенљивост фактора</a:t>
            </a:r>
          </a:p>
          <a:p>
            <a:pPr indent="-347662" lvl="1" marL="692150"/>
            <a:r>
              <a:rPr dirty="0" lang="en-US" smtClean="0"/>
              <a:t>Природних</a:t>
            </a:r>
          </a:p>
          <a:p>
            <a:pPr indent="-347662" lvl="1" marL="692150"/>
            <a:r>
              <a:rPr dirty="0" lang="en-US" smtClean="0"/>
              <a:t>Антопогених</a:t>
            </a: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176712" y="2492375"/>
            <a:ext cx="4756150" cy="266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176"/>
          <p:cNvSpPr>
            <a:spLocks/>
          </p:cNvSpPr>
          <p:nvPr>
            <p:ph type="obj"/>
          </p:nvPr>
        </p:nvSpPr>
        <p:spPr>
          <a:xfrm>
            <a:off x="395287" y="620712"/>
            <a:ext cx="8362950" cy="38877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Туристичка зона</a:t>
            </a:r>
          </a:p>
          <a:p>
            <a:pPr indent="-342900" marL="342900">
              <a:buNone/>
            </a:pPr>
            <a:endParaRPr dirty="0" lang="en-US" smtClean="0" sz="180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Просторно компактан дио регије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Може посједовати тур. центар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Већи број локалитета, објеката и тачака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Може бити почетна фаза у развоју тур. регије</a:t>
            </a:r>
          </a:p>
        </p:txBody>
      </p:sp>
      <p:pic>
        <p:nvPicPr>
          <p:cNvPr id="177" name="Picture 17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85850" y="4437062"/>
            <a:ext cx="23336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Picture 17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211637" y="414972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50825" y="404812"/>
            <a:ext cx="8720137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Box 183"/>
          <p:cNvSpPr>
            <a:spLocks/>
          </p:cNvSpPr>
          <p:nvPr>
            <p:ph type="obj"/>
          </p:nvPr>
        </p:nvSpPr>
        <p:spPr>
          <a:xfrm>
            <a:off x="457200" y="620712"/>
            <a:ext cx="8229600" cy="33131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buNone/>
            </a:pPr>
            <a:r>
              <a:rPr dirty="0" lang="en-US" smtClean="0" u="sng"/>
              <a:t>Туристичке капије</a:t>
            </a:r>
          </a:p>
          <a:p>
            <a:pPr indent="-342900" marL="342900"/>
            <a:endParaRPr dirty="0" lang="en-US" smtClean="0"/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Лоцирана на туристичком правцу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Означавају улазак у регију</a:t>
            </a:r>
          </a:p>
          <a:p>
            <a:pPr indent="-347662" lvl="1" marL="692150">
              <a:lnSpc>
                <a:spcPct val="150000"/>
              </a:lnSpc>
            </a:pPr>
            <a:r>
              <a:rPr dirty="0" lang="en-US" smtClean="0"/>
              <a:t>Могу бити природне или вјештачке</a:t>
            </a:r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9387" y="3887787"/>
            <a:ext cx="3744912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322762" y="3860800"/>
            <a:ext cx="46609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188"/>
          <p:cNvSpPr>
            <a:spLocks/>
          </p:cNvSpPr>
          <p:nvPr>
            <p:ph type="obj"/>
          </p:nvPr>
        </p:nvSpPr>
        <p:spPr>
          <a:xfrm>
            <a:off x="395287" y="404812"/>
            <a:ext cx="7283450" cy="25193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  <a:buNone/>
            </a:pPr>
            <a:r>
              <a:rPr dirty="0" lang="en-US" smtClean="0" u="sng"/>
              <a:t>Туристички правац</a:t>
            </a:r>
          </a:p>
          <a:p>
            <a:pPr indent="-342900" marL="342900">
              <a:lnSpc>
                <a:spcPct val="150000"/>
              </a:lnSpc>
              <a:buNone/>
            </a:pPr>
            <a:r>
              <a:rPr dirty="0" lang="en-US" smtClean="0" u="sng"/>
              <a:t>Мреже регионалних саобраћајница</a:t>
            </a:r>
          </a:p>
          <a:p>
            <a:pPr indent="-342900" marL="342900">
              <a:lnSpc>
                <a:spcPct val="150000"/>
              </a:lnSpc>
              <a:buNone/>
            </a:pPr>
            <a:r>
              <a:rPr dirty="0" lang="en-US" smtClean="0" u="sng"/>
              <a:t>Нетуристичке цјелине</a:t>
            </a:r>
          </a:p>
        </p:txBody>
      </p:sp>
      <p:pic>
        <p:nvPicPr>
          <p:cNvPr id="189" name="Picture 18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27087" y="3068637"/>
            <a:ext cx="7561262" cy="361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191"/>
          <p:cNvSpPr>
            <a:spLocks/>
          </p:cNvSpPr>
          <p:nvPr>
            <p:ph type="title"/>
          </p:nvPr>
        </p:nvSpPr>
        <p:spPr>
          <a:xfrm>
            <a:off x="323850" y="333375"/>
            <a:ext cx="7215187" cy="703262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pPr indent="0" marL="0"/>
            <a:r>
              <a:rPr dirty="0" lang="en-US" smtClean="0" sz="3600"/>
              <a:t>Типови туристичких регија</a:t>
            </a:r>
          </a:p>
        </p:txBody>
      </p:sp>
      <p:sp>
        <p:nvSpPr>
          <p:cNvPr id="192" name="Text Box 192"/>
          <p:cNvSpPr>
            <a:spLocks/>
          </p:cNvSpPr>
          <p:nvPr>
            <p:ph type="body"/>
          </p:nvPr>
        </p:nvSpPr>
        <p:spPr>
          <a:xfrm>
            <a:off x="250825" y="1341437"/>
            <a:ext cx="9145587" cy="52863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Потребно је располагати (Николић, 1984):</a:t>
            </a:r>
          </a:p>
          <a:p>
            <a:pPr indent="-292100" lvl="3" marL="1281112"/>
            <a:r>
              <a:rPr dirty="0" i="1" lang="en-US" smtClean="0"/>
              <a:t>Принципима</a:t>
            </a:r>
          </a:p>
          <a:p>
            <a:pPr indent="-292100" lvl="3" marL="1281112"/>
            <a:r>
              <a:rPr dirty="0" i="1" lang="en-US" smtClean="0"/>
              <a:t>Критеријумима</a:t>
            </a:r>
          </a:p>
          <a:p>
            <a:pPr indent="-292100" lvl="3" marL="1281112"/>
            <a:r>
              <a:rPr dirty="0" i="1" lang="en-US" smtClean="0"/>
              <a:t>Методама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мотивској физиономији (Јовичић,1980):</a:t>
            </a:r>
          </a:p>
          <a:p>
            <a:pPr indent="-347662" lvl="1" marL="692150"/>
            <a:r>
              <a:rPr dirty="0" lang="en-US" smtClean="0"/>
              <a:t>Природне </a:t>
            </a:r>
          </a:p>
          <a:p>
            <a:pPr indent="-293687" lvl="2" marL="987425"/>
            <a:r>
              <a:rPr dirty="0" lang="en-US" smtClean="0"/>
              <a:t>Приморске, планинска, бањске, језерске</a:t>
            </a:r>
          </a:p>
          <a:p>
            <a:pPr indent="-347662" lvl="1" marL="692150"/>
            <a:r>
              <a:rPr dirty="0" lang="en-US" smtClean="0"/>
              <a:t>Антропогене </a:t>
            </a:r>
          </a:p>
          <a:p>
            <a:pPr indent="-293687" lvl="2" marL="987425"/>
            <a:r>
              <a:rPr dirty="0" lang="en-US" smtClean="0"/>
              <a:t>Културно-ист, етносоц, умјетничке, амбијенталне</a:t>
            </a:r>
          </a:p>
          <a:p>
            <a:pPr indent="-347662" lvl="1" marL="692150"/>
            <a:r>
              <a:rPr dirty="0" lang="en-US" smtClean="0"/>
              <a:t>Комплексне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Box 193"/>
          <p:cNvSpPr>
            <a:spLocks/>
          </p:cNvSpPr>
          <p:nvPr>
            <p:ph type="obj"/>
          </p:nvPr>
        </p:nvSpPr>
        <p:spPr>
          <a:xfrm>
            <a:off x="357187" y="0"/>
            <a:ext cx="8786812" cy="66690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функцији (Радовић, 1973):</a:t>
            </a:r>
          </a:p>
          <a:p>
            <a:pPr indent="-347662" lvl="1" marL="692150"/>
            <a:r>
              <a:rPr dirty="0" lang="en-US" smtClean="0"/>
              <a:t>Хомогене</a:t>
            </a:r>
          </a:p>
          <a:p>
            <a:pPr indent="-347662" lvl="1" marL="692150"/>
            <a:r>
              <a:rPr dirty="0" lang="en-US" smtClean="0"/>
              <a:t>Хетерогене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географском садржају (Васовић, 1975):</a:t>
            </a:r>
          </a:p>
          <a:p>
            <a:pPr indent="-347662" lvl="1" marL="692150"/>
            <a:r>
              <a:rPr dirty="0" lang="en-US" smtClean="0"/>
              <a:t>Приморске</a:t>
            </a:r>
          </a:p>
          <a:p>
            <a:pPr indent="-347662" lvl="1" marL="692150"/>
            <a:r>
              <a:rPr dirty="0" lang="en-US" smtClean="0"/>
              <a:t>Планинске</a:t>
            </a:r>
          </a:p>
          <a:p>
            <a:pPr indent="-347662" lvl="1" marL="692150"/>
            <a:r>
              <a:rPr dirty="0" lang="en-US" smtClean="0"/>
              <a:t>Језерске</a:t>
            </a:r>
          </a:p>
          <a:p>
            <a:pPr indent="-347662" lvl="1" marL="692150"/>
            <a:r>
              <a:rPr dirty="0" lang="en-US" smtClean="0"/>
              <a:t>Ријечне</a:t>
            </a:r>
          </a:p>
          <a:p>
            <a:pPr indent="-347662" lvl="1" marL="692150"/>
            <a:r>
              <a:rPr dirty="0" lang="en-US" smtClean="0"/>
              <a:t>Комбиноване (Николић, 1984)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положају (Јовичић, 1980):</a:t>
            </a:r>
          </a:p>
          <a:p>
            <a:pPr indent="-347662" lvl="1" marL="692150"/>
            <a:r>
              <a:rPr dirty="0" lang="en-US" smtClean="0"/>
              <a:t>Приморске (обалске и острвске)</a:t>
            </a:r>
          </a:p>
          <a:p>
            <a:pPr indent="-347662" lvl="1" marL="692150"/>
            <a:r>
              <a:rPr dirty="0" lang="en-US" smtClean="0"/>
              <a:t>Континенталне (планинске, језерске, ријечне, ком)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 Box 194"/>
          <p:cNvSpPr>
            <a:spLocks/>
          </p:cNvSpPr>
          <p:nvPr>
            <p:ph type="obj"/>
          </p:nvPr>
        </p:nvSpPr>
        <p:spPr>
          <a:xfrm>
            <a:off x="323850" y="260350"/>
            <a:ext cx="7920037" cy="65976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степену развоја (Јовичић, 1980):</a:t>
            </a:r>
          </a:p>
          <a:p>
            <a:pPr indent="-347662" lvl="1" marL="692150"/>
            <a:r>
              <a:rPr dirty="0" lang="en-US" smtClean="0"/>
              <a:t>Потенцијалне/Планске/Неразвијене</a:t>
            </a:r>
          </a:p>
          <a:p>
            <a:pPr indent="-347662" lvl="1" marL="692150"/>
            <a:r>
              <a:rPr dirty="0" lang="en-US" smtClean="0"/>
              <a:t>Афирмисане/Регије у развоју</a:t>
            </a:r>
          </a:p>
          <a:p>
            <a:pPr indent="-347662" lvl="1" marL="692150"/>
            <a:r>
              <a:rPr dirty="0" lang="en-US" smtClean="0"/>
              <a:t>Развијене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величини (Ђуричић, Ромелић):</a:t>
            </a:r>
          </a:p>
          <a:p>
            <a:pPr indent="-347662" lvl="1" marL="692150"/>
            <a:r>
              <a:rPr dirty="0" lang="en-US" smtClean="0"/>
              <a:t>Микро-регије</a:t>
            </a:r>
          </a:p>
          <a:p>
            <a:pPr indent="-347662" lvl="1" marL="692150"/>
            <a:r>
              <a:rPr dirty="0" lang="en-US" smtClean="0"/>
              <a:t>Мезо-регије</a:t>
            </a:r>
          </a:p>
          <a:p>
            <a:pPr indent="-347662" lvl="1" marL="692150"/>
            <a:r>
              <a:rPr dirty="0" lang="en-US" smtClean="0"/>
              <a:t>Макро-регије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Према туристичкој потреби:</a:t>
            </a:r>
          </a:p>
          <a:p>
            <a:pPr indent="-347662" lvl="1" marL="692150"/>
            <a:r>
              <a:rPr dirty="0" lang="en-US" smtClean="0"/>
              <a:t>Рекреативне</a:t>
            </a:r>
          </a:p>
          <a:p>
            <a:pPr indent="-347662" lvl="1" marL="692150"/>
            <a:r>
              <a:rPr dirty="0" lang="en-US" smtClean="0"/>
              <a:t>Културне</a:t>
            </a:r>
          </a:p>
          <a:p>
            <a:pPr indent="-347662" lvl="1" marL="692150"/>
            <a:r>
              <a:rPr dirty="0" lang="en-US" smtClean="0"/>
              <a:t>Комбиноване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195"/>
          <p:cNvSpPr>
            <a:spLocks/>
          </p:cNvSpPr>
          <p:nvPr>
            <p:ph type="obj"/>
          </p:nvPr>
        </p:nvSpPr>
        <p:spPr>
          <a:xfrm>
            <a:off x="468312" y="2133600"/>
            <a:ext cx="8229600" cy="44116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Према потреби кретања:</a:t>
            </a:r>
          </a:p>
          <a:p>
            <a:pPr indent="-347662" lvl="1" marL="692150"/>
            <a:r>
              <a:rPr dirty="0" lang="en-US" smtClean="0"/>
              <a:t>рекреативне регије</a:t>
            </a:r>
          </a:p>
          <a:p>
            <a:pPr indent="-347662" lvl="1" marL="692150"/>
            <a:r>
              <a:rPr dirty="0" lang="en-US" smtClean="0"/>
              <a:t>културне регије</a:t>
            </a:r>
          </a:p>
          <a:p>
            <a:pPr indent="-347662" lvl="1" marL="692150"/>
            <a:r>
              <a:rPr dirty="0" lang="en-US" smtClean="0"/>
              <a:t>комбиноване регије</a:t>
            </a:r>
          </a:p>
          <a:p>
            <a:pPr indent="-342900" marL="342900"/>
            <a:r>
              <a:rPr dirty="0" lang="en-US" smtClean="0"/>
              <a:t>Према </a:t>
            </a:r>
            <a:r>
              <a:rPr dirty="0" lang="en-US" smtClean="0"/>
              <a:t>географској припадности учесника:</a:t>
            </a:r>
          </a:p>
          <a:p>
            <a:pPr indent="-347662" lvl="1" marL="692150"/>
            <a:r>
              <a:rPr dirty="0" lang="en-US" smtClean="0"/>
              <a:t>регију претежно домаћег туризма</a:t>
            </a:r>
          </a:p>
          <a:p>
            <a:pPr indent="-347662" lvl="1" marL="692150"/>
            <a:r>
              <a:rPr dirty="0" lang="en-US" smtClean="0"/>
              <a:t>регију претежно иностраног туризма</a:t>
            </a:r>
          </a:p>
          <a:p>
            <a:pPr indent="-347662" lvl="1" marL="692150"/>
            <a:r>
              <a:rPr dirty="0" lang="en-US" smtClean="0"/>
              <a:t>регију комбинованог туризма</a:t>
            </a:r>
          </a:p>
          <a:p>
            <a:pPr indent="-347662" lvl="1" marL="692150"/>
            <a:endParaRPr dirty="0" lang="en-US" smtClean="0"/>
          </a:p>
        </p:txBody>
      </p:sp>
      <p:sp>
        <p:nvSpPr>
          <p:cNvPr id="196" name="Text Box 196"/>
          <p:cNvSpPr>
            <a:spLocks/>
          </p:cNvSpPr>
          <p:nvPr>
            <p:ph type="title"/>
          </p:nvPr>
        </p:nvSpPr>
        <p:spPr>
          <a:xfrm>
            <a:off x="323850" y="765175"/>
            <a:ext cx="7215187" cy="703262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pPr indent="0" marL="0"/>
            <a:r>
              <a:rPr dirty="0" lang="en-US" smtClean="0" sz="3600"/>
              <a:t>Друге могуће подјеле туристичких регија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97"/>
          <p:cNvSpPr>
            <a:spLocks/>
          </p:cNvSpPr>
          <p:nvPr>
            <p:ph type="obj"/>
          </p:nvPr>
        </p:nvSpPr>
        <p:spPr>
          <a:xfrm>
            <a:off x="468312" y="404812"/>
            <a:ext cx="8229600" cy="62642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Према дужини боравка:</a:t>
            </a:r>
          </a:p>
          <a:p>
            <a:pPr indent="-347662" lvl="1" marL="692150"/>
            <a:r>
              <a:rPr dirty="0" lang="en-US" smtClean="0"/>
              <a:t>регије кратког боравка / регије транзитног / излетничког / екскурзионог </a:t>
            </a:r>
          </a:p>
          <a:p>
            <a:pPr indent="-347662" lvl="1" marL="692150"/>
            <a:r>
              <a:rPr dirty="0" lang="en-US" smtClean="0"/>
              <a:t>регије дугог боравка / регије боравишног туризма</a:t>
            </a:r>
          </a:p>
          <a:p>
            <a:pPr indent="-342900" marL="342900"/>
            <a:r>
              <a:rPr dirty="0" lang="en-US" smtClean="0"/>
              <a:t>Према потрошњи учесника:</a:t>
            </a:r>
          </a:p>
          <a:p>
            <a:pPr indent="-347662" lvl="1" marL="692150"/>
            <a:r>
              <a:rPr dirty="0" lang="en-US" smtClean="0"/>
              <a:t>регије масовног туризма</a:t>
            </a:r>
          </a:p>
          <a:p>
            <a:pPr indent="-347662" lvl="1" marL="692150"/>
            <a:r>
              <a:rPr dirty="0" lang="en-US" smtClean="0"/>
              <a:t>регије стандардног туризма</a:t>
            </a:r>
          </a:p>
          <a:p>
            <a:pPr indent="-347662" lvl="1" marL="692150"/>
            <a:r>
              <a:rPr dirty="0" lang="en-US" smtClean="0"/>
              <a:t>регије монденског туризма</a:t>
            </a:r>
          </a:p>
          <a:p>
            <a:pPr indent="-342900" marL="342900"/>
            <a:r>
              <a:rPr dirty="0" lang="en-US" smtClean="0"/>
              <a:t>Према годишњем добу:</a:t>
            </a:r>
          </a:p>
          <a:p>
            <a:pPr indent="-347662" lvl="1" marL="692150"/>
            <a:r>
              <a:rPr dirty="0" lang="en-US" smtClean="0"/>
              <a:t>регије љетњег туризма</a:t>
            </a:r>
          </a:p>
          <a:p>
            <a:pPr indent="-347662" lvl="1" marL="692150"/>
            <a:r>
              <a:rPr dirty="0" lang="en-US" smtClean="0"/>
              <a:t>регије зимског туризма</a:t>
            </a:r>
          </a:p>
          <a:p>
            <a:pPr indent="-347662" lvl="1" marL="692150"/>
            <a:r>
              <a:rPr dirty="0" lang="en-US" smtClean="0"/>
              <a:t>регије комбинованог туризма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 Box 198"/>
          <p:cNvSpPr>
            <a:spLocks/>
          </p:cNvSpPr>
          <p:nvPr>
            <p:ph type="obj"/>
          </p:nvPr>
        </p:nvSpPr>
        <p:spPr>
          <a:xfrm>
            <a:off x="457200" y="1052512"/>
            <a:ext cx="8229600" cy="50784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Према активности туриста:</a:t>
            </a:r>
          </a:p>
          <a:p>
            <a:pPr indent="-347662" lvl="1" marL="692150"/>
            <a:r>
              <a:rPr dirty="0" lang="en-US" smtClean="0"/>
              <a:t>регије купалишног туризма</a:t>
            </a:r>
          </a:p>
          <a:p>
            <a:pPr indent="-347662" lvl="1" marL="692150"/>
            <a:r>
              <a:rPr dirty="0" lang="en-US" smtClean="0"/>
              <a:t>регије скијашког туризма</a:t>
            </a:r>
          </a:p>
          <a:p>
            <a:pPr indent="-347662" lvl="1" marL="692150"/>
            <a:r>
              <a:rPr dirty="0" lang="en-US" smtClean="0"/>
              <a:t>регију здравственог туризма</a:t>
            </a:r>
          </a:p>
          <a:p>
            <a:pPr indent="-347662" lvl="1" marL="692150">
              <a:buNone/>
            </a:pPr>
            <a:endParaRPr dirty="0" lang="en-US" smtClean="0"/>
          </a:p>
          <a:p>
            <a:pPr indent="-342900" marL="342900"/>
            <a:r>
              <a:rPr dirty="0" lang="en-US" smtClean="0"/>
              <a:t>Према положају:</a:t>
            </a:r>
          </a:p>
          <a:p>
            <a:pPr indent="-347662" lvl="1" marL="692150"/>
            <a:r>
              <a:rPr dirty="0" lang="en-US" smtClean="0"/>
              <a:t>континенталне регије</a:t>
            </a:r>
          </a:p>
          <a:p>
            <a:pPr indent="-347662" lvl="1" marL="692150"/>
            <a:r>
              <a:rPr dirty="0" lang="en-US" smtClean="0"/>
              <a:t>маритимне регије</a:t>
            </a:r>
          </a:p>
          <a:p>
            <a:pPr indent="-347662" lvl="1" marL="692150"/>
            <a:endParaRPr dirty="0"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92"/>
          <p:cNvSpPr>
            <a:spLocks/>
          </p:cNvSpPr>
          <p:nvPr>
            <p:ph type="title"/>
          </p:nvPr>
        </p:nvSpPr>
        <p:spPr>
          <a:xfrm>
            <a:off x="323850" y="404812"/>
            <a:ext cx="7543800" cy="581025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pPr indent="0" marL="0"/>
            <a:r>
              <a:rPr dirty="0" lang="en-US" smtClean="0" sz="2400"/>
              <a:t>Географске регије САД</a:t>
            </a:r>
          </a:p>
        </p:txBody>
      </p:sp>
      <p:pic>
        <p:nvPicPr>
          <p:cNvPr id="93" name="Picture 9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23850" y="1557337"/>
            <a:ext cx="7993062" cy="50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199"/>
          <p:cNvSpPr>
            <a:spLocks/>
          </p:cNvSpPr>
          <p:nvPr>
            <p:ph type="ctrTitle"/>
          </p:nvPr>
        </p:nvSpPr>
        <p:spPr>
          <a:xfrm>
            <a:off x="395287" y="981075"/>
            <a:ext cx="6769100" cy="1666875"/>
          </a:xfrm>
          <a:prstGeom prst="rect">
            <a:avLst/>
          </a:prstGeom>
        </p:spPr>
        <p:txBody>
          <a:bodyPr anchor="b" bIns="45720" lIns="91440" numCol="1" rIns="91440" tIns="45720" wrap="square"/>
          <a:lstStyle>
            <a:lvl1pPr>
              <a:defRPr dirty="0" lang="en-US" smtClean="0"/>
            </a:lvl1pPr>
          </a:lstStyle>
          <a:p>
            <a:pPr algn="r"/>
            <a:r>
              <a:rPr dirty="0" lang="en-US" smtClean="0" sz="2000"/>
              <a:t>Универзитет у Новом Саду</a:t>
            </a:r>
            <a:br>
              <a:rPr dirty="0" lang="en-US" smtClean="0" sz="2000"/>
            </a:br>
            <a:r>
              <a:rPr dirty="0" lang="en-US" smtClean="0" sz="2000"/>
              <a:t>Природно-математички факултет</a:t>
            </a:r>
            <a:br>
              <a:rPr dirty="0" lang="en-US" smtClean="0" sz="2000"/>
            </a:br>
            <a:r>
              <a:rPr dirty="0" lang="en-US" smtClean="0" sz="2000"/>
              <a:t>Департман за географију, туризам и хотелијерство</a:t>
            </a:r>
          </a:p>
        </p:txBody>
      </p:sp>
      <p:sp>
        <p:nvSpPr>
          <p:cNvPr id="200" name="Text Box 200"/>
          <p:cNvSpPr>
            <a:spLocks/>
          </p:cNvSpPr>
          <p:nvPr>
            <p:ph type="subTitle"/>
          </p:nvPr>
        </p:nvSpPr>
        <p:spPr>
          <a:xfrm>
            <a:off x="214312" y="3141662"/>
            <a:ext cx="7143750" cy="360045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 algn="ctr" marL="0">
              <a:buNone/>
              <a:defRPr dirty="0" lang="en-US" smtClean="0"/>
            </a:lvl1pPr>
            <a:lvl2pPr algn="ctr" marL="344487">
              <a:buNone/>
              <a:defRPr dirty="0" lang="en-US" smtClean="0"/>
            </a:lvl2pPr>
            <a:lvl3pPr algn="ctr" marL="693737">
              <a:buNone/>
              <a:defRPr dirty="0" lang="en-US" smtClean="0"/>
            </a:lvl3pPr>
            <a:lvl4pPr algn="ctr" marL="989012">
              <a:buNone/>
              <a:defRPr dirty="0" lang="en-US" smtClean="0"/>
            </a:lvl4pPr>
            <a:lvl5pPr algn="ctr" marL="1282700">
              <a:buNone/>
              <a:defRPr dirty="0" lang="en-US" smtClean="0"/>
            </a:lvl5pPr>
          </a:lstStyle>
          <a:p>
            <a:pPr marL="0">
              <a:lnSpc>
                <a:spcPct val="80000"/>
              </a:lnSpc>
            </a:pPr>
            <a:r>
              <a:rPr dirty="0" i="1" lang="en-US" smtClean="0" sz="2000">
                <a:solidFill>
                  <a:schemeClr val="tx2"/>
                </a:solidFill>
              </a:rPr>
              <a:t>Др Вук Гарача</a:t>
            </a:r>
          </a:p>
          <a:p>
            <a:pPr marL="0">
              <a:lnSpc>
                <a:spcPct val="80000"/>
              </a:lnSpc>
            </a:pPr>
            <a:endParaRPr dirty="0" i="1" lang="en-US" smtClean="0" sz="2000">
              <a:solidFill>
                <a:schemeClr val="tx2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lang="en-US" smtClean="0" sz="2800">
                <a:solidFill>
                  <a:srgbClr val="FFFFFF"/>
                </a:solidFill>
              </a:rPr>
              <a:t>Туристичке регије свијета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lang="en-US" smtClean="0" sz="28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dirty="0" i="1" lang="en-US" smtClean="0" sz="2000">
                <a:solidFill>
                  <a:srgbClr val="FFFFFF"/>
                </a:solidFill>
              </a:rPr>
              <a:t> Туристичка регија: појам, елементи, структура и врсте туристичких регија -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i="1" lang="en-US" smtClean="0" sz="2000">
                <a:solidFill>
                  <a:srgbClr val="FFFFFF"/>
                </a:solidFill>
              </a:rPr>
              <a:t>Предавање I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20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16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endParaRPr dirty="0" i="1" lang="en-US" smtClean="0" sz="1600">
              <a:solidFill>
                <a:srgbClr val="FFFFFF"/>
              </a:solidFill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buNone/>
            </a:pPr>
            <a:r>
              <a:rPr dirty="0" i="1" lang="en-US" smtClean="0" sz="1600">
                <a:solidFill>
                  <a:srgbClr val="FFFFFF"/>
                </a:solidFill>
              </a:rPr>
              <a:t>октобар 2021. године</a:t>
            </a:r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812087" y="981075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Picture 20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8312" y="981075"/>
            <a:ext cx="873125" cy="873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95"/>
          <p:cNvSpPr>
            <a:spLocks/>
          </p:cNvSpPr>
          <p:nvPr>
            <p:ph type="obj"/>
          </p:nvPr>
        </p:nvSpPr>
        <p:spPr>
          <a:xfrm>
            <a:off x="428625" y="500062"/>
            <a:ext cx="7429500" cy="41529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Географска регија је:</a:t>
            </a:r>
          </a:p>
          <a:p>
            <a:pPr indent="-342900" marL="342900">
              <a:lnSpc>
                <a:spcPct val="150000"/>
              </a:lnSpc>
            </a:pPr>
            <a:endParaRPr dirty="0" lang="en-US" smtClean="0" sz="1000"/>
          </a:p>
          <a:p>
            <a:pPr indent="-347662" lvl="1" marL="692150"/>
            <a:r>
              <a:rPr dirty="0" lang="en-US" smtClean="0"/>
              <a:t>Заокружена просторна цјелина</a:t>
            </a:r>
          </a:p>
          <a:p>
            <a:pPr indent="-347662" lvl="1" marL="692150"/>
            <a:r>
              <a:rPr dirty="0" lang="en-US" smtClean="0"/>
              <a:t>Са свим својим географским садржајем</a:t>
            </a:r>
          </a:p>
          <a:p>
            <a:pPr indent="-293687" lvl="2" marL="987425"/>
            <a:r>
              <a:rPr dirty="0" lang="en-US" smtClean="0"/>
              <a:t>Природни</a:t>
            </a:r>
          </a:p>
          <a:p>
            <a:pPr indent="-293687" lvl="2" marL="987425"/>
            <a:r>
              <a:rPr dirty="0" lang="en-US" smtClean="0"/>
              <a:t>Антропогени</a:t>
            </a:r>
          </a:p>
          <a:p>
            <a:pPr indent="-347662" lvl="1" marL="692150"/>
            <a:r>
              <a:rPr dirty="0" lang="en-US" smtClean="0"/>
              <a:t>Физиономски и функционално различита</a:t>
            </a:r>
          </a:p>
          <a:p>
            <a:pPr indent="-347662" lvl="1" marL="692150"/>
            <a:r>
              <a:rPr dirty="0" lang="en-US" smtClean="0"/>
              <a:t>Изражава довољну дозу хомогености</a:t>
            </a: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50825" y="4997450"/>
            <a:ext cx="2520950" cy="168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59112" y="5013325"/>
            <a:ext cx="2952750" cy="166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300787" y="4992687"/>
            <a:ext cx="2611437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102"/>
          <p:cNvSpPr>
            <a:spLocks/>
          </p:cNvSpPr>
          <p:nvPr>
            <p:ph type="title"/>
          </p:nvPr>
        </p:nvSpPr>
        <p:spPr>
          <a:xfrm>
            <a:off x="428625" y="642937"/>
            <a:ext cx="7500937" cy="1131887"/>
          </a:xfrm>
          <a:prstGeom prst="rect">
            <a:avLst/>
          </a:prstGeom>
        </p:spPr>
        <p:txBody>
          <a:bodyPr anchor="b" bIns="45720" lIns="91440" numCol="1" rIns="91440" tIns="45720" wrap="square"/>
          <a:lstStyle/>
          <a:p>
            <a:r>
              <a:t>Туристичко-географска регија</a:t>
            </a:r>
          </a:p>
        </p:txBody>
      </p:sp>
      <p:sp>
        <p:nvSpPr>
          <p:cNvPr id="103" name="Text Box 103"/>
          <p:cNvSpPr>
            <a:spLocks/>
          </p:cNvSpPr>
          <p:nvPr>
            <p:ph type="obj"/>
          </p:nvPr>
        </p:nvSpPr>
        <p:spPr>
          <a:xfrm>
            <a:off x="357187" y="2214562"/>
            <a:ext cx="8501062" cy="42148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Преплитање разних фактора:</a:t>
            </a:r>
          </a:p>
          <a:p>
            <a:pPr indent="-347662" lvl="1" marL="692150"/>
            <a:r>
              <a:rPr dirty="0" lang="en-US" smtClean="0"/>
              <a:t>Географских</a:t>
            </a:r>
          </a:p>
          <a:p>
            <a:pPr indent="-347662" lvl="1" marL="692150"/>
            <a:r>
              <a:rPr dirty="0" lang="en-US" smtClean="0"/>
              <a:t>Економских</a:t>
            </a:r>
          </a:p>
          <a:p>
            <a:pPr indent="-347662" lvl="1" marL="692150"/>
            <a:r>
              <a:rPr dirty="0" lang="en-US" smtClean="0"/>
              <a:t>Социјалних</a:t>
            </a:r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Простор у коме (Прикрил, 1971)</a:t>
            </a:r>
          </a:p>
          <a:p>
            <a:pPr indent="-347662" lvl="1" marL="692150"/>
            <a:r>
              <a:rPr dirty="0" lang="en-US" smtClean="0"/>
              <a:t>туристичке вр. имају квл. и квн. превагу</a:t>
            </a:r>
          </a:p>
          <a:p>
            <a:pPr indent="-347662" lvl="1" marL="692150"/>
            <a:r>
              <a:rPr dirty="0" lang="en-US" smtClean="0"/>
              <a:t>туризам је доминантна дјелатност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104"/>
          <p:cNvSpPr>
            <a:spLocks/>
          </p:cNvSpPr>
          <p:nvPr>
            <p:ph type="obj"/>
          </p:nvPr>
        </p:nvSpPr>
        <p:spPr>
          <a:xfrm>
            <a:off x="250825" y="836612"/>
            <a:ext cx="8462962" cy="54737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/>
              <a:t>Просторна цјелина гдје је (Васовић, 1971):  </a:t>
            </a:r>
          </a:p>
          <a:p>
            <a:pPr indent="-347662" lvl="1" marL="692150"/>
            <a:r>
              <a:rPr dirty="0" lang="en-US" smtClean="0"/>
              <a:t>туризам доминантна и обједињујућа функција</a:t>
            </a:r>
          </a:p>
          <a:p>
            <a:pPr indent="-347662" lvl="1" marL="692150"/>
            <a:r>
              <a:rPr dirty="0" lang="en-US" smtClean="0"/>
              <a:t>физиономија (географски лик) посљедица тога</a:t>
            </a:r>
          </a:p>
          <a:p>
            <a:pPr indent="-342900" marL="342900">
              <a:buNone/>
            </a:pPr>
            <a:endParaRPr dirty="0" lang="en-US" smtClean="0" sz="1200"/>
          </a:p>
          <a:p>
            <a:pPr indent="-342900" marL="342900">
              <a:buNone/>
            </a:pPr>
            <a:endParaRPr dirty="0" lang="en-US" smtClean="0" sz="1200"/>
          </a:p>
          <a:p>
            <a:pPr indent="-342900" marL="342900"/>
            <a:r>
              <a:rPr dirty="0" lang="en-US" smtClean="0"/>
              <a:t>Треба да изрази (Ж.Јовичић):</a:t>
            </a:r>
          </a:p>
          <a:p>
            <a:pPr indent="-347662" lvl="1" marL="692150"/>
            <a:r>
              <a:rPr dirty="0" lang="en-US" smtClean="0"/>
              <a:t>територијалност мотива</a:t>
            </a:r>
          </a:p>
          <a:p>
            <a:pPr indent="-347662" lvl="1" marL="692150"/>
            <a:r>
              <a:rPr dirty="0" lang="en-US" smtClean="0"/>
              <a:t>функционалност промета</a:t>
            </a:r>
          </a:p>
          <a:p>
            <a:pPr indent="-347662" lvl="1" marL="692150"/>
            <a:endParaRPr dirty="0" lang="en-US" smtClean="0"/>
          </a:p>
          <a:p>
            <a:pPr indent="-342900" marL="342900">
              <a:lnSpc>
                <a:spcPct val="150000"/>
              </a:lnSpc>
            </a:pPr>
            <a:r>
              <a:rPr dirty="0" lang="en-US" smtClean="0"/>
              <a:t>Регија се стално прилагођава (Јовић)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5"/>
          <p:cNvSpPr>
            <a:spLocks/>
          </p:cNvSpPr>
          <p:nvPr>
            <p:ph type="body"/>
          </p:nvPr>
        </p:nvSpPr>
        <p:spPr>
          <a:xfrm>
            <a:off x="179387" y="981075"/>
            <a:ext cx="8507412" cy="56165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150000"/>
              </a:lnSpc>
            </a:pPr>
            <a:r>
              <a:rPr dirty="0" lang="en-US" smtClean="0"/>
              <a:t>Регија као отворени просторни систем</a:t>
            </a:r>
          </a:p>
          <a:p>
            <a:pPr indent="-347662" lvl="1" marL="692150"/>
            <a:r>
              <a:rPr dirty="0" lang="en-US" smtClean="0"/>
              <a:t>Туризам је обједињујућа дјелатност</a:t>
            </a:r>
          </a:p>
          <a:p>
            <a:pPr indent="-347662" lvl="1" marL="692150"/>
            <a:r>
              <a:rPr dirty="0" lang="en-US" smtClean="0"/>
              <a:t>Структуре и процеси су посљедице те дјелатности (Чомић, Пјевач, 1997)</a:t>
            </a:r>
          </a:p>
          <a:p>
            <a:pPr indent="-342900" marL="342900"/>
            <a:endParaRPr dirty="0" lang="en-US" smtClean="0"/>
          </a:p>
          <a:p>
            <a:pPr indent="-342900" marL="342900"/>
            <a:r>
              <a:rPr dirty="0" lang="en-US" smtClean="0"/>
              <a:t>Проблем дефинисања појма туристичке регије (Николић, 1984):</a:t>
            </a:r>
          </a:p>
          <a:p>
            <a:pPr indent="-347662" lvl="1" marL="692150"/>
            <a:r>
              <a:rPr dirty="0" lang="en-US" smtClean="0"/>
              <a:t>Дефиниције се односе само на просторе са развијеним туризмом</a:t>
            </a:r>
          </a:p>
          <a:p>
            <a:pPr indent="-347662" lvl="1" marL="692150"/>
            <a:r>
              <a:rPr dirty="0" lang="en-US" smtClean="0"/>
              <a:t>Уводи се појам планске или потенцијалне регије (Пиха, 1979)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106"/>
          <p:cNvSpPr>
            <a:spLocks/>
          </p:cNvSpPr>
          <p:nvPr>
            <p:ph type="body"/>
          </p:nvPr>
        </p:nvSpPr>
        <p:spPr>
          <a:xfrm>
            <a:off x="179387" y="333375"/>
            <a:ext cx="8507412" cy="62642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endParaRPr dirty="0" lang="en-US" smtClean="0"/>
          </a:p>
          <a:p>
            <a:pPr indent="-342900" marL="342900"/>
            <a:r>
              <a:rPr dirty="0" lang="en-US" smtClean="0"/>
              <a:t>Туристичка регија је:</a:t>
            </a:r>
          </a:p>
          <a:p>
            <a:pPr indent="-342900" marL="342900">
              <a:buNone/>
            </a:pPr>
            <a:endParaRPr dirty="0" lang="en-US" smtClean="0"/>
          </a:p>
          <a:p>
            <a:pPr indent="-347662" lvl="1" marL="692150"/>
            <a:r>
              <a:rPr dirty="0" lang="en-US" smtClean="0"/>
              <a:t>природно-физиономски издефинисана цјелина</a:t>
            </a:r>
          </a:p>
          <a:p>
            <a:pPr indent="-347662" lvl="1" marL="692150"/>
            <a:r>
              <a:rPr dirty="0" lang="en-US" smtClean="0"/>
              <a:t>преовлађују високо-атрактивни мотиви</a:t>
            </a:r>
          </a:p>
          <a:p>
            <a:pPr indent="-347662" lvl="1" marL="692150"/>
            <a:r>
              <a:rPr dirty="0" lang="en-US" smtClean="0"/>
              <a:t>туризам је планирана или доминантна дјелатност</a:t>
            </a:r>
          </a:p>
          <a:p>
            <a:pPr indent="-347662" lvl="1" marL="692150"/>
            <a:r>
              <a:rPr dirty="0" lang="en-US" smtClean="0"/>
              <a:t>физиономија је посљедица атрактивности мотива (примарно)</a:t>
            </a:r>
          </a:p>
          <a:p>
            <a:pPr indent="-347662" lvl="1" marL="692150"/>
            <a:r>
              <a:rPr dirty="0" lang="en-US" smtClean="0"/>
              <a:t>посљедица функције (секундарно)</a:t>
            </a:r>
          </a:p>
          <a:p>
            <a:pPr indent="-347662" lvl="1" marL="692150"/>
            <a:r>
              <a:rPr dirty="0" lang="en-US" smtClean="0"/>
              <a:t>објекти и процеси унутар регије у сталној вези и међузависности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FFFFCC"/>
      </a:dk1>
      <a:lt1>
        <a:srgbClr val="29527B"/>
      </a:lt1>
      <a:dk2>
        <a:srgbClr val="FFFFFF"/>
      </a:dk2>
      <a:lt2>
        <a:srgbClr val="808080"/>
      </a:lt2>
      <a:accent1>
        <a:srgbClr val="CCCC00"/>
      </a:accent1>
      <a:accent2>
        <a:srgbClr val="669999"/>
      </a:accent2>
      <a:accent3>
        <a:srgbClr val="29527B"/>
      </a:accent3>
      <a:accent4>
        <a:srgbClr val="CCCC00"/>
      </a:accent4>
      <a:accent5>
        <a:srgbClr val="669999"/>
      </a:accent5>
      <a:accent6>
        <a:srgbClr val="29527B"/>
      </a:accent6>
      <a:hlink>
        <a:srgbClr val="D8D8E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FFFFCC"/>
      </a:dk1>
      <a:lt1>
        <a:srgbClr val="29527B"/>
      </a:lt1>
      <a:dk2>
        <a:srgbClr val="FFFFFF"/>
      </a:dk2>
      <a:lt2>
        <a:srgbClr val="808080"/>
      </a:lt2>
      <a:accent1>
        <a:srgbClr val="CCCC00"/>
      </a:accent1>
      <a:accent2>
        <a:srgbClr val="669999"/>
      </a:accent2>
      <a:accent3>
        <a:srgbClr val="29527B"/>
      </a:accent3>
      <a:accent4>
        <a:srgbClr val="CCCC00"/>
      </a:accent4>
      <a:accent5>
        <a:srgbClr val="669999"/>
      </a:accent5>
      <a:accent6>
        <a:srgbClr val="29527B"/>
      </a:accent6>
      <a:hlink>
        <a:srgbClr val="D8D8E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1053</Words>
  <Paragraphs>315</Paragraphs>
  <Slides>40</Slides>
  <Notes>0</Notes>
  <TotalTime>0</TotalTime>
  <HiddenSlides>0</HiddenSlides>
  <ScaleCrop>false</ScaleCrop>
  <HyperlinksChanged>false</HyperlinksChanged>
  <Application>Microsoft Office PowerPoint</Application>
  <PresentationFormat/>
</Properties>
</file>