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2" Target="ppt/presentation.xml" Type="http://schemas.openxmlformats.org/officeDocument/2006/relationships/officeDocument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9144000" cy="6858000" type="screen4x3"/>
  <p:notesSz cx="6858000" cy="9144000"/>
  <p:defaultTextStyle>
    <a:lvl1pPr algn="l" defTabSz="914400" fontAlgn="base" indent="0" marL="0" rtl="0">
      <a:lnSpc>
        <a:spcPct val="100000"/>
      </a:lnSpc>
      <a:spcBef>
        <a:spcPct val="0"/>
      </a:spcBef>
      <a:spcAft>
        <a:spcPct val="0"/>
      </a:spcAft>
      <a:buNone/>
      <a:defRPr b="0" baseline="0" dirty="0" i="0" lang="en-US" smtClean="0" sz="1800" u="none">
        <a:solidFill>
          <a:schemeClr val="tx1"/>
        </a:solidFill>
        <a:latin charset="0" typeface="Arial"/>
        <a:ea charset="0" typeface="Arial"/>
      </a:defRPr>
    </a:lvl1pPr>
    <a:lvl2pPr indent="0" marL="4572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2pPr>
    <a:lvl3pPr indent="0" marL="9144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3pPr>
    <a:lvl4pPr indent="0" marL="13716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4pPr>
    <a:lvl5pPr indent="0" marL="18288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/>
    <p:restoredTop sz="94660"/>
  </p:normalViewPr>
</p:viewPr>
</file>

<file path=ppt/_rels/presentation.xml.rels><?xml version="1.0" encoding="UTF-8" standalone="yes"?><Relationships xmlns="http://schemas.openxmlformats.org/package/2006/relationships"><Relationship Id="rId38" Target="slides/slide33.xml" Type="http://schemas.openxmlformats.org/officeDocument/2006/relationships/slide"/><Relationship Id="rId37" Target="slides/slide32.xml" Type="http://schemas.openxmlformats.org/officeDocument/2006/relationships/slide"/><Relationship Id="rId36" Target="slides/slide31.xml" Type="http://schemas.openxmlformats.org/officeDocument/2006/relationships/slide"/><Relationship Id="rId35" Target="slides/slide30.xml" Type="http://schemas.openxmlformats.org/officeDocument/2006/relationships/slide"/><Relationship Id="rId34" Target="slides/slide29.xml" Type="http://schemas.openxmlformats.org/officeDocument/2006/relationships/slide"/><Relationship Id="rId33" Target="slides/slide28.xml" Type="http://schemas.openxmlformats.org/officeDocument/2006/relationships/slide"/><Relationship Id="rId32" Target="slides/slide27.xml" Type="http://schemas.openxmlformats.org/officeDocument/2006/relationships/slide"/><Relationship Id="rId31" Target="slides/slide26.xml" Type="http://schemas.openxmlformats.org/officeDocument/2006/relationships/slide"/><Relationship Id="rId30" Target="slides/slide25.xml" Type="http://schemas.openxmlformats.org/officeDocument/2006/relationships/slide"/><Relationship Id="rId27" Target="slides/slide22.xml" Type="http://schemas.openxmlformats.org/officeDocument/2006/relationships/slide"/><Relationship Id="rId26" Target="slides/slide21.xml" Type="http://schemas.openxmlformats.org/officeDocument/2006/relationships/slide"/><Relationship Id="rId25" Target="slides/slide20.xml" Type="http://schemas.openxmlformats.org/officeDocument/2006/relationships/slide"/><Relationship Id="rId24" Target="slides/slide19.xml" Type="http://schemas.openxmlformats.org/officeDocument/2006/relationships/slide"/><Relationship Id="rId21" Target="slides/slide16.xml" Type="http://schemas.openxmlformats.org/officeDocument/2006/relationships/slide"/><Relationship Id="rId19" Target="slides/slide14.xml" Type="http://schemas.openxmlformats.org/officeDocument/2006/relationships/slide"/><Relationship Id="rId20" Target="slides/slide15.xml" Type="http://schemas.openxmlformats.org/officeDocument/2006/relationships/slide"/><Relationship Id="rId18" Target="slides/slide13.xml" Type="http://schemas.openxmlformats.org/officeDocument/2006/relationships/slide"/><Relationship Id="rId17" Target="slides/slide12.xml" Type="http://schemas.openxmlformats.org/officeDocument/2006/relationships/slide"/><Relationship Id="rId16" Target="slides/slide11.xml" Type="http://schemas.openxmlformats.org/officeDocument/2006/relationships/slide"/><Relationship Id="rId15" Target="slides/slide10.xml" Type="http://schemas.openxmlformats.org/officeDocument/2006/relationships/slide"/><Relationship Id="rId14" Target="slides/slide9.xml" Type="http://schemas.openxmlformats.org/officeDocument/2006/relationships/slide"/><Relationship Id="rId13" Target="slides/slide8.xml" Type="http://schemas.openxmlformats.org/officeDocument/2006/relationships/slide"/><Relationship Id="rId12" Target="slides/slide7.xml" Type="http://schemas.openxmlformats.org/officeDocument/2006/relationships/slide"/><Relationship Id="rId11" Target="slides/slide6.xml" Type="http://schemas.openxmlformats.org/officeDocument/2006/relationships/slide"/><Relationship Id="rId10" Target="slides/slide5.xml" Type="http://schemas.openxmlformats.org/officeDocument/2006/relationships/slide"/><Relationship Id="rId9" Target="slides/slide4.xml" Type="http://schemas.openxmlformats.org/officeDocument/2006/relationships/slide"/><Relationship Id="rId8" Target="slides/slide3.xml" Type="http://schemas.openxmlformats.org/officeDocument/2006/relationships/slide"/><Relationship Id="rId7" Target="slides/slide2.xml" Type="http://schemas.openxmlformats.org/officeDocument/2006/relationships/slide"/><Relationship Id="rId6" Target="slides/slide1.xml" Type="http://schemas.openxmlformats.org/officeDocument/2006/relationships/slide"/><Relationship Id="rId5" Target="slideMasters/slideMaster1.xml" Type="http://schemas.openxmlformats.org/officeDocument/2006/relationships/slideMaster"/><Relationship Id="rId4" Target="tableStyles.xml" Type="http://schemas.openxmlformats.org/officeDocument/2006/relationships/tableStyles"/><Relationship Id="rId3" Target="presProps.xml" Type="http://schemas.openxmlformats.org/officeDocument/2006/relationships/presProps"/><Relationship Id="rId23" Target="slides/slide18.xml" Type="http://schemas.openxmlformats.org/officeDocument/2006/relationships/slide"/><Relationship Id="rId29" Target="slides/slide24.xml" Type="http://schemas.openxmlformats.org/officeDocument/2006/relationships/slide"/><Relationship Id="rId2" Target="viewProps.xml" Type="http://schemas.openxmlformats.org/officeDocument/2006/relationships/viewProps"/><Relationship Id="rId22" Target="slides/slide17.xml" Type="http://schemas.openxmlformats.org/officeDocument/2006/relationships/slide"/><Relationship Id="rId28" Target="slides/slide23.xml" Type="http://schemas.openxmlformats.org/officeDocument/2006/relationships/slide"/><Relationship Id="rId1" Target="theme/theme1.xml" Type="http://schemas.openxmlformats.org/officeDocument/2006/relationships/theme"/></Relationship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Box 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" name="Text Box 2"/>
          <p:cNvSpPr>
            <a:spLocks/>
          </p:cNvSpPr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" name="Text Box 3"/>
          <p:cNvSpPr>
            <a:spLocks/>
          </p:cNvSpPr>
          <p:nvPr>
            <p:ph idx="2" sz="half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4" name="Text Box 4"/>
          <p:cNvSpPr>
            <a:spLocks/>
          </p:cNvSpPr>
          <p:nvPr>
            <p:ph idx="3" sz="quarter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5" name="Text Box 5"/>
          <p:cNvSpPr>
            <a:spLocks/>
          </p:cNvSpPr>
          <p:nvPr>
            <p:ph idx="4" sz="quarter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pPr algn="r"/>
            <a:r>
              <a:rPr dirty="0" lang="en-US" smtClean="0" sz="1400"/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ctr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400" u="none">
          <a:solidFill>
            <a:schemeClr val="tx2"/>
          </a:solidFill>
          <a:latin charset="0" typeface="Arial"/>
          <a:ea charset="0" typeface="Arial"/>
        </a:defRPr>
      </a:lvl1pPr>
    </p:titleStyle>
    <p:bodyStyle>
      <a:lvl1pPr algn="l" defTabSz="914400" fontAlgn="base" indent="-342900" marL="342900" rtl="0">
        <a:lnSpc>
          <a:spcPct val="100000"/>
        </a:lnSpc>
        <a:spcBef>
          <a:spcPct val="20000"/>
        </a:spcBef>
        <a:spcAft>
          <a:spcPct val="0"/>
        </a:spcAft>
        <a:buChar char="•"/>
        <a:defRPr b="0" baseline="0" dirty="0" i="0" lang="en-US" smtClean="0" sz="3200" u="none">
          <a:solidFill>
            <a:schemeClr val="tx1"/>
          </a:solidFill>
          <a:latin charset="0" typeface="Arial"/>
          <a:ea charset="0" typeface="Arial"/>
        </a:defRPr>
      </a:lvl1pPr>
      <a:lvl2pPr indent="-285750" marL="742950">
        <a:lnSpc>
          <a:spcPct val="100000"/>
        </a:lnSpc>
        <a:spcBef>
          <a:spcPct val="20000"/>
        </a:spcBef>
        <a:spcAft>
          <a:spcPct val="0"/>
        </a:spcAft>
        <a:buChar char="–"/>
        <a:defRPr b="0" dirty="0" i="0" lang="en-US" smtClean="0" sz="2800" u="none">
          <a:solidFill>
            <a:schemeClr val="tx1"/>
          </a:solidFill>
          <a:latin charset="0" typeface="Arial"/>
        </a:defRPr>
      </a:lvl2pPr>
      <a:lvl3pPr indent="-228600" marL="1143000">
        <a:lnSpc>
          <a:spcPct val="100000"/>
        </a:lnSpc>
        <a:spcBef>
          <a:spcPct val="20000"/>
        </a:spcBef>
        <a:spcAft>
          <a:spcPct val="0"/>
        </a:spcAft>
        <a:buChar char="•"/>
        <a:defRPr b="0" dirty="0" i="0" lang="en-US" smtClean="0" sz="2400" u="none">
          <a:solidFill>
            <a:schemeClr val="tx1"/>
          </a:solidFill>
          <a:latin charset="0" typeface="Arial"/>
        </a:defRPr>
      </a:lvl3pPr>
      <a:lvl4pPr indent="-228600" marL="1600200">
        <a:lnSpc>
          <a:spcPct val="100000"/>
        </a:lnSpc>
        <a:spcBef>
          <a:spcPct val="20000"/>
        </a:spcBef>
        <a:spcAft>
          <a:spcPct val="0"/>
        </a:spcAft>
        <a:buChar char="–"/>
        <a:defRPr b="0" dirty="0" i="0" lang="en-US" smtClean="0" sz="2000" u="none">
          <a:solidFill>
            <a:schemeClr val="tx1"/>
          </a:solidFill>
          <a:latin charset="0" typeface="Arial"/>
        </a:defRPr>
      </a:lvl4pPr>
      <a:lvl5pPr indent="-228600" marL="2057400">
        <a:lnSpc>
          <a:spcPct val="100000"/>
        </a:lnSpc>
        <a:spcBef>
          <a:spcPct val="20000"/>
        </a:spcBef>
        <a:spcAft>
          <a:spcPct val="0"/>
        </a:spcAft>
        <a:buChar char="»"/>
        <a:defRPr b="0" dirty="0" i="0" lang="en-US" smtClean="0" sz="2000" u="none">
          <a:solidFill>
            <a:schemeClr val="tx1"/>
          </a:solidFill>
          <a:latin charset="0" typeface="Arial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typeface="Arial"/>
          <a:ea charset="0" typeface="Arial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5pPr>
    </p:otherStyle>
  </p:txStyles>
</p:sldMaster>
</file>

<file path=ppt/slides/_rels/slide1.xml.rels><?xml version="1.0" encoding="UTF-8" standalone="yes"?>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3" Target="../media/image13.jpeg" Type="http://schemas.openxmlformats.org/officeDocument/2006/relationships/image"/><Relationship Id="rId2" Target="../media/image1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5" Target="../media/image17.png" Type="http://schemas.openxmlformats.org/officeDocument/2006/relationships/image"/><Relationship Id="rId4" Target="../media/image16.png" Type="http://schemas.openxmlformats.org/officeDocument/2006/relationships/image"/><Relationship Id="rId3" Target="../media/image15.png" Type="http://schemas.openxmlformats.org/officeDocument/2006/relationships/image"/><Relationship Id="rId2" Target="../media/image1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4" Target="../media/image20.jpeg" Type="http://schemas.openxmlformats.org/officeDocument/2006/relationships/image"/><Relationship Id="rId3" Target="../media/image19.jpeg" Type="http://schemas.openxmlformats.org/officeDocument/2006/relationships/image"/><Relationship Id="rId2" Target="../media/image1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4" Target="../media/image23.jpeg" Type="http://schemas.openxmlformats.org/officeDocument/2006/relationships/image"/><Relationship Id="rId3" Target="../media/image22.jpeg" Type="http://schemas.openxmlformats.org/officeDocument/2006/relationships/image"/><Relationship Id="rId2" Target="../media/image2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4" Target="../media/image26.png" Type="http://schemas.openxmlformats.org/officeDocument/2006/relationships/image"/><Relationship Id="rId3" Target="../media/image25.png" Type="http://schemas.openxmlformats.org/officeDocument/2006/relationships/image"/><Relationship Id="rId2" Target="../media/image2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2" Target="../media/image2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2" Target="../media/image2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5" Target="../media/image32.png" Type="http://schemas.openxmlformats.org/officeDocument/2006/relationships/image"/><Relationship Id="rId4" Target="../media/image31.png" Type="http://schemas.openxmlformats.org/officeDocument/2006/relationships/image"/><Relationship Id="rId3" Target="../media/image30.png" Type="http://schemas.openxmlformats.org/officeDocument/2006/relationships/image"/><Relationship Id="rId2" Target="../media/image2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2" Target="../media/image3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3" Target="../media/image35.png" Type="http://schemas.openxmlformats.org/officeDocument/2006/relationships/image"/><Relationship Id="rId2" Target="../media/image3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2" Target="../media/image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3" Target="../media/image37.png" Type="http://schemas.openxmlformats.org/officeDocument/2006/relationships/image"/><Relationship Id="rId2" Target="../media/image3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5" Target="../media/image41.png" Type="http://schemas.openxmlformats.org/officeDocument/2006/relationships/image"/><Relationship Id="rId4" Target="../media/image40.png" Type="http://schemas.openxmlformats.org/officeDocument/2006/relationships/image"/><Relationship Id="rId3" Target="../media/image39.png" Type="http://schemas.openxmlformats.org/officeDocument/2006/relationships/image"/><Relationship Id="rId2" Target="../media/image3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5" Target="../media/image45.png" Type="http://schemas.openxmlformats.org/officeDocument/2006/relationships/image"/><Relationship Id="rId4" Target="../media/image44.png" Type="http://schemas.openxmlformats.org/officeDocument/2006/relationships/image"/><Relationship Id="rId3" Target="../media/image43.png" Type="http://schemas.openxmlformats.org/officeDocument/2006/relationships/image"/><Relationship Id="rId2" Target="../media/image4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2" Target="../media/image4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2" Target="../media/image4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5" Target="../media/image51.png" Type="http://schemas.openxmlformats.org/officeDocument/2006/relationships/image"/><Relationship Id="rId4" Target="../media/image50.png" Type="http://schemas.openxmlformats.org/officeDocument/2006/relationships/image"/><Relationship Id="rId3" Target="../media/image49.png" Type="http://schemas.openxmlformats.org/officeDocument/2006/relationships/image"/><Relationship Id="rId2" Target="../media/image4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3" Target="../media/image53.jpeg" Type="http://schemas.openxmlformats.org/officeDocument/2006/relationships/image"/><Relationship Id="rId2" Target="../media/image5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2" Target="../media/image5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3" Target="../media/image56.jpeg" Type="http://schemas.openxmlformats.org/officeDocument/2006/relationships/image"/><Relationship Id="rId2" Target="../media/image5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5" Target="../media/image60.jpeg" Type="http://schemas.openxmlformats.org/officeDocument/2006/relationships/image"/><Relationship Id="rId4" Target="../media/image59.jpeg" Type="http://schemas.openxmlformats.org/officeDocument/2006/relationships/image"/><Relationship Id="rId3" Target="../media/image58.jpeg" Type="http://schemas.openxmlformats.org/officeDocument/2006/relationships/image"/><Relationship Id="rId2" Target="../media/image5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3" Target="../media/image3.png" Type="http://schemas.openxmlformats.org/officeDocument/2006/relationships/image"/><Relationship Id="rId2" Target="../media/image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2" Target="../media/image6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2" Target="../media/image6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2" Target="../media/image6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2" Target="../media/image6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3" Target="../media/image5.png" Type="http://schemas.openxmlformats.org/officeDocument/2006/relationships/image"/><Relationship Id="rId2" Target="../media/image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2" Target="../media/image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3" Target="../media/image8.jpeg" Type="http://schemas.openxmlformats.org/officeDocument/2006/relationships/image"/><Relationship Id="rId2" Target="../media/image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2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2" Target="../media/image1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2" Target="../media/image1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b="5144"/>
          <a:stretch/>
        </p:blipFill>
        <p:spPr>
          <a:xfrm>
            <a:off x="212725" y="642937"/>
            <a:ext cx="8736012" cy="62150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8"/>
          <p:cNvSpPr txBox="1">
            <a:spLocks/>
          </p:cNvSpPr>
          <p:nvPr/>
        </p:nvSpPr>
        <p:spPr>
          <a:xfrm>
            <a:off x="2071687" y="0"/>
            <a:ext cx="6210300" cy="1384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3200">
                <a:solidFill>
                  <a:srgbClr val="C00000"/>
                </a:solidFill>
              </a:rPr>
              <a:t>ТУРИСТИЧКЕ РЕГИЈЕ СВЕТА </a:t>
            </a:r>
          </a:p>
          <a:p>
            <a:pPr algn="ctr" indent="0" marL="0"/>
            <a:endParaRPr dirty="0" lang="en-US" smtClean="0" sz="800"/>
          </a:p>
          <a:p>
            <a:pPr algn="ctr" indent="0" marL="0"/>
            <a:r>
              <a:rPr b="1" dirty="0" lang="en-US" smtClean="0" sz="4400">
                <a:solidFill>
                  <a:srgbClr val="7030A0"/>
                </a:solidFill>
              </a:rPr>
              <a:t>ТУРИЗАМ ПИРИНЕЈА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2"/>
          <p:cNvPicPr>
            <a:picLocks noChangeAspect="1"/>
          </p:cNvPicPr>
          <p:nvPr/>
        </p:nvPicPr>
        <p:blipFill>
          <a:blip r:embed="rId2"/>
          <a:srcRect t="24509"/>
          <a:stretch/>
        </p:blipFill>
        <p:spPr>
          <a:xfrm>
            <a:off x="0" y="0"/>
            <a:ext cx="9144000" cy="330041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 Box 54"/>
          <p:cNvSpPr txBox="1">
            <a:spLocks/>
          </p:cNvSpPr>
          <p:nvPr/>
        </p:nvSpPr>
        <p:spPr>
          <a:xfrm>
            <a:off x="3214687" y="0"/>
            <a:ext cx="3867150" cy="584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2060"/>
                </a:solidFill>
              </a:rPr>
              <a:t>Цирк и ледник Гаварн</a:t>
            </a:r>
          </a:p>
          <a:p>
            <a:pPr algn="ctr" indent="0" marL="0"/>
            <a:r>
              <a:rPr b="1" dirty="0" lang="en-US" smtClean="0" sz="1400">
                <a:solidFill>
                  <a:srgbClr val="002060"/>
                </a:solidFill>
              </a:rPr>
              <a:t>(Француска Департман Високи Пиринеји)</a:t>
            </a:r>
          </a:p>
        </p:txBody>
      </p:sp>
      <p:pic>
        <p:nvPicPr>
          <p:cNvPr id="55" name="Picture 55"/>
          <p:cNvPicPr>
            <a:picLocks noChangeAspect="1"/>
          </p:cNvPicPr>
          <p:nvPr/>
        </p:nvPicPr>
        <p:blipFill>
          <a:blip r:embed="rId3"/>
          <a:srcRect b="8749" t="27499"/>
          <a:stretch/>
        </p:blipFill>
        <p:spPr>
          <a:xfrm>
            <a:off x="1285875" y="3454400"/>
            <a:ext cx="7119937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Text Box 57"/>
          <p:cNvSpPr txBox="1">
            <a:spLocks/>
          </p:cNvSpPr>
          <p:nvPr/>
        </p:nvSpPr>
        <p:spPr>
          <a:xfrm>
            <a:off x="5643562" y="3786187"/>
            <a:ext cx="263683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Педрафорца</a:t>
            </a:r>
            <a:r>
              <a:rPr dirty="0" lang="en-US" smtClean="0"/>
              <a:t> (2506 m)</a:t>
            </a:r>
          </a:p>
          <a:p>
            <a:pPr algn="ctr" indent="0" marL="0"/>
            <a:r>
              <a:rPr dirty="0" lang="en-US" smtClean="0"/>
              <a:t>- Каталонија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427537" cy="33210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Text Box 60"/>
          <p:cNvSpPr txBox="1">
            <a:spLocks/>
          </p:cNvSpPr>
          <p:nvPr/>
        </p:nvSpPr>
        <p:spPr>
          <a:xfrm>
            <a:off x="0" y="476250"/>
            <a:ext cx="25669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Централни Пиринеји</a:t>
            </a:r>
          </a:p>
        </p:txBody>
      </p:sp>
      <p:pic>
        <p:nvPicPr>
          <p:cNvPr id="61" name="Picture 6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Text Box 63"/>
          <p:cNvSpPr txBox="1">
            <a:spLocks/>
          </p:cNvSpPr>
          <p:nvPr/>
        </p:nvSpPr>
        <p:spPr>
          <a:xfrm>
            <a:off x="5072062" y="3786187"/>
            <a:ext cx="27606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2060"/>
                </a:solidFill>
              </a:rPr>
              <a:t>Врх Бугат - Француска</a:t>
            </a:r>
          </a:p>
        </p:txBody>
      </p:sp>
      <p:pic>
        <p:nvPicPr>
          <p:cNvPr id="64" name="Picture 6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500562" y="0"/>
            <a:ext cx="4643437" cy="32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0" y="3482975"/>
            <a:ext cx="4500562" cy="33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Text Box 68"/>
          <p:cNvSpPr txBox="1">
            <a:spLocks/>
          </p:cNvSpPr>
          <p:nvPr/>
        </p:nvSpPr>
        <p:spPr>
          <a:xfrm>
            <a:off x="900112" y="3500437"/>
            <a:ext cx="24320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Пиринеји - Шпанија</a:t>
            </a:r>
          </a:p>
        </p:txBody>
      </p:sp>
      <p:sp>
        <p:nvSpPr>
          <p:cNvPr id="69" name="Text Box 69"/>
          <p:cNvSpPr txBox="1">
            <a:spLocks/>
          </p:cNvSpPr>
          <p:nvPr/>
        </p:nvSpPr>
        <p:spPr>
          <a:xfrm>
            <a:off x="6251575" y="-7937"/>
            <a:ext cx="24320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Пиринеји - Шпанија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70"/>
          <p:cNvPicPr>
            <a:picLocks noChangeAspect="1"/>
          </p:cNvPicPr>
          <p:nvPr/>
        </p:nvPicPr>
        <p:blipFill>
          <a:blip r:embed="rId2"/>
          <a:srcRect t="9843"/>
          <a:stretch/>
        </p:blipFill>
        <p:spPr>
          <a:xfrm>
            <a:off x="1643062" y="0"/>
            <a:ext cx="5572125" cy="38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Text Box 72"/>
          <p:cNvSpPr txBox="1">
            <a:spLocks/>
          </p:cNvSpPr>
          <p:nvPr/>
        </p:nvSpPr>
        <p:spPr>
          <a:xfrm>
            <a:off x="2786062" y="0"/>
            <a:ext cx="21193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Гав де По у Лурду</a:t>
            </a:r>
          </a:p>
        </p:txBody>
      </p:sp>
      <p:pic>
        <p:nvPicPr>
          <p:cNvPr id="73" name="Picture 7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14875" y="3903662"/>
            <a:ext cx="4429125" cy="295433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Text Box 75"/>
          <p:cNvSpPr txBox="1">
            <a:spLocks/>
          </p:cNvSpPr>
          <p:nvPr/>
        </p:nvSpPr>
        <p:spPr>
          <a:xfrm>
            <a:off x="4786312" y="5143500"/>
            <a:ext cx="28892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>
                <a:solidFill>
                  <a:srgbClr val="FFFF00"/>
                </a:solidFill>
              </a:rPr>
              <a:t>Река Ара (70 km) - Уеска </a:t>
            </a:r>
          </a:p>
        </p:txBody>
      </p:sp>
      <p:pic>
        <p:nvPicPr>
          <p:cNvPr id="76" name="Picture 76"/>
          <p:cNvPicPr>
            <a:picLocks noChangeAspect="1"/>
          </p:cNvPicPr>
          <p:nvPr/>
        </p:nvPicPr>
        <p:blipFill>
          <a:blip r:embed="rId4"/>
          <a:srcRect t="10417"/>
          <a:stretch/>
        </p:blipFill>
        <p:spPr>
          <a:xfrm>
            <a:off x="0" y="3929062"/>
            <a:ext cx="4359275" cy="292893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Text Box 78"/>
          <p:cNvSpPr txBox="1">
            <a:spLocks/>
          </p:cNvSpPr>
          <p:nvPr/>
        </p:nvSpPr>
        <p:spPr>
          <a:xfrm>
            <a:off x="1071562" y="4143375"/>
            <a:ext cx="25320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Рибагорсана (133 km)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9"/>
          <p:cNvPicPr>
            <a:picLocks noChangeAspect="1"/>
          </p:cNvPicPr>
          <p:nvPr/>
        </p:nvPicPr>
        <p:blipFill>
          <a:blip r:embed="rId2"/>
          <a:srcRect b="2065" t="5064"/>
          <a:stretch/>
        </p:blipFill>
        <p:spPr>
          <a:xfrm>
            <a:off x="1785937" y="0"/>
            <a:ext cx="6243637" cy="392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929062"/>
            <a:ext cx="4402137" cy="292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Picture 83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000625" y="3748087"/>
            <a:ext cx="4143375" cy="310991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Text Box 85"/>
          <p:cNvSpPr txBox="1">
            <a:spLocks/>
          </p:cNvSpPr>
          <p:nvPr/>
        </p:nvSpPr>
        <p:spPr>
          <a:xfrm>
            <a:off x="2714625" y="6000750"/>
            <a:ext cx="1565275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>
                <a:solidFill>
                  <a:srgbClr val="FFFF00"/>
                </a:solidFill>
              </a:rPr>
              <a:t>Река Арагон </a:t>
            </a:r>
          </a:p>
          <a:p>
            <a:pPr algn="ctr" indent="0" marL="0"/>
            <a:r>
              <a:rPr dirty="0" lang="en-US" smtClean="0">
                <a:solidFill>
                  <a:srgbClr val="FFFF00"/>
                </a:solidFill>
              </a:rPr>
              <a:t>(191 km)</a:t>
            </a:r>
          </a:p>
        </p:txBody>
      </p:sp>
      <p:sp>
        <p:nvSpPr>
          <p:cNvPr id="86" name="Text Box 86"/>
          <p:cNvSpPr txBox="1">
            <a:spLocks/>
          </p:cNvSpPr>
          <p:nvPr/>
        </p:nvSpPr>
        <p:spPr>
          <a:xfrm>
            <a:off x="5572125" y="5929312"/>
            <a:ext cx="25161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Река Гаљего (193 km)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892675" cy="32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Text Box 89"/>
          <p:cNvSpPr txBox="1">
            <a:spLocks/>
          </p:cNvSpPr>
          <p:nvPr/>
        </p:nvSpPr>
        <p:spPr>
          <a:xfrm>
            <a:off x="684212" y="0"/>
            <a:ext cx="30321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Језеро Арто - Француска</a:t>
            </a:r>
          </a:p>
        </p:txBody>
      </p:sp>
      <p:pic>
        <p:nvPicPr>
          <p:cNvPr id="90" name="Picture 9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951412" y="692150"/>
            <a:ext cx="4192587" cy="558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Picture 9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375025"/>
            <a:ext cx="4859337" cy="36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Box 94"/>
          <p:cNvSpPr txBox="1">
            <a:spLocks/>
          </p:cNvSpPr>
          <p:nvPr/>
        </p:nvSpPr>
        <p:spPr>
          <a:xfrm>
            <a:off x="0" y="428625"/>
            <a:ext cx="5286375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i="1" lang="en-US" smtClean="0" sz="1600"/>
              <a:t>Ледници (ha) на Пиринеима – Шпанија (1894-2001)</a:t>
            </a:r>
          </a:p>
        </p:txBody>
      </p:sp>
      <p:grpSp>
        <p:nvGrpSpPr>
          <p:cNvPr id="95" name="Group 95"/>
          <p:cNvGrpSpPr>
            <a:grpSpLocks noChangeAspect="0" noGrp="1" noMove="0" noSelect="0"/>
          </p:cNvGrpSpPr>
          <p:nvPr/>
        </p:nvGrpSpPr>
        <p:grpSpPr>
          <a:xfrm>
            <a:off x="5214937" y="1285875"/>
            <a:ext cx="3786187" cy="854075"/>
            <a:chOff x="3285" y="810"/>
            <a:chExt cx="2385" cy="538"/>
          </a:xfrm>
        </p:grpSpPr>
        <p:sp>
          <p:nvSpPr>
            <p:cNvPr id="96" name="Text Box 96"/>
            <p:cNvSpPr>
              <a:spLocks/>
            </p:cNvSpPr>
            <p:nvPr/>
          </p:nvSpPr>
          <p:spPr>
            <a:xfrm>
              <a:off x="3285" y="810"/>
              <a:ext cx="525" cy="13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endParaRPr/>
            </a:p>
          </p:txBody>
        </p:sp>
        <p:sp>
          <p:nvSpPr>
            <p:cNvPr id="97" name="Text Box 97"/>
            <p:cNvSpPr>
              <a:spLocks/>
            </p:cNvSpPr>
            <p:nvPr/>
          </p:nvSpPr>
          <p:spPr>
            <a:xfrm>
              <a:off x="3810" y="810"/>
              <a:ext cx="381" cy="13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ctr" indent="0" marL="0"/>
              <a:r>
                <a:rPr b="1" dirty="0" i="1" lang="en-US" smtClean="0" sz="1400"/>
                <a:t>1980. </a:t>
              </a:r>
            </a:p>
          </p:txBody>
        </p:sp>
        <p:sp>
          <p:nvSpPr>
            <p:cNvPr id="98" name="Text Box 98"/>
            <p:cNvSpPr>
              <a:spLocks/>
            </p:cNvSpPr>
            <p:nvPr/>
          </p:nvSpPr>
          <p:spPr>
            <a:xfrm>
              <a:off x="4191" y="810"/>
              <a:ext cx="382" cy="13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ctr" indent="0" marL="0"/>
              <a:r>
                <a:rPr b="1" dirty="0" i="1" lang="en-US" smtClean="0" sz="1400"/>
                <a:t>1991. </a:t>
              </a:r>
            </a:p>
          </p:txBody>
        </p:sp>
        <p:sp>
          <p:nvSpPr>
            <p:cNvPr id="99" name="Text Box 99"/>
            <p:cNvSpPr>
              <a:spLocks/>
            </p:cNvSpPr>
            <p:nvPr/>
          </p:nvSpPr>
          <p:spPr>
            <a:xfrm>
              <a:off x="4573" y="810"/>
              <a:ext cx="382" cy="13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ctr" indent="0" marL="0"/>
              <a:r>
                <a:rPr b="1" dirty="0" i="1" lang="en-US" smtClean="0" sz="1400"/>
                <a:t>1994. </a:t>
              </a:r>
            </a:p>
          </p:txBody>
        </p:sp>
        <p:sp>
          <p:nvSpPr>
            <p:cNvPr id="100" name="Text Box 100"/>
            <p:cNvSpPr>
              <a:spLocks/>
            </p:cNvSpPr>
            <p:nvPr/>
          </p:nvSpPr>
          <p:spPr>
            <a:xfrm>
              <a:off x="4955" y="810"/>
              <a:ext cx="381" cy="13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ctr" indent="0" marL="0"/>
              <a:r>
                <a:rPr b="1" dirty="0" i="1" lang="en-US" smtClean="0" sz="1400"/>
                <a:t>1999. </a:t>
              </a:r>
            </a:p>
          </p:txBody>
        </p:sp>
        <p:sp>
          <p:nvSpPr>
            <p:cNvPr id="101" name="Text Box 101"/>
            <p:cNvSpPr>
              <a:spLocks/>
            </p:cNvSpPr>
            <p:nvPr/>
          </p:nvSpPr>
          <p:spPr>
            <a:xfrm>
              <a:off x="5336" y="810"/>
              <a:ext cx="334" cy="13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ctr" indent="0" marL="0"/>
              <a:r>
                <a:rPr b="1" dirty="0" i="1" lang="en-US" smtClean="0" sz="1400"/>
                <a:t>2000. </a:t>
              </a:r>
            </a:p>
          </p:txBody>
        </p:sp>
        <p:sp>
          <p:nvSpPr>
            <p:cNvPr id="102" name="Text Box 102"/>
            <p:cNvSpPr>
              <a:spLocks/>
            </p:cNvSpPr>
            <p:nvPr/>
          </p:nvSpPr>
          <p:spPr>
            <a:xfrm>
              <a:off x="3285" y="945"/>
              <a:ext cx="525" cy="13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b="1" dirty="0" lang="en-US" smtClean="0" sz="1400"/>
                <a:t>Glaciers </a:t>
              </a:r>
            </a:p>
          </p:txBody>
        </p:sp>
        <p:sp>
          <p:nvSpPr>
            <p:cNvPr id="103" name="Text Box 103"/>
            <p:cNvSpPr>
              <a:spLocks/>
            </p:cNvSpPr>
            <p:nvPr/>
          </p:nvSpPr>
          <p:spPr>
            <a:xfrm>
              <a:off x="3810" y="945"/>
              <a:ext cx="381" cy="13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27 </a:t>
              </a:r>
            </a:p>
          </p:txBody>
        </p:sp>
        <p:sp>
          <p:nvSpPr>
            <p:cNvPr id="104" name="Text Box 104"/>
            <p:cNvSpPr>
              <a:spLocks/>
            </p:cNvSpPr>
            <p:nvPr/>
          </p:nvSpPr>
          <p:spPr>
            <a:xfrm>
              <a:off x="4191" y="945"/>
              <a:ext cx="382" cy="13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17 </a:t>
              </a:r>
            </a:p>
          </p:txBody>
        </p:sp>
        <p:sp>
          <p:nvSpPr>
            <p:cNvPr id="105" name="Text Box 105"/>
            <p:cNvSpPr>
              <a:spLocks/>
            </p:cNvSpPr>
            <p:nvPr/>
          </p:nvSpPr>
          <p:spPr>
            <a:xfrm>
              <a:off x="4573" y="945"/>
              <a:ext cx="382" cy="13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13 </a:t>
              </a:r>
            </a:p>
          </p:txBody>
        </p:sp>
        <p:sp>
          <p:nvSpPr>
            <p:cNvPr id="106" name="Text Box 106"/>
            <p:cNvSpPr>
              <a:spLocks/>
            </p:cNvSpPr>
            <p:nvPr/>
          </p:nvSpPr>
          <p:spPr>
            <a:xfrm>
              <a:off x="4955" y="945"/>
              <a:ext cx="381" cy="13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10 </a:t>
              </a:r>
            </a:p>
          </p:txBody>
        </p:sp>
        <p:sp>
          <p:nvSpPr>
            <p:cNvPr id="107" name="Text Box 107"/>
            <p:cNvSpPr>
              <a:spLocks/>
            </p:cNvSpPr>
            <p:nvPr/>
          </p:nvSpPr>
          <p:spPr>
            <a:xfrm>
              <a:off x="5336" y="945"/>
              <a:ext cx="334" cy="13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10 </a:t>
              </a:r>
            </a:p>
          </p:txBody>
        </p:sp>
        <p:sp>
          <p:nvSpPr>
            <p:cNvPr id="108" name="Text Box 108"/>
            <p:cNvSpPr>
              <a:spLocks/>
            </p:cNvSpPr>
            <p:nvPr/>
          </p:nvSpPr>
          <p:spPr>
            <a:xfrm>
              <a:off x="3285" y="1079"/>
              <a:ext cx="525" cy="13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b="1" dirty="0" lang="en-US" smtClean="0" sz="1400"/>
                <a:t>Ice banks </a:t>
              </a:r>
            </a:p>
          </p:txBody>
        </p:sp>
        <p:sp>
          <p:nvSpPr>
            <p:cNvPr id="109" name="Text Box 109"/>
            <p:cNvSpPr>
              <a:spLocks/>
            </p:cNvSpPr>
            <p:nvPr/>
          </p:nvSpPr>
          <p:spPr>
            <a:xfrm>
              <a:off x="3810" y="1079"/>
              <a:ext cx="381" cy="13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9 </a:t>
              </a:r>
            </a:p>
          </p:txBody>
        </p:sp>
        <p:sp>
          <p:nvSpPr>
            <p:cNvPr id="110" name="Text Box 110"/>
            <p:cNvSpPr>
              <a:spLocks/>
            </p:cNvSpPr>
            <p:nvPr/>
          </p:nvSpPr>
          <p:spPr>
            <a:xfrm>
              <a:off x="4191" y="1079"/>
              <a:ext cx="382" cy="13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19 </a:t>
              </a:r>
            </a:p>
          </p:txBody>
        </p:sp>
        <p:sp>
          <p:nvSpPr>
            <p:cNvPr id="111" name="Text Box 111"/>
            <p:cNvSpPr>
              <a:spLocks/>
            </p:cNvSpPr>
            <p:nvPr/>
          </p:nvSpPr>
          <p:spPr>
            <a:xfrm>
              <a:off x="4573" y="1079"/>
              <a:ext cx="382" cy="13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19 </a:t>
              </a:r>
            </a:p>
          </p:txBody>
        </p:sp>
        <p:sp>
          <p:nvSpPr>
            <p:cNvPr id="112" name="Text Box 112"/>
            <p:cNvSpPr>
              <a:spLocks/>
            </p:cNvSpPr>
            <p:nvPr/>
          </p:nvSpPr>
          <p:spPr>
            <a:xfrm>
              <a:off x="4955" y="1079"/>
              <a:ext cx="381" cy="13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16 </a:t>
              </a:r>
            </a:p>
          </p:txBody>
        </p:sp>
        <p:sp>
          <p:nvSpPr>
            <p:cNvPr id="113" name="Text Box 113"/>
            <p:cNvSpPr>
              <a:spLocks/>
            </p:cNvSpPr>
            <p:nvPr/>
          </p:nvSpPr>
          <p:spPr>
            <a:xfrm>
              <a:off x="5336" y="1079"/>
              <a:ext cx="334" cy="13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9 </a:t>
              </a:r>
            </a:p>
          </p:txBody>
        </p:sp>
        <p:sp>
          <p:nvSpPr>
            <p:cNvPr id="114" name="Text Box 114"/>
            <p:cNvSpPr>
              <a:spLocks/>
            </p:cNvSpPr>
            <p:nvPr/>
          </p:nvSpPr>
          <p:spPr>
            <a:xfrm>
              <a:off x="3285" y="1214"/>
              <a:ext cx="525" cy="13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b="1" dirty="0" lang="en-US" smtClean="0" sz="1400"/>
                <a:t>TOTAL </a:t>
              </a:r>
            </a:p>
          </p:txBody>
        </p:sp>
        <p:sp>
          <p:nvSpPr>
            <p:cNvPr id="115" name="Text Box 115"/>
            <p:cNvSpPr>
              <a:spLocks/>
            </p:cNvSpPr>
            <p:nvPr/>
          </p:nvSpPr>
          <p:spPr>
            <a:xfrm>
              <a:off x="3810" y="1214"/>
              <a:ext cx="381" cy="13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36 </a:t>
              </a:r>
            </a:p>
          </p:txBody>
        </p:sp>
        <p:sp>
          <p:nvSpPr>
            <p:cNvPr id="116" name="Text Box 116"/>
            <p:cNvSpPr>
              <a:spLocks/>
            </p:cNvSpPr>
            <p:nvPr/>
          </p:nvSpPr>
          <p:spPr>
            <a:xfrm>
              <a:off x="4191" y="1214"/>
              <a:ext cx="382" cy="13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36 </a:t>
              </a:r>
            </a:p>
          </p:txBody>
        </p:sp>
        <p:sp>
          <p:nvSpPr>
            <p:cNvPr id="117" name="Text Box 117"/>
            <p:cNvSpPr>
              <a:spLocks/>
            </p:cNvSpPr>
            <p:nvPr/>
          </p:nvSpPr>
          <p:spPr>
            <a:xfrm>
              <a:off x="4573" y="1214"/>
              <a:ext cx="382" cy="13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32 </a:t>
              </a:r>
            </a:p>
          </p:txBody>
        </p:sp>
        <p:sp>
          <p:nvSpPr>
            <p:cNvPr id="118" name="Text Box 118"/>
            <p:cNvSpPr>
              <a:spLocks/>
            </p:cNvSpPr>
            <p:nvPr/>
          </p:nvSpPr>
          <p:spPr>
            <a:xfrm>
              <a:off x="4955" y="1214"/>
              <a:ext cx="381" cy="13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26 </a:t>
              </a:r>
            </a:p>
          </p:txBody>
        </p:sp>
        <p:sp>
          <p:nvSpPr>
            <p:cNvPr id="119" name="Text Box 119"/>
            <p:cNvSpPr>
              <a:spLocks/>
            </p:cNvSpPr>
            <p:nvPr/>
          </p:nvSpPr>
          <p:spPr>
            <a:xfrm>
              <a:off x="5336" y="1214"/>
              <a:ext cx="334" cy="13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b="1" dirty="0" lang="en-US" smtClean="0" sz="1400"/>
                <a:t>19 </a:t>
              </a:r>
            </a:p>
          </p:txBody>
        </p:sp>
      </p:grpSp>
      <p:sp>
        <p:nvSpPr>
          <p:cNvPr id="120" name="Text Box 120"/>
          <p:cNvSpPr txBox="1">
            <a:spLocks/>
          </p:cNvSpPr>
          <p:nvPr/>
        </p:nvSpPr>
        <p:spPr>
          <a:xfrm>
            <a:off x="5572125" y="785812"/>
            <a:ext cx="3252787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i="1" lang="en-US" smtClean="0" sz="1400"/>
              <a:t>Број ледника и ледничких платоа</a:t>
            </a:r>
          </a:p>
        </p:txBody>
      </p:sp>
      <p:sp>
        <p:nvSpPr>
          <p:cNvPr id="121" name="Text Box 121"/>
          <p:cNvSpPr>
            <a:spLocks/>
          </p:cNvSpPr>
          <p:nvPr/>
        </p:nvSpPr>
        <p:spPr>
          <a:xfrm>
            <a:off x="0" y="0"/>
            <a:ext cx="9144000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just" indent="0" marL="0"/>
            <a:r>
              <a:rPr b="1" dirty="0" lang="en-US" smtClean="0">
                <a:solidFill>
                  <a:srgbClr val="FF9900"/>
                </a:solidFill>
              </a:rPr>
              <a:t>Пиринеји – ледници</a:t>
            </a:r>
            <a:r>
              <a:rPr dirty="0" lang="en-US" smtClean="0">
                <a:solidFill>
                  <a:srgbClr val="FF9900"/>
                </a:solidFill>
              </a:rPr>
              <a:t> </a:t>
            </a:r>
            <a:r>
              <a:rPr dirty="0" lang="en-US" smtClean="0"/>
              <a:t>– </a:t>
            </a:r>
            <a:r>
              <a:rPr dirty="0" lang="en-US" smtClean="0" sz="1600"/>
              <a:t>висина  2.432-3.169 m; 1988. - 41 ледник – 8,10 km²; Ането 1,32 km²</a:t>
            </a:r>
          </a:p>
        </p:txBody>
      </p:sp>
      <p:pic>
        <p:nvPicPr>
          <p:cNvPr id="122" name="Picture 12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808412" y="2857500"/>
            <a:ext cx="5335587" cy="4000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roup 125"/>
          <p:cNvGrpSpPr>
            <a:grpSpLocks noChangeAspect="0" noGrp="1" noMove="0" noSelect="0"/>
          </p:cNvGrpSpPr>
          <p:nvPr/>
        </p:nvGrpSpPr>
        <p:grpSpPr>
          <a:xfrm>
            <a:off x="142875" y="714375"/>
            <a:ext cx="5000625" cy="2925762"/>
            <a:chOff x="90" y="450"/>
            <a:chExt cx="3150" cy="1843"/>
          </a:xfrm>
        </p:grpSpPr>
        <p:sp>
          <p:nvSpPr>
            <p:cNvPr id="126" name="Text Box 126"/>
            <p:cNvSpPr>
              <a:spLocks/>
            </p:cNvSpPr>
            <p:nvPr/>
          </p:nvSpPr>
          <p:spPr>
            <a:xfrm>
              <a:off x="90" y="450"/>
              <a:ext cx="76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dirty="0" lang="en-US" smtClean="0" sz="1600"/>
                <a:t> </a:t>
              </a:r>
            </a:p>
          </p:txBody>
        </p:sp>
        <p:sp>
          <p:nvSpPr>
            <p:cNvPr id="127" name="Text Box 127"/>
            <p:cNvSpPr>
              <a:spLocks/>
            </p:cNvSpPr>
            <p:nvPr/>
          </p:nvSpPr>
          <p:spPr>
            <a:xfrm>
              <a:off x="855" y="450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ctr" indent="0" marL="0"/>
              <a:r>
                <a:rPr dirty="0" i="1" lang="en-US" smtClean="0" sz="1500"/>
                <a:t>1894. </a:t>
              </a:r>
            </a:p>
          </p:txBody>
        </p:sp>
        <p:sp>
          <p:nvSpPr>
            <p:cNvPr id="128" name="Text Box 128"/>
            <p:cNvSpPr>
              <a:spLocks/>
            </p:cNvSpPr>
            <p:nvPr/>
          </p:nvSpPr>
          <p:spPr>
            <a:xfrm>
              <a:off x="1215" y="450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ctr" indent="0" marL="0"/>
              <a:r>
                <a:rPr dirty="0" i="1" lang="en-US" smtClean="0" sz="1500"/>
                <a:t>1982. </a:t>
              </a:r>
            </a:p>
          </p:txBody>
        </p:sp>
        <p:sp>
          <p:nvSpPr>
            <p:cNvPr id="129" name="Text Box 129"/>
            <p:cNvSpPr>
              <a:spLocks/>
            </p:cNvSpPr>
            <p:nvPr/>
          </p:nvSpPr>
          <p:spPr>
            <a:xfrm>
              <a:off x="1530" y="450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ctr" indent="0" marL="0"/>
              <a:r>
                <a:rPr dirty="0" i="1" lang="en-US" smtClean="0" sz="1500"/>
                <a:t>1991. </a:t>
              </a:r>
            </a:p>
          </p:txBody>
        </p:sp>
        <p:sp>
          <p:nvSpPr>
            <p:cNvPr id="130" name="Text Box 130"/>
            <p:cNvSpPr>
              <a:spLocks/>
            </p:cNvSpPr>
            <p:nvPr/>
          </p:nvSpPr>
          <p:spPr>
            <a:xfrm>
              <a:off x="1845" y="450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ctr" indent="0" marL="0"/>
              <a:r>
                <a:rPr dirty="0" i="1" lang="en-US" smtClean="0" sz="1500"/>
                <a:t>1994. </a:t>
              </a:r>
            </a:p>
          </p:txBody>
        </p:sp>
        <p:sp>
          <p:nvSpPr>
            <p:cNvPr id="131" name="Text Box 131"/>
            <p:cNvSpPr>
              <a:spLocks/>
            </p:cNvSpPr>
            <p:nvPr/>
          </p:nvSpPr>
          <p:spPr>
            <a:xfrm>
              <a:off x="2205" y="450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ctr" indent="0" marL="0"/>
              <a:r>
                <a:rPr dirty="0" i="1" lang="en-US" smtClean="0" sz="1500"/>
                <a:t>1998. </a:t>
              </a:r>
            </a:p>
          </p:txBody>
        </p:sp>
        <p:sp>
          <p:nvSpPr>
            <p:cNvPr id="132" name="Text Box 132"/>
            <p:cNvSpPr>
              <a:spLocks/>
            </p:cNvSpPr>
            <p:nvPr/>
          </p:nvSpPr>
          <p:spPr>
            <a:xfrm>
              <a:off x="2565" y="450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ctr" indent="0" marL="0"/>
              <a:r>
                <a:rPr dirty="0" i="1" lang="en-US" smtClean="0" sz="1500"/>
                <a:t>1999. </a:t>
              </a:r>
            </a:p>
          </p:txBody>
        </p:sp>
        <p:sp>
          <p:nvSpPr>
            <p:cNvPr id="133" name="Text Box 133"/>
            <p:cNvSpPr>
              <a:spLocks/>
            </p:cNvSpPr>
            <p:nvPr/>
          </p:nvSpPr>
          <p:spPr>
            <a:xfrm>
              <a:off x="2880" y="450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ctr" indent="0" marL="0"/>
              <a:r>
                <a:rPr dirty="0" i="1" lang="en-US" smtClean="0" sz="1500"/>
                <a:t>2001. </a:t>
              </a:r>
            </a:p>
          </p:txBody>
        </p:sp>
        <p:sp>
          <p:nvSpPr>
            <p:cNvPr id="134" name="Text Box 134"/>
            <p:cNvSpPr>
              <a:spLocks/>
            </p:cNvSpPr>
            <p:nvPr/>
          </p:nvSpPr>
          <p:spPr>
            <a:xfrm>
              <a:off x="90" y="604"/>
              <a:ext cx="76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dirty="0" lang="en-US" smtClean="0" sz="1600"/>
                <a:t>Balaitus </a:t>
              </a:r>
            </a:p>
          </p:txBody>
        </p:sp>
        <p:sp>
          <p:nvSpPr>
            <p:cNvPr id="135" name="Text Box 135"/>
            <p:cNvSpPr>
              <a:spLocks/>
            </p:cNvSpPr>
            <p:nvPr/>
          </p:nvSpPr>
          <p:spPr>
            <a:xfrm>
              <a:off x="855" y="604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55 </a:t>
              </a:r>
            </a:p>
          </p:txBody>
        </p:sp>
        <p:sp>
          <p:nvSpPr>
            <p:cNvPr id="136" name="Text Box 136"/>
            <p:cNvSpPr>
              <a:spLocks/>
            </p:cNvSpPr>
            <p:nvPr/>
          </p:nvSpPr>
          <p:spPr>
            <a:xfrm>
              <a:off x="1215" y="604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18 </a:t>
              </a:r>
            </a:p>
          </p:txBody>
        </p:sp>
        <p:sp>
          <p:nvSpPr>
            <p:cNvPr id="137" name="Text Box 137"/>
            <p:cNvSpPr>
              <a:spLocks/>
            </p:cNvSpPr>
            <p:nvPr/>
          </p:nvSpPr>
          <p:spPr>
            <a:xfrm>
              <a:off x="1530" y="604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15 </a:t>
              </a:r>
            </a:p>
          </p:txBody>
        </p:sp>
        <p:sp>
          <p:nvSpPr>
            <p:cNvPr id="138" name="Text Box 138"/>
            <p:cNvSpPr>
              <a:spLocks/>
            </p:cNvSpPr>
            <p:nvPr/>
          </p:nvSpPr>
          <p:spPr>
            <a:xfrm>
              <a:off x="1845" y="604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13 </a:t>
              </a:r>
            </a:p>
          </p:txBody>
        </p:sp>
        <p:sp>
          <p:nvSpPr>
            <p:cNvPr id="139" name="Text Box 139"/>
            <p:cNvSpPr>
              <a:spLocks/>
            </p:cNvSpPr>
            <p:nvPr/>
          </p:nvSpPr>
          <p:spPr>
            <a:xfrm>
              <a:off x="2205" y="604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5 </a:t>
              </a:r>
            </a:p>
          </p:txBody>
        </p:sp>
        <p:sp>
          <p:nvSpPr>
            <p:cNvPr id="140" name="Text Box 140"/>
            <p:cNvSpPr>
              <a:spLocks/>
            </p:cNvSpPr>
            <p:nvPr/>
          </p:nvSpPr>
          <p:spPr>
            <a:xfrm>
              <a:off x="2565" y="604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2 </a:t>
              </a:r>
            </a:p>
          </p:txBody>
        </p:sp>
        <p:sp>
          <p:nvSpPr>
            <p:cNvPr id="141" name="Text Box 141"/>
            <p:cNvSpPr>
              <a:spLocks/>
            </p:cNvSpPr>
            <p:nvPr/>
          </p:nvSpPr>
          <p:spPr>
            <a:xfrm>
              <a:off x="2880" y="604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0 </a:t>
              </a:r>
            </a:p>
          </p:txBody>
        </p:sp>
        <p:sp>
          <p:nvSpPr>
            <p:cNvPr id="142" name="Text Box 142"/>
            <p:cNvSpPr>
              <a:spLocks/>
            </p:cNvSpPr>
            <p:nvPr/>
          </p:nvSpPr>
          <p:spPr>
            <a:xfrm>
              <a:off x="90" y="757"/>
              <a:ext cx="76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dirty="0" lang="en-US" smtClean="0" sz="1600"/>
                <a:t>Infierno </a:t>
              </a:r>
            </a:p>
          </p:txBody>
        </p:sp>
        <p:sp>
          <p:nvSpPr>
            <p:cNvPr id="143" name="Text Box 143"/>
            <p:cNvSpPr>
              <a:spLocks/>
            </p:cNvSpPr>
            <p:nvPr/>
          </p:nvSpPr>
          <p:spPr>
            <a:xfrm>
              <a:off x="855" y="757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88 </a:t>
              </a:r>
            </a:p>
          </p:txBody>
        </p:sp>
        <p:sp>
          <p:nvSpPr>
            <p:cNvPr id="144" name="Text Box 144"/>
            <p:cNvSpPr>
              <a:spLocks/>
            </p:cNvSpPr>
            <p:nvPr/>
          </p:nvSpPr>
          <p:spPr>
            <a:xfrm>
              <a:off x="1215" y="757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62? </a:t>
              </a:r>
            </a:p>
          </p:txBody>
        </p:sp>
        <p:sp>
          <p:nvSpPr>
            <p:cNvPr id="145" name="Text Box 145"/>
            <p:cNvSpPr>
              <a:spLocks/>
            </p:cNvSpPr>
            <p:nvPr/>
          </p:nvSpPr>
          <p:spPr>
            <a:xfrm>
              <a:off x="1530" y="757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66 </a:t>
              </a:r>
            </a:p>
          </p:txBody>
        </p:sp>
        <p:sp>
          <p:nvSpPr>
            <p:cNvPr id="146" name="Text Box 146"/>
            <p:cNvSpPr>
              <a:spLocks/>
            </p:cNvSpPr>
            <p:nvPr/>
          </p:nvSpPr>
          <p:spPr>
            <a:xfrm>
              <a:off x="1845" y="757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55 </a:t>
              </a:r>
            </a:p>
          </p:txBody>
        </p:sp>
        <p:sp>
          <p:nvSpPr>
            <p:cNvPr id="147" name="Text Box 147"/>
            <p:cNvSpPr>
              <a:spLocks/>
            </p:cNvSpPr>
            <p:nvPr/>
          </p:nvSpPr>
          <p:spPr>
            <a:xfrm>
              <a:off x="2205" y="757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43 </a:t>
              </a:r>
            </a:p>
          </p:txBody>
        </p:sp>
        <p:sp>
          <p:nvSpPr>
            <p:cNvPr id="148" name="Text Box 148"/>
            <p:cNvSpPr>
              <a:spLocks/>
            </p:cNvSpPr>
            <p:nvPr/>
          </p:nvSpPr>
          <p:spPr>
            <a:xfrm>
              <a:off x="2565" y="757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41 </a:t>
              </a:r>
            </a:p>
          </p:txBody>
        </p:sp>
        <p:sp>
          <p:nvSpPr>
            <p:cNvPr id="149" name="Text Box 149"/>
            <p:cNvSpPr>
              <a:spLocks/>
            </p:cNvSpPr>
            <p:nvPr/>
          </p:nvSpPr>
          <p:spPr>
            <a:xfrm>
              <a:off x="2880" y="757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41 </a:t>
              </a:r>
            </a:p>
          </p:txBody>
        </p:sp>
        <p:sp>
          <p:nvSpPr>
            <p:cNvPr id="150" name="Text Box 150"/>
            <p:cNvSpPr>
              <a:spLocks/>
            </p:cNvSpPr>
            <p:nvPr/>
          </p:nvSpPr>
          <p:spPr>
            <a:xfrm>
              <a:off x="90" y="911"/>
              <a:ext cx="76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dirty="0" lang="en-US" smtClean="0" sz="1600"/>
                <a:t>Viñemal </a:t>
              </a:r>
            </a:p>
          </p:txBody>
        </p:sp>
        <p:sp>
          <p:nvSpPr>
            <p:cNvPr id="151" name="Text Box 151"/>
            <p:cNvSpPr>
              <a:spLocks/>
            </p:cNvSpPr>
            <p:nvPr/>
          </p:nvSpPr>
          <p:spPr>
            <a:xfrm>
              <a:off x="855" y="911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40 </a:t>
              </a:r>
            </a:p>
          </p:txBody>
        </p:sp>
        <p:sp>
          <p:nvSpPr>
            <p:cNvPr id="152" name="Text Box 152"/>
            <p:cNvSpPr>
              <a:spLocks/>
            </p:cNvSpPr>
            <p:nvPr/>
          </p:nvSpPr>
          <p:spPr>
            <a:xfrm>
              <a:off x="1215" y="911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20 </a:t>
              </a:r>
            </a:p>
          </p:txBody>
        </p:sp>
        <p:sp>
          <p:nvSpPr>
            <p:cNvPr id="153" name="Text Box 153"/>
            <p:cNvSpPr>
              <a:spLocks/>
            </p:cNvSpPr>
            <p:nvPr/>
          </p:nvSpPr>
          <p:spPr>
            <a:xfrm>
              <a:off x="1530" y="911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18 </a:t>
              </a:r>
            </a:p>
          </p:txBody>
        </p:sp>
        <p:sp>
          <p:nvSpPr>
            <p:cNvPr id="154" name="Text Box 154"/>
            <p:cNvSpPr>
              <a:spLocks/>
            </p:cNvSpPr>
            <p:nvPr/>
          </p:nvSpPr>
          <p:spPr>
            <a:xfrm>
              <a:off x="1845" y="911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17 </a:t>
              </a:r>
            </a:p>
          </p:txBody>
        </p:sp>
        <p:sp>
          <p:nvSpPr>
            <p:cNvPr id="155" name="Text Box 155"/>
            <p:cNvSpPr>
              <a:spLocks/>
            </p:cNvSpPr>
            <p:nvPr/>
          </p:nvSpPr>
          <p:spPr>
            <a:xfrm>
              <a:off x="2205" y="911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8 </a:t>
              </a:r>
            </a:p>
          </p:txBody>
        </p:sp>
        <p:sp>
          <p:nvSpPr>
            <p:cNvPr id="156" name="Text Box 156"/>
            <p:cNvSpPr>
              <a:spLocks/>
            </p:cNvSpPr>
            <p:nvPr/>
          </p:nvSpPr>
          <p:spPr>
            <a:xfrm>
              <a:off x="2565" y="911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6 </a:t>
              </a:r>
            </a:p>
          </p:txBody>
        </p:sp>
        <p:sp>
          <p:nvSpPr>
            <p:cNvPr id="157" name="Text Box 157"/>
            <p:cNvSpPr>
              <a:spLocks/>
            </p:cNvSpPr>
            <p:nvPr/>
          </p:nvSpPr>
          <p:spPr>
            <a:xfrm>
              <a:off x="2880" y="911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2 </a:t>
              </a:r>
            </a:p>
          </p:txBody>
        </p:sp>
        <p:sp>
          <p:nvSpPr>
            <p:cNvPr id="158" name="Text Box 158"/>
            <p:cNvSpPr>
              <a:spLocks/>
            </p:cNvSpPr>
            <p:nvPr/>
          </p:nvSpPr>
          <p:spPr>
            <a:xfrm>
              <a:off x="90" y="1064"/>
              <a:ext cx="76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dirty="0" lang="en-US" smtClean="0" sz="1600"/>
                <a:t>Taillón </a:t>
              </a:r>
            </a:p>
          </p:txBody>
        </p:sp>
        <p:sp>
          <p:nvSpPr>
            <p:cNvPr id="159" name="Text Box 159"/>
            <p:cNvSpPr>
              <a:spLocks/>
            </p:cNvSpPr>
            <p:nvPr/>
          </p:nvSpPr>
          <p:spPr>
            <a:xfrm>
              <a:off x="855" y="1064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- </a:t>
              </a:r>
            </a:p>
          </p:txBody>
        </p:sp>
        <p:sp>
          <p:nvSpPr>
            <p:cNvPr id="160" name="Text Box 160"/>
            <p:cNvSpPr>
              <a:spLocks/>
            </p:cNvSpPr>
            <p:nvPr/>
          </p:nvSpPr>
          <p:spPr>
            <a:xfrm>
              <a:off x="1215" y="1064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10 </a:t>
              </a:r>
            </a:p>
          </p:txBody>
        </p:sp>
        <p:sp>
          <p:nvSpPr>
            <p:cNvPr id="161" name="Text Box 161"/>
            <p:cNvSpPr>
              <a:spLocks/>
            </p:cNvSpPr>
            <p:nvPr/>
          </p:nvSpPr>
          <p:spPr>
            <a:xfrm>
              <a:off x="1530" y="1064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2 </a:t>
              </a:r>
            </a:p>
          </p:txBody>
        </p:sp>
        <p:sp>
          <p:nvSpPr>
            <p:cNvPr id="162" name="Text Box 162"/>
            <p:cNvSpPr>
              <a:spLocks/>
            </p:cNvSpPr>
            <p:nvPr/>
          </p:nvSpPr>
          <p:spPr>
            <a:xfrm>
              <a:off x="1845" y="1064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2 </a:t>
              </a:r>
            </a:p>
          </p:txBody>
        </p:sp>
        <p:sp>
          <p:nvSpPr>
            <p:cNvPr id="163" name="Text Box 163"/>
            <p:cNvSpPr>
              <a:spLocks/>
            </p:cNvSpPr>
            <p:nvPr/>
          </p:nvSpPr>
          <p:spPr>
            <a:xfrm>
              <a:off x="2205" y="1064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 </a:t>
              </a:r>
            </a:p>
          </p:txBody>
        </p:sp>
        <p:sp>
          <p:nvSpPr>
            <p:cNvPr id="164" name="Text Box 164"/>
            <p:cNvSpPr>
              <a:spLocks/>
            </p:cNvSpPr>
            <p:nvPr/>
          </p:nvSpPr>
          <p:spPr>
            <a:xfrm>
              <a:off x="2565" y="1064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&lt;1 </a:t>
              </a:r>
            </a:p>
          </p:txBody>
        </p:sp>
        <p:sp>
          <p:nvSpPr>
            <p:cNvPr id="165" name="Text Box 165"/>
            <p:cNvSpPr>
              <a:spLocks/>
            </p:cNvSpPr>
            <p:nvPr/>
          </p:nvSpPr>
          <p:spPr>
            <a:xfrm>
              <a:off x="2880" y="1064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0 </a:t>
              </a:r>
            </a:p>
          </p:txBody>
        </p:sp>
        <p:sp>
          <p:nvSpPr>
            <p:cNvPr id="166" name="Text Box 166"/>
            <p:cNvSpPr>
              <a:spLocks/>
            </p:cNvSpPr>
            <p:nvPr/>
          </p:nvSpPr>
          <p:spPr>
            <a:xfrm>
              <a:off x="90" y="1218"/>
              <a:ext cx="76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dirty="0" lang="en-US" smtClean="0" sz="1600"/>
                <a:t>M.Perdido </a:t>
              </a:r>
            </a:p>
          </p:txBody>
        </p:sp>
        <p:sp>
          <p:nvSpPr>
            <p:cNvPr id="167" name="Text Box 167"/>
            <p:cNvSpPr>
              <a:spLocks/>
            </p:cNvSpPr>
            <p:nvPr/>
          </p:nvSpPr>
          <p:spPr>
            <a:xfrm>
              <a:off x="855" y="1218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556 </a:t>
              </a:r>
            </a:p>
          </p:txBody>
        </p:sp>
        <p:sp>
          <p:nvSpPr>
            <p:cNvPr id="168" name="Text Box 168"/>
            <p:cNvSpPr>
              <a:spLocks/>
            </p:cNvSpPr>
            <p:nvPr/>
          </p:nvSpPr>
          <p:spPr>
            <a:xfrm>
              <a:off x="1215" y="1218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107 </a:t>
              </a:r>
            </a:p>
          </p:txBody>
        </p:sp>
        <p:sp>
          <p:nvSpPr>
            <p:cNvPr id="169" name="Text Box 169"/>
            <p:cNvSpPr>
              <a:spLocks/>
            </p:cNvSpPr>
            <p:nvPr/>
          </p:nvSpPr>
          <p:spPr>
            <a:xfrm>
              <a:off x="1530" y="1218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90 </a:t>
              </a:r>
            </a:p>
          </p:txBody>
        </p:sp>
        <p:sp>
          <p:nvSpPr>
            <p:cNvPr id="170" name="Text Box 170"/>
            <p:cNvSpPr>
              <a:spLocks/>
            </p:cNvSpPr>
            <p:nvPr/>
          </p:nvSpPr>
          <p:spPr>
            <a:xfrm>
              <a:off x="1845" y="1218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74 </a:t>
              </a:r>
            </a:p>
          </p:txBody>
        </p:sp>
        <p:sp>
          <p:nvSpPr>
            <p:cNvPr id="171" name="Text Box 171"/>
            <p:cNvSpPr>
              <a:spLocks/>
            </p:cNvSpPr>
            <p:nvPr/>
          </p:nvSpPr>
          <p:spPr>
            <a:xfrm>
              <a:off x="2205" y="1218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52 </a:t>
              </a:r>
            </a:p>
          </p:txBody>
        </p:sp>
        <p:sp>
          <p:nvSpPr>
            <p:cNvPr id="172" name="Text Box 172"/>
            <p:cNvSpPr>
              <a:spLocks/>
            </p:cNvSpPr>
            <p:nvPr/>
          </p:nvSpPr>
          <p:spPr>
            <a:xfrm>
              <a:off x="2565" y="1218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48 </a:t>
              </a:r>
            </a:p>
          </p:txBody>
        </p:sp>
        <p:sp>
          <p:nvSpPr>
            <p:cNvPr id="173" name="Text Box 173"/>
            <p:cNvSpPr>
              <a:spLocks/>
            </p:cNvSpPr>
            <p:nvPr/>
          </p:nvSpPr>
          <p:spPr>
            <a:xfrm>
              <a:off x="2880" y="1218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44 </a:t>
              </a:r>
            </a:p>
          </p:txBody>
        </p:sp>
        <p:sp>
          <p:nvSpPr>
            <p:cNvPr id="174" name="Text Box 174"/>
            <p:cNvSpPr>
              <a:spLocks/>
            </p:cNvSpPr>
            <p:nvPr/>
          </p:nvSpPr>
          <p:spPr>
            <a:xfrm>
              <a:off x="90" y="1372"/>
              <a:ext cx="76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dirty="0" lang="en-US" smtClean="0" sz="1600"/>
                <a:t>La Munia </a:t>
              </a:r>
            </a:p>
          </p:txBody>
        </p:sp>
        <p:sp>
          <p:nvSpPr>
            <p:cNvPr id="175" name="Text Box 175"/>
            <p:cNvSpPr>
              <a:spLocks/>
            </p:cNvSpPr>
            <p:nvPr/>
          </p:nvSpPr>
          <p:spPr>
            <a:xfrm>
              <a:off x="855" y="1372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40 </a:t>
              </a:r>
            </a:p>
          </p:txBody>
        </p:sp>
        <p:sp>
          <p:nvSpPr>
            <p:cNvPr id="176" name="Text Box 176"/>
            <p:cNvSpPr>
              <a:spLocks/>
            </p:cNvSpPr>
            <p:nvPr/>
          </p:nvSpPr>
          <p:spPr>
            <a:xfrm>
              <a:off x="1215" y="1372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12 </a:t>
              </a:r>
            </a:p>
          </p:txBody>
        </p:sp>
        <p:sp>
          <p:nvSpPr>
            <p:cNvPr id="177" name="Text Box 177"/>
            <p:cNvSpPr>
              <a:spLocks/>
            </p:cNvSpPr>
            <p:nvPr/>
          </p:nvSpPr>
          <p:spPr>
            <a:xfrm>
              <a:off x="1530" y="1372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10 </a:t>
              </a:r>
            </a:p>
          </p:txBody>
        </p:sp>
        <p:sp>
          <p:nvSpPr>
            <p:cNvPr id="178" name="Text Box 178"/>
            <p:cNvSpPr>
              <a:spLocks/>
            </p:cNvSpPr>
            <p:nvPr/>
          </p:nvSpPr>
          <p:spPr>
            <a:xfrm>
              <a:off x="1845" y="1372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8 </a:t>
              </a:r>
            </a:p>
          </p:txBody>
        </p:sp>
        <p:sp>
          <p:nvSpPr>
            <p:cNvPr id="179" name="Text Box 179"/>
            <p:cNvSpPr>
              <a:spLocks/>
            </p:cNvSpPr>
            <p:nvPr/>
          </p:nvSpPr>
          <p:spPr>
            <a:xfrm>
              <a:off x="2205" y="1372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3 </a:t>
              </a:r>
            </a:p>
          </p:txBody>
        </p:sp>
        <p:sp>
          <p:nvSpPr>
            <p:cNvPr id="180" name="Text Box 180"/>
            <p:cNvSpPr>
              <a:spLocks/>
            </p:cNvSpPr>
            <p:nvPr/>
          </p:nvSpPr>
          <p:spPr>
            <a:xfrm>
              <a:off x="2565" y="1372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0 </a:t>
              </a:r>
            </a:p>
          </p:txBody>
        </p:sp>
        <p:sp>
          <p:nvSpPr>
            <p:cNvPr id="181" name="Text Box 181"/>
            <p:cNvSpPr>
              <a:spLocks/>
            </p:cNvSpPr>
            <p:nvPr/>
          </p:nvSpPr>
          <p:spPr>
            <a:xfrm>
              <a:off x="2880" y="1372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0 </a:t>
              </a:r>
            </a:p>
          </p:txBody>
        </p:sp>
        <p:sp>
          <p:nvSpPr>
            <p:cNvPr id="182" name="Text Box 182"/>
            <p:cNvSpPr>
              <a:spLocks/>
            </p:cNvSpPr>
            <p:nvPr/>
          </p:nvSpPr>
          <p:spPr>
            <a:xfrm>
              <a:off x="90" y="1525"/>
              <a:ext cx="76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dirty="0" lang="en-US" smtClean="0" sz="1600"/>
                <a:t>Posets </a:t>
              </a:r>
            </a:p>
          </p:txBody>
        </p:sp>
        <p:sp>
          <p:nvSpPr>
            <p:cNvPr id="183" name="Text Box 183"/>
            <p:cNvSpPr>
              <a:spLocks/>
            </p:cNvSpPr>
            <p:nvPr/>
          </p:nvSpPr>
          <p:spPr>
            <a:xfrm>
              <a:off x="855" y="1525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216 </a:t>
              </a:r>
            </a:p>
          </p:txBody>
        </p:sp>
        <p:sp>
          <p:nvSpPr>
            <p:cNvPr id="184" name="Text Box 184"/>
            <p:cNvSpPr>
              <a:spLocks/>
            </p:cNvSpPr>
            <p:nvPr/>
          </p:nvSpPr>
          <p:spPr>
            <a:xfrm>
              <a:off x="1215" y="1525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55 </a:t>
              </a:r>
            </a:p>
          </p:txBody>
        </p:sp>
        <p:sp>
          <p:nvSpPr>
            <p:cNvPr id="185" name="Text Box 185"/>
            <p:cNvSpPr>
              <a:spLocks/>
            </p:cNvSpPr>
            <p:nvPr/>
          </p:nvSpPr>
          <p:spPr>
            <a:xfrm>
              <a:off x="1530" y="1525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48 </a:t>
              </a:r>
            </a:p>
          </p:txBody>
        </p:sp>
        <p:sp>
          <p:nvSpPr>
            <p:cNvPr id="186" name="Text Box 186"/>
            <p:cNvSpPr>
              <a:spLocks/>
            </p:cNvSpPr>
            <p:nvPr/>
          </p:nvSpPr>
          <p:spPr>
            <a:xfrm>
              <a:off x="1845" y="1525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48 </a:t>
              </a:r>
            </a:p>
          </p:txBody>
        </p:sp>
        <p:sp>
          <p:nvSpPr>
            <p:cNvPr id="187" name="Text Box 187"/>
            <p:cNvSpPr>
              <a:spLocks/>
            </p:cNvSpPr>
            <p:nvPr/>
          </p:nvSpPr>
          <p:spPr>
            <a:xfrm>
              <a:off x="2205" y="1525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35 </a:t>
              </a:r>
            </a:p>
          </p:txBody>
        </p:sp>
        <p:sp>
          <p:nvSpPr>
            <p:cNvPr id="188" name="Text Box 188"/>
            <p:cNvSpPr>
              <a:spLocks/>
            </p:cNvSpPr>
            <p:nvPr/>
          </p:nvSpPr>
          <p:spPr>
            <a:xfrm>
              <a:off x="2565" y="1525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34 </a:t>
              </a:r>
            </a:p>
          </p:txBody>
        </p:sp>
        <p:sp>
          <p:nvSpPr>
            <p:cNvPr id="189" name="Text Box 189"/>
            <p:cNvSpPr>
              <a:spLocks/>
            </p:cNvSpPr>
            <p:nvPr/>
          </p:nvSpPr>
          <p:spPr>
            <a:xfrm>
              <a:off x="2880" y="1525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34 </a:t>
              </a:r>
            </a:p>
          </p:txBody>
        </p:sp>
        <p:sp>
          <p:nvSpPr>
            <p:cNvPr id="190" name="Text Box 190"/>
            <p:cNvSpPr>
              <a:spLocks/>
            </p:cNvSpPr>
            <p:nvPr/>
          </p:nvSpPr>
          <p:spPr>
            <a:xfrm>
              <a:off x="90" y="1679"/>
              <a:ext cx="76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dirty="0" lang="en-US" smtClean="0" sz="1600"/>
                <a:t>Perdiguero </a:t>
              </a:r>
            </a:p>
          </p:txBody>
        </p:sp>
        <p:sp>
          <p:nvSpPr>
            <p:cNvPr id="191" name="Text Box 191"/>
            <p:cNvSpPr>
              <a:spLocks/>
            </p:cNvSpPr>
            <p:nvPr/>
          </p:nvSpPr>
          <p:spPr>
            <a:xfrm>
              <a:off x="855" y="1679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92 </a:t>
              </a:r>
            </a:p>
          </p:txBody>
        </p:sp>
        <p:sp>
          <p:nvSpPr>
            <p:cNvPr id="192" name="Text Box 192"/>
            <p:cNvSpPr>
              <a:spLocks/>
            </p:cNvSpPr>
            <p:nvPr/>
          </p:nvSpPr>
          <p:spPr>
            <a:xfrm>
              <a:off x="1215" y="1679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10? </a:t>
              </a:r>
            </a:p>
          </p:txBody>
        </p:sp>
        <p:sp>
          <p:nvSpPr>
            <p:cNvPr id="193" name="Text Box 193"/>
            <p:cNvSpPr>
              <a:spLocks/>
            </p:cNvSpPr>
            <p:nvPr/>
          </p:nvSpPr>
          <p:spPr>
            <a:xfrm>
              <a:off x="1530" y="1679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17 </a:t>
              </a:r>
            </a:p>
          </p:txBody>
        </p:sp>
        <p:sp>
          <p:nvSpPr>
            <p:cNvPr id="194" name="Text Box 194"/>
            <p:cNvSpPr>
              <a:spLocks/>
            </p:cNvSpPr>
            <p:nvPr/>
          </p:nvSpPr>
          <p:spPr>
            <a:xfrm>
              <a:off x="1845" y="1679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9 </a:t>
              </a:r>
            </a:p>
          </p:txBody>
        </p:sp>
        <p:sp>
          <p:nvSpPr>
            <p:cNvPr id="195" name="Text Box 195"/>
            <p:cNvSpPr>
              <a:spLocks/>
            </p:cNvSpPr>
            <p:nvPr/>
          </p:nvSpPr>
          <p:spPr>
            <a:xfrm>
              <a:off x="2205" y="1679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&lt;1 </a:t>
              </a:r>
            </a:p>
          </p:txBody>
        </p:sp>
        <p:sp>
          <p:nvSpPr>
            <p:cNvPr id="196" name="Text Box 196"/>
            <p:cNvSpPr>
              <a:spLocks/>
            </p:cNvSpPr>
            <p:nvPr/>
          </p:nvSpPr>
          <p:spPr>
            <a:xfrm>
              <a:off x="2565" y="1679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0 </a:t>
              </a:r>
            </a:p>
          </p:txBody>
        </p:sp>
        <p:sp>
          <p:nvSpPr>
            <p:cNvPr id="197" name="Text Box 197"/>
            <p:cNvSpPr>
              <a:spLocks/>
            </p:cNvSpPr>
            <p:nvPr/>
          </p:nvSpPr>
          <p:spPr>
            <a:xfrm>
              <a:off x="2880" y="1679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0 </a:t>
              </a:r>
            </a:p>
          </p:txBody>
        </p:sp>
        <p:sp>
          <p:nvSpPr>
            <p:cNvPr id="198" name="Text Box 198"/>
            <p:cNvSpPr>
              <a:spLocks/>
            </p:cNvSpPr>
            <p:nvPr/>
          </p:nvSpPr>
          <p:spPr>
            <a:xfrm>
              <a:off x="90" y="1832"/>
              <a:ext cx="76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dirty="0" lang="en-US" smtClean="0" sz="1600"/>
                <a:t>Aneto- Malª. </a:t>
              </a:r>
            </a:p>
          </p:txBody>
        </p:sp>
        <p:sp>
          <p:nvSpPr>
            <p:cNvPr id="199" name="Text Box 199"/>
            <p:cNvSpPr>
              <a:spLocks/>
            </p:cNvSpPr>
            <p:nvPr/>
          </p:nvSpPr>
          <p:spPr>
            <a:xfrm>
              <a:off x="855" y="1832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692 </a:t>
              </a:r>
            </a:p>
          </p:txBody>
        </p:sp>
        <p:sp>
          <p:nvSpPr>
            <p:cNvPr id="200" name="Text Box 200"/>
            <p:cNvSpPr>
              <a:spLocks/>
            </p:cNvSpPr>
            <p:nvPr/>
          </p:nvSpPr>
          <p:spPr>
            <a:xfrm>
              <a:off x="1215" y="1832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314 </a:t>
              </a:r>
            </a:p>
          </p:txBody>
        </p:sp>
        <p:sp>
          <p:nvSpPr>
            <p:cNvPr id="201" name="Text Box 201"/>
            <p:cNvSpPr>
              <a:spLocks/>
            </p:cNvSpPr>
            <p:nvPr/>
          </p:nvSpPr>
          <p:spPr>
            <a:xfrm>
              <a:off x="1530" y="1832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302 </a:t>
              </a:r>
            </a:p>
          </p:txBody>
        </p:sp>
        <p:sp>
          <p:nvSpPr>
            <p:cNvPr id="202" name="Text Box 202"/>
            <p:cNvSpPr>
              <a:spLocks/>
            </p:cNvSpPr>
            <p:nvPr/>
          </p:nvSpPr>
          <p:spPr>
            <a:xfrm>
              <a:off x="1845" y="1832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249 </a:t>
              </a:r>
            </a:p>
          </p:txBody>
        </p:sp>
        <p:sp>
          <p:nvSpPr>
            <p:cNvPr id="203" name="Text Box 203"/>
            <p:cNvSpPr>
              <a:spLocks/>
            </p:cNvSpPr>
            <p:nvPr/>
          </p:nvSpPr>
          <p:spPr>
            <a:xfrm>
              <a:off x="2205" y="1832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169 </a:t>
              </a:r>
            </a:p>
          </p:txBody>
        </p:sp>
        <p:sp>
          <p:nvSpPr>
            <p:cNvPr id="204" name="Text Box 204"/>
            <p:cNvSpPr>
              <a:spLocks/>
            </p:cNvSpPr>
            <p:nvPr/>
          </p:nvSpPr>
          <p:spPr>
            <a:xfrm>
              <a:off x="2565" y="1832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163 </a:t>
              </a:r>
            </a:p>
          </p:txBody>
        </p:sp>
        <p:sp>
          <p:nvSpPr>
            <p:cNvPr id="205" name="Text Box 205"/>
            <p:cNvSpPr>
              <a:spLocks/>
            </p:cNvSpPr>
            <p:nvPr/>
          </p:nvSpPr>
          <p:spPr>
            <a:xfrm>
              <a:off x="2880" y="1832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162 </a:t>
              </a:r>
            </a:p>
          </p:txBody>
        </p:sp>
        <p:sp>
          <p:nvSpPr>
            <p:cNvPr id="206" name="Text Box 206"/>
            <p:cNvSpPr>
              <a:spLocks/>
            </p:cNvSpPr>
            <p:nvPr/>
          </p:nvSpPr>
          <p:spPr>
            <a:xfrm>
              <a:off x="90" y="1986"/>
              <a:ext cx="76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dirty="0" lang="en-US" smtClean="0" sz="1600"/>
                <a:t>Besiberri </a:t>
              </a:r>
            </a:p>
          </p:txBody>
        </p:sp>
        <p:sp>
          <p:nvSpPr>
            <p:cNvPr id="207" name="Text Box 207"/>
            <p:cNvSpPr>
              <a:spLocks/>
            </p:cNvSpPr>
            <p:nvPr/>
          </p:nvSpPr>
          <p:spPr>
            <a:xfrm>
              <a:off x="855" y="1986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- </a:t>
              </a:r>
            </a:p>
          </p:txBody>
        </p:sp>
        <p:sp>
          <p:nvSpPr>
            <p:cNvPr id="208" name="Text Box 208"/>
            <p:cNvSpPr>
              <a:spLocks/>
            </p:cNvSpPr>
            <p:nvPr/>
          </p:nvSpPr>
          <p:spPr>
            <a:xfrm>
              <a:off x="1215" y="1986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- </a:t>
              </a:r>
            </a:p>
          </p:txBody>
        </p:sp>
        <p:sp>
          <p:nvSpPr>
            <p:cNvPr id="209" name="Text Box 209"/>
            <p:cNvSpPr>
              <a:spLocks/>
            </p:cNvSpPr>
            <p:nvPr/>
          </p:nvSpPr>
          <p:spPr>
            <a:xfrm>
              <a:off x="1530" y="1986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6 </a:t>
              </a:r>
            </a:p>
          </p:txBody>
        </p:sp>
        <p:sp>
          <p:nvSpPr>
            <p:cNvPr id="210" name="Text Box 210"/>
            <p:cNvSpPr>
              <a:spLocks/>
            </p:cNvSpPr>
            <p:nvPr/>
          </p:nvSpPr>
          <p:spPr>
            <a:xfrm>
              <a:off x="1845" y="1986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6 </a:t>
              </a:r>
            </a:p>
          </p:txBody>
        </p:sp>
        <p:sp>
          <p:nvSpPr>
            <p:cNvPr id="211" name="Text Box 211"/>
            <p:cNvSpPr>
              <a:spLocks/>
            </p:cNvSpPr>
            <p:nvPr/>
          </p:nvSpPr>
          <p:spPr>
            <a:xfrm>
              <a:off x="2205" y="1986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6 </a:t>
              </a:r>
            </a:p>
          </p:txBody>
        </p:sp>
        <p:sp>
          <p:nvSpPr>
            <p:cNvPr id="212" name="Text Box 212"/>
            <p:cNvSpPr>
              <a:spLocks/>
            </p:cNvSpPr>
            <p:nvPr/>
          </p:nvSpPr>
          <p:spPr>
            <a:xfrm>
              <a:off x="2565" y="1986"/>
              <a:ext cx="315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6 </a:t>
              </a:r>
            </a:p>
          </p:txBody>
        </p:sp>
        <p:sp>
          <p:nvSpPr>
            <p:cNvPr id="213" name="Text Box 213"/>
            <p:cNvSpPr>
              <a:spLocks/>
            </p:cNvSpPr>
            <p:nvPr/>
          </p:nvSpPr>
          <p:spPr>
            <a:xfrm>
              <a:off x="2880" y="1986"/>
              <a:ext cx="360" cy="15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6 </a:t>
              </a:r>
            </a:p>
          </p:txBody>
        </p:sp>
        <p:sp>
          <p:nvSpPr>
            <p:cNvPr id="214" name="Text Box 214"/>
            <p:cNvSpPr>
              <a:spLocks/>
            </p:cNvSpPr>
            <p:nvPr/>
          </p:nvSpPr>
          <p:spPr>
            <a:xfrm>
              <a:off x="90" y="2140"/>
              <a:ext cx="76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indent="0" marL="0"/>
              <a:r>
                <a:rPr dirty="0" lang="en-US" smtClean="0" sz="1600"/>
                <a:t>TOTAL </a:t>
              </a:r>
            </a:p>
          </p:txBody>
        </p:sp>
        <p:sp>
          <p:nvSpPr>
            <p:cNvPr id="215" name="Text Box 215"/>
            <p:cNvSpPr>
              <a:spLocks/>
            </p:cNvSpPr>
            <p:nvPr/>
          </p:nvSpPr>
          <p:spPr>
            <a:xfrm>
              <a:off x="855" y="2140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1779 </a:t>
              </a:r>
            </a:p>
          </p:txBody>
        </p:sp>
        <p:sp>
          <p:nvSpPr>
            <p:cNvPr id="216" name="Text Box 216"/>
            <p:cNvSpPr>
              <a:spLocks/>
            </p:cNvSpPr>
            <p:nvPr/>
          </p:nvSpPr>
          <p:spPr>
            <a:xfrm>
              <a:off x="1215" y="2140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608 </a:t>
              </a:r>
            </a:p>
          </p:txBody>
        </p:sp>
        <p:sp>
          <p:nvSpPr>
            <p:cNvPr id="217" name="Text Box 217"/>
            <p:cNvSpPr>
              <a:spLocks/>
            </p:cNvSpPr>
            <p:nvPr/>
          </p:nvSpPr>
          <p:spPr>
            <a:xfrm>
              <a:off x="1530" y="2140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574 </a:t>
              </a:r>
            </a:p>
          </p:txBody>
        </p:sp>
        <p:sp>
          <p:nvSpPr>
            <p:cNvPr id="218" name="Text Box 218"/>
            <p:cNvSpPr>
              <a:spLocks/>
            </p:cNvSpPr>
            <p:nvPr/>
          </p:nvSpPr>
          <p:spPr>
            <a:xfrm>
              <a:off x="1845" y="2140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481 </a:t>
              </a:r>
            </a:p>
          </p:txBody>
        </p:sp>
        <p:sp>
          <p:nvSpPr>
            <p:cNvPr id="219" name="Text Box 219"/>
            <p:cNvSpPr>
              <a:spLocks/>
            </p:cNvSpPr>
            <p:nvPr/>
          </p:nvSpPr>
          <p:spPr>
            <a:xfrm>
              <a:off x="2205" y="2140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322 </a:t>
              </a:r>
            </a:p>
          </p:txBody>
        </p:sp>
        <p:sp>
          <p:nvSpPr>
            <p:cNvPr id="220" name="Text Box 220"/>
            <p:cNvSpPr>
              <a:spLocks/>
            </p:cNvSpPr>
            <p:nvPr/>
          </p:nvSpPr>
          <p:spPr>
            <a:xfrm>
              <a:off x="2565" y="2140"/>
              <a:ext cx="315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300 </a:t>
              </a:r>
            </a:p>
          </p:txBody>
        </p:sp>
        <p:sp>
          <p:nvSpPr>
            <p:cNvPr id="221" name="Text Box 221"/>
            <p:cNvSpPr>
              <a:spLocks/>
            </p:cNvSpPr>
            <p:nvPr/>
          </p:nvSpPr>
          <p:spPr>
            <a:xfrm>
              <a:off x="2880" y="2140"/>
              <a:ext cx="360" cy="15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bIns="0" lIns="0" numCol="1" rIns="0" tIns="0"/>
            <a:lstStyle/>
            <a:p>
              <a:pPr algn="r" indent="0" marL="0"/>
              <a:r>
                <a:rPr dirty="0" lang="en-US" smtClean="0" sz="1600"/>
                <a:t>290 </a:t>
              </a:r>
            </a:p>
          </p:txBody>
        </p:sp>
      </p:grpSp>
      <p:sp>
        <p:nvSpPr>
          <p:cNvPr id="222" name="Text Box 222"/>
          <p:cNvSpPr txBox="1">
            <a:spLocks/>
          </p:cNvSpPr>
          <p:nvPr/>
        </p:nvSpPr>
        <p:spPr>
          <a:xfrm>
            <a:off x="395287" y="5214937"/>
            <a:ext cx="32019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Вињемал ледник (Шпанија)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 Box 22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24" name="Text Box 22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225" name="Text Box 225"/>
          <p:cNvSpPr>
            <a:spLocks/>
          </p:cNvSpPr>
          <p:nvPr/>
        </p:nvSpPr>
        <p:spPr>
          <a:xfrm>
            <a:off x="155575" y="-4175125"/>
            <a:ext cx="8705850" cy="870585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226" name="Picture 22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19075" y="428625"/>
            <a:ext cx="9363075" cy="62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Text Box 228"/>
          <p:cNvSpPr txBox="1">
            <a:spLocks/>
          </p:cNvSpPr>
          <p:nvPr/>
        </p:nvSpPr>
        <p:spPr>
          <a:xfrm>
            <a:off x="3429000" y="0"/>
            <a:ext cx="26066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Тврђава Пејрепертус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2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572000" cy="329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Text Box 231"/>
          <p:cNvSpPr txBox="1">
            <a:spLocks/>
          </p:cNvSpPr>
          <p:nvPr/>
        </p:nvSpPr>
        <p:spPr>
          <a:xfrm>
            <a:off x="0" y="3286125"/>
            <a:ext cx="89090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2060"/>
                </a:solidFill>
              </a:rPr>
              <a:t>Лурд</a:t>
            </a:r>
            <a:r>
              <a:rPr dirty="0" lang="en-US" smtClean="0">
                <a:solidFill>
                  <a:srgbClr val="002060"/>
                </a:solidFill>
              </a:rPr>
              <a:t> </a:t>
            </a:r>
            <a:r>
              <a:rPr dirty="0" lang="en-US" smtClean="0"/>
              <a:t>– 1859. Богородица се указала у пећини и оставила икону са својим ликом.</a:t>
            </a:r>
          </a:p>
        </p:txBody>
      </p:sp>
      <p:pic>
        <p:nvPicPr>
          <p:cNvPr id="232" name="Picture 23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72000" y="3622675"/>
            <a:ext cx="4572000" cy="32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Picture 23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716462" y="0"/>
            <a:ext cx="4427537" cy="331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Picture 236"/>
          <p:cNvPicPr>
            <a:picLocks noChangeAspect="1"/>
          </p:cNvPicPr>
          <p:nvPr/>
        </p:nvPicPr>
        <p:blipFill>
          <a:blip r:embed="rId5"/>
          <a:srcRect t="4794"/>
          <a:stretch/>
        </p:blipFill>
        <p:spPr>
          <a:xfrm>
            <a:off x="0" y="3643312"/>
            <a:ext cx="4500562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Text Box 238"/>
          <p:cNvSpPr txBox="1">
            <a:spLocks/>
          </p:cNvSpPr>
          <p:nvPr/>
        </p:nvSpPr>
        <p:spPr>
          <a:xfrm>
            <a:off x="2555875" y="0"/>
            <a:ext cx="21256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Лурд – 15. август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23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68312" y="523875"/>
            <a:ext cx="8101012" cy="63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Text Box 241"/>
          <p:cNvSpPr txBox="1">
            <a:spLocks/>
          </p:cNvSpPr>
          <p:nvPr/>
        </p:nvSpPr>
        <p:spPr>
          <a:xfrm>
            <a:off x="1908175" y="0"/>
            <a:ext cx="51292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2060"/>
                </a:solidFill>
              </a:rPr>
              <a:t>Лурд </a:t>
            </a:r>
            <a:r>
              <a:rPr dirty="0" lang="en-US" smtClean="0">
                <a:solidFill>
                  <a:srgbClr val="002060"/>
                </a:solidFill>
              </a:rPr>
              <a:t>– Црква Мајке Божије -</a:t>
            </a:r>
            <a:r>
              <a:rPr dirty="0" lang="en-US" smtClean="0"/>
              <a:t> саграђена 1867.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4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435600" y="620712"/>
            <a:ext cx="3917950" cy="587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Picture 24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1820862"/>
            <a:ext cx="5219700" cy="347821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Text Box 246"/>
          <p:cNvSpPr txBox="1">
            <a:spLocks/>
          </p:cNvSpPr>
          <p:nvPr/>
        </p:nvSpPr>
        <p:spPr>
          <a:xfrm>
            <a:off x="2849562" y="1144587"/>
            <a:ext cx="7524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2060"/>
                </a:solidFill>
              </a:rPr>
              <a:t>Лурд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>
            <a:spLocks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 bIns="45720" lIns="91440" numCol="1" rIns="91440" tIns="45720" wrap="square"/>
          <a:lstStyle>
            <a:lvl1pPr>
              <a:defRPr dirty="0" lang="en-US" smtClean="0"/>
            </a:lvl1pPr>
          </a:lstStyle>
          <a:p>
            <a:endParaRPr/>
          </a:p>
        </p:txBody>
      </p:sp>
      <p:sp>
        <p:nvSpPr>
          <p:cNvPr id="10" name="Text Box 10"/>
          <p:cNvSpPr>
            <a:spLocks/>
          </p:cNvSpPr>
          <p:nvPr>
            <p:ph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 algn="ctr" marL="0">
              <a:buNone/>
              <a:defRPr dirty="0" lang="en-US" smtClean="0"/>
            </a:lvl1pPr>
            <a:lvl2pPr algn="ctr" marL="457200">
              <a:buNone/>
              <a:defRPr dirty="0" lang="en-US" smtClean="0"/>
            </a:lvl2pPr>
            <a:lvl3pPr algn="ctr" marL="914400">
              <a:buNone/>
              <a:defRPr dirty="0" lang="en-US" smtClean="0"/>
            </a:lvl3pPr>
            <a:lvl4pPr algn="ctr" marL="1371600">
              <a:buNone/>
              <a:defRPr dirty="0" lang="en-US" smtClean="0"/>
            </a:lvl4pPr>
            <a:lvl5pPr algn="ctr" marL="1828800">
              <a:buNone/>
              <a:defRPr dirty="0" lang="en-US" smtClean="0"/>
            </a:lvl5pPr>
          </a:lstStyle>
          <a:p>
            <a:endParaRPr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b="3323" l="2000" r="4250"/>
          <a:stretch/>
        </p:blipFill>
        <p:spPr>
          <a:xfrm>
            <a:off x="0" y="0"/>
            <a:ext cx="9405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52500"/>
            <a:ext cx="4429125" cy="59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Text Box 249"/>
          <p:cNvSpPr txBox="1">
            <a:spLocks/>
          </p:cNvSpPr>
          <p:nvPr/>
        </p:nvSpPr>
        <p:spPr>
          <a:xfrm>
            <a:off x="3571875" y="642937"/>
            <a:ext cx="20462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Бањер де Бигор</a:t>
            </a:r>
          </a:p>
        </p:txBody>
      </p:sp>
      <p:pic>
        <p:nvPicPr>
          <p:cNvPr id="250" name="Picture 25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14875" y="952500"/>
            <a:ext cx="4429125" cy="59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Text Box 252"/>
          <p:cNvSpPr txBox="1">
            <a:spLocks/>
          </p:cNvSpPr>
          <p:nvPr/>
        </p:nvSpPr>
        <p:spPr>
          <a:xfrm>
            <a:off x="6357937" y="1000125"/>
            <a:ext cx="2943225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Јакобинска кула</a:t>
            </a:r>
          </a:p>
          <a:p>
            <a:pPr algn="ctr" indent="0" marL="0"/>
            <a:r>
              <a:rPr dirty="0" lang="en-US" smtClean="0">
                <a:solidFill>
                  <a:srgbClr val="FFFF00"/>
                </a:solidFill>
              </a:rPr>
              <a:t>(Јакобинци – из Фр. рев. </a:t>
            </a:r>
          </a:p>
          <a:p>
            <a:pPr algn="ctr" indent="0" marL="0"/>
            <a:r>
              <a:rPr dirty="0" lang="en-US" smtClean="0">
                <a:solidFill>
                  <a:srgbClr val="FFFF00"/>
                </a:solidFill>
              </a:rPr>
              <a:t>1789-1799)</a:t>
            </a:r>
          </a:p>
        </p:txBody>
      </p:sp>
      <p:sp>
        <p:nvSpPr>
          <p:cNvPr id="253" name="Text Box 253"/>
          <p:cNvSpPr txBox="1">
            <a:spLocks/>
          </p:cNvSpPr>
          <p:nvPr/>
        </p:nvSpPr>
        <p:spPr>
          <a:xfrm>
            <a:off x="0" y="0"/>
            <a:ext cx="9109075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 ИЗВОРИ </a:t>
            </a:r>
            <a:r>
              <a:rPr dirty="0" lang="en-US" smtClean="0"/>
              <a:t>– слани сулфато-натријумски, карбонатно-калцитни, сумпорно-содични, </a:t>
            </a:r>
          </a:p>
          <a:p>
            <a:pPr algn="ctr" indent="0" marL="0"/>
            <a:r>
              <a:rPr dirty="0" lang="en-US" smtClean="0"/>
              <a:t>топли сумпоровити, ...</a:t>
            </a:r>
          </a:p>
          <a:p>
            <a:pPr algn="ctr" indent="0" marL="0"/>
            <a:endParaRPr dirty="0" lang="en-US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25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33375"/>
            <a:ext cx="4284662" cy="330041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Text Box 256"/>
          <p:cNvSpPr txBox="1">
            <a:spLocks/>
          </p:cNvSpPr>
          <p:nvPr/>
        </p:nvSpPr>
        <p:spPr>
          <a:xfrm>
            <a:off x="1042987" y="0"/>
            <a:ext cx="15494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2060"/>
                </a:solidFill>
              </a:rPr>
              <a:t>Акс ле Терм</a:t>
            </a:r>
          </a:p>
        </p:txBody>
      </p:sp>
      <p:pic>
        <p:nvPicPr>
          <p:cNvPr id="257" name="Picture 25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381500" y="0"/>
            <a:ext cx="4762500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Text Box 259"/>
          <p:cNvSpPr txBox="1">
            <a:spLocks/>
          </p:cNvSpPr>
          <p:nvPr/>
        </p:nvSpPr>
        <p:spPr>
          <a:xfrm>
            <a:off x="5643562" y="571500"/>
            <a:ext cx="19780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2060"/>
                </a:solidFill>
              </a:rPr>
              <a:t>Салије д' Салат</a:t>
            </a:r>
          </a:p>
        </p:txBody>
      </p:sp>
      <p:pic>
        <p:nvPicPr>
          <p:cNvPr id="260" name="Picture 26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851275"/>
            <a:ext cx="4535487" cy="300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Text Box 262"/>
          <p:cNvSpPr txBox="1">
            <a:spLocks/>
          </p:cNvSpPr>
          <p:nvPr/>
        </p:nvSpPr>
        <p:spPr>
          <a:xfrm>
            <a:off x="0" y="6491287"/>
            <a:ext cx="18669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Салије д' Берн</a:t>
            </a:r>
          </a:p>
        </p:txBody>
      </p:sp>
      <p:pic>
        <p:nvPicPr>
          <p:cNvPr id="263" name="Picture 26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643437" y="3719512"/>
            <a:ext cx="4697412" cy="313848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Text Box 265"/>
          <p:cNvSpPr txBox="1">
            <a:spLocks/>
          </p:cNvSpPr>
          <p:nvPr/>
        </p:nvSpPr>
        <p:spPr>
          <a:xfrm>
            <a:off x="7643812" y="5143500"/>
            <a:ext cx="16589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Бања Лишон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6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5887"/>
            <a:ext cx="4859337" cy="364331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Text Box 268"/>
          <p:cNvSpPr txBox="1">
            <a:spLocks/>
          </p:cNvSpPr>
          <p:nvPr/>
        </p:nvSpPr>
        <p:spPr>
          <a:xfrm>
            <a:off x="1258887" y="188912"/>
            <a:ext cx="16589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2060"/>
                </a:solidFill>
              </a:rPr>
              <a:t>Бања Лишон</a:t>
            </a:r>
          </a:p>
        </p:txBody>
      </p:sp>
      <p:pic>
        <p:nvPicPr>
          <p:cNvPr id="269" name="Picture 26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563937" y="2989262"/>
            <a:ext cx="5795962" cy="3868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Picture 27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932362" y="188912"/>
            <a:ext cx="4581525" cy="26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Picture 27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0" y="3860800"/>
            <a:ext cx="2943225" cy="31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 Box 27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76" name="Text Box 27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77" name="Picture 27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00062" y="134937"/>
            <a:ext cx="7869237" cy="636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Text Box 279"/>
          <p:cNvSpPr txBox="1">
            <a:spLocks/>
          </p:cNvSpPr>
          <p:nvPr/>
        </p:nvSpPr>
        <p:spPr>
          <a:xfrm>
            <a:off x="2428875" y="285750"/>
            <a:ext cx="42640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Пиринеји - најпознатија скијалишта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28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80975" y="692150"/>
            <a:ext cx="12126912" cy="603091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Text Box 282"/>
          <p:cNvSpPr txBox="1">
            <a:spLocks/>
          </p:cNvSpPr>
          <p:nvPr/>
        </p:nvSpPr>
        <p:spPr>
          <a:xfrm>
            <a:off x="2571750" y="0"/>
            <a:ext cx="3255962" cy="6778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000">
                <a:solidFill>
                  <a:srgbClr val="FF9900"/>
                </a:solidFill>
              </a:rPr>
              <a:t>Скијалишта око Лишона</a:t>
            </a:r>
          </a:p>
          <a:p>
            <a:pPr algn="ctr" indent="0" marL="0"/>
            <a:r>
              <a:rPr dirty="0" lang="en-US" smtClean="0"/>
              <a:t>Најпознатије Супербањер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8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643437" cy="34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Text Box 285"/>
          <p:cNvSpPr txBox="1">
            <a:spLocks/>
          </p:cNvSpPr>
          <p:nvPr/>
        </p:nvSpPr>
        <p:spPr>
          <a:xfrm>
            <a:off x="1133475" y="-7937"/>
            <a:ext cx="16383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Супербањер</a:t>
            </a:r>
          </a:p>
        </p:txBody>
      </p:sp>
      <p:pic>
        <p:nvPicPr>
          <p:cNvPr id="286" name="Picture 28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16462" y="0"/>
            <a:ext cx="4427537" cy="30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Picture 288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944937"/>
            <a:ext cx="4284662" cy="291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Picture 290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356100" y="4391025"/>
            <a:ext cx="4787900" cy="218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 Box 29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93" name="Picture 29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76250" y="571500"/>
            <a:ext cx="83820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Text Box 295"/>
          <p:cNvSpPr txBox="1">
            <a:spLocks/>
          </p:cNvSpPr>
          <p:nvPr/>
        </p:nvSpPr>
        <p:spPr>
          <a:xfrm>
            <a:off x="1928812" y="0"/>
            <a:ext cx="585628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Супербањер – ски центар</a:t>
            </a:r>
            <a:r>
              <a:rPr dirty="0" lang="en-US" smtClean="0"/>
              <a:t> код Лишона</a:t>
            </a:r>
          </a:p>
          <a:p>
            <a:pPr algn="ctr" indent="0" marL="0"/>
            <a:r>
              <a:rPr dirty="0" lang="en-US" smtClean="0"/>
              <a:t>Скијање на висинама1440-2260 m, ски стазе 18,5 km</a:t>
            </a:r>
          </a:p>
        </p:txBody>
      </p:sp>
      <p:pic>
        <p:nvPicPr>
          <p:cNvPr id="296" name="Picture 29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080000" y="3786187"/>
            <a:ext cx="4064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Text Box 298"/>
          <p:cNvSpPr txBox="1">
            <a:spLocks/>
          </p:cNvSpPr>
          <p:nvPr/>
        </p:nvSpPr>
        <p:spPr>
          <a:xfrm>
            <a:off x="6143625" y="3929062"/>
            <a:ext cx="22050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Гранд хотел (1922)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 Box 29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00" name="Text Box 30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01" name="Picture 30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55112" cy="55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 Box 303"/>
          <p:cNvSpPr>
            <a:spLocks/>
          </p:cNvSpPr>
          <p:nvPr/>
        </p:nvSpPr>
        <p:spPr>
          <a:xfrm>
            <a:off x="0" y="357187"/>
            <a:ext cx="9144000" cy="12319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000">
                <a:solidFill>
                  <a:srgbClr val="FF9900"/>
                </a:solidFill>
              </a:rPr>
              <a:t>Најважнији ски центри у Пиринејима</a:t>
            </a:r>
          </a:p>
          <a:p>
            <a:pPr algn="ctr" indent="0" marL="0"/>
            <a:r>
              <a:rPr dirty="0" lang="en-US" smtClean="0"/>
              <a:t>Арет, Арто, Бур д'Уеј, Котрет, Фонт Роме, Горет, Монжи, </a:t>
            </a:r>
          </a:p>
          <a:p>
            <a:pPr algn="ctr" indent="0" marL="0"/>
            <a:r>
              <a:rPr dirty="0" lang="en-US" smtClean="0"/>
              <a:t>Пиер Сент Мартин, Мортис, Лес Анђелес, Луз Ардидиен, Молина, </a:t>
            </a:r>
          </a:p>
          <a:p>
            <a:pPr algn="ctr" indent="0" marL="0"/>
            <a:r>
              <a:rPr dirty="0" lang="en-US" smtClean="0"/>
              <a:t>Нистос, Пирагуд, Пиу-Енгал, Серлер, Солде, Сомпорт, Супербањер</a:t>
            </a:r>
          </a:p>
        </p:txBody>
      </p:sp>
      <p:pic>
        <p:nvPicPr>
          <p:cNvPr id="304" name="Picture 304"/>
          <p:cNvPicPr>
            <a:picLocks noChangeAspect="1"/>
          </p:cNvPicPr>
          <p:nvPr/>
        </p:nvPicPr>
        <p:blipFill>
          <a:blip r:embed="rId2"/>
          <a:srcRect l="10622"/>
          <a:stretch/>
        </p:blipFill>
        <p:spPr>
          <a:xfrm>
            <a:off x="-214312" y="2357437"/>
            <a:ext cx="4467225" cy="374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Picture 306"/>
          <p:cNvPicPr>
            <a:picLocks noChangeAspect="1"/>
          </p:cNvPicPr>
          <p:nvPr/>
        </p:nvPicPr>
        <p:blipFill>
          <a:blip r:embed="rId3"/>
          <a:srcRect r="7526"/>
          <a:stretch/>
        </p:blipFill>
        <p:spPr>
          <a:xfrm>
            <a:off x="4229100" y="2357437"/>
            <a:ext cx="4914900" cy="378618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Text Box 308"/>
          <p:cNvSpPr>
            <a:spLocks/>
          </p:cNvSpPr>
          <p:nvPr/>
        </p:nvSpPr>
        <p:spPr>
          <a:xfrm>
            <a:off x="1214437" y="1928812"/>
            <a:ext cx="11255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Бур д'Уеј</a:t>
            </a:r>
          </a:p>
        </p:txBody>
      </p:sp>
      <p:sp>
        <p:nvSpPr>
          <p:cNvPr id="309" name="Text Box 309"/>
          <p:cNvSpPr>
            <a:spLocks/>
          </p:cNvSpPr>
          <p:nvPr/>
        </p:nvSpPr>
        <p:spPr>
          <a:xfrm>
            <a:off x="6000750" y="1928812"/>
            <a:ext cx="9032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Котрет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 Box 31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311" name="Picture 31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643437" cy="34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Text Box 313"/>
          <p:cNvSpPr txBox="1">
            <a:spLocks/>
          </p:cNvSpPr>
          <p:nvPr/>
        </p:nvSpPr>
        <p:spPr>
          <a:xfrm>
            <a:off x="0" y="1571625"/>
            <a:ext cx="22193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Серлер (Шпанија)</a:t>
            </a:r>
          </a:p>
        </p:txBody>
      </p:sp>
      <p:pic>
        <p:nvPicPr>
          <p:cNvPr id="314" name="Picture 31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425950" y="3571875"/>
            <a:ext cx="4932362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Text Box 316"/>
          <p:cNvSpPr txBox="1">
            <a:spLocks/>
          </p:cNvSpPr>
          <p:nvPr/>
        </p:nvSpPr>
        <p:spPr>
          <a:xfrm>
            <a:off x="6000750" y="3929062"/>
            <a:ext cx="19875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FF00"/>
                </a:solidFill>
              </a:rPr>
              <a:t>Солде (Андора)</a:t>
            </a:r>
          </a:p>
        </p:txBody>
      </p:sp>
      <p:pic>
        <p:nvPicPr>
          <p:cNvPr id="317" name="Picture 31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475162" y="0"/>
            <a:ext cx="4668837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Text Box 319"/>
          <p:cNvSpPr txBox="1">
            <a:spLocks/>
          </p:cNvSpPr>
          <p:nvPr/>
        </p:nvSpPr>
        <p:spPr>
          <a:xfrm>
            <a:off x="4572000" y="1214437"/>
            <a:ext cx="22606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Молина (Шпанија)</a:t>
            </a:r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0" y="3571875"/>
            <a:ext cx="4383087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Text Box 322"/>
          <p:cNvSpPr txBox="1">
            <a:spLocks/>
          </p:cNvSpPr>
          <p:nvPr/>
        </p:nvSpPr>
        <p:spPr>
          <a:xfrm>
            <a:off x="0" y="3571875"/>
            <a:ext cx="32591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Луз Ардидиен (Француска)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69C4D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3"/>
          <p:cNvSpPr>
            <a:spLocks/>
          </p:cNvSpPr>
          <p:nvPr/>
        </p:nvSpPr>
        <p:spPr>
          <a:xfrm>
            <a:off x="0" y="57626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sp>
        <p:nvSpPr>
          <p:cNvPr id="14" name="Text Box 14"/>
          <p:cNvSpPr>
            <a:spLocks/>
          </p:cNvSpPr>
          <p:nvPr/>
        </p:nvSpPr>
        <p:spPr>
          <a:xfrm>
            <a:off x="0" y="279558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sp>
        <p:nvSpPr>
          <p:cNvPr id="15" name="Text Box 15"/>
          <p:cNvSpPr txBox="1">
            <a:spLocks/>
          </p:cNvSpPr>
          <p:nvPr/>
        </p:nvSpPr>
        <p:spPr>
          <a:xfrm>
            <a:off x="1763712" y="0"/>
            <a:ext cx="5688012" cy="3667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endParaRPr/>
          </a:p>
        </p:txBody>
      </p:sp>
      <p:sp>
        <p:nvSpPr>
          <p:cNvPr id="16" name="Text Box 16"/>
          <p:cNvSpPr txBox="1">
            <a:spLocks/>
          </p:cNvSpPr>
          <p:nvPr/>
        </p:nvSpPr>
        <p:spPr>
          <a:xfrm>
            <a:off x="3492500" y="0"/>
            <a:ext cx="160337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/>
              <a:t>Пиринеји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 l="9123"/>
          <a:stretch/>
        </p:blipFill>
        <p:spPr>
          <a:xfrm>
            <a:off x="0" y="500062"/>
            <a:ext cx="9144000" cy="597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 b="2505" l="659" r="75304" t="67363"/>
          <a:stretch/>
        </p:blipFill>
        <p:spPr>
          <a:xfrm>
            <a:off x="3357562" y="4572000"/>
            <a:ext cx="3071812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 Box 32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Андора у дну глацијалног валова</a:t>
            </a:r>
          </a:p>
        </p:txBody>
      </p:sp>
      <p:sp>
        <p:nvSpPr>
          <p:cNvPr id="324" name="Text Box 32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25" name="Picture 32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23950"/>
            <a:ext cx="9144000" cy="57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 Box 32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Андора зими</a:t>
            </a:r>
          </a:p>
        </p:txBody>
      </p:sp>
      <p:sp>
        <p:nvSpPr>
          <p:cNvPr id="328" name="Text Box 32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29" name="Picture 32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557337"/>
            <a:ext cx="9170987" cy="5300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 Box 33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Живост на улицама Андоре</a:t>
            </a:r>
          </a:p>
        </p:txBody>
      </p:sp>
      <p:sp>
        <p:nvSpPr>
          <p:cNvPr id="332" name="Text Box 33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33" name="Picture 33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 Box 335"/>
          <p:cNvSpPr>
            <a:spLocks/>
          </p:cNvSpPr>
          <p:nvPr>
            <p:ph type="title"/>
          </p:nvPr>
        </p:nvSpPr>
        <p:spPr>
          <a:xfrm>
            <a:off x="395287" y="333375"/>
            <a:ext cx="8229600" cy="8683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Романско наслијеђе Андоре</a:t>
            </a:r>
          </a:p>
        </p:txBody>
      </p:sp>
      <p:sp>
        <p:nvSpPr>
          <p:cNvPr id="336" name="Text Box 33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37" name="Picture 33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268412"/>
            <a:ext cx="9153525" cy="558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1600" y="0"/>
            <a:ext cx="8828087" cy="4071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/>
          <a:srcRect b="21608" t="21609"/>
          <a:stretch/>
        </p:blipFill>
        <p:spPr>
          <a:xfrm>
            <a:off x="1428750" y="4135437"/>
            <a:ext cx="6048375" cy="272256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Box 25"/>
          <p:cNvSpPr txBox="1">
            <a:spLocks/>
          </p:cNvSpPr>
          <p:nvPr/>
        </p:nvSpPr>
        <p:spPr>
          <a:xfrm>
            <a:off x="3071812" y="4143375"/>
            <a:ext cx="5461000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/>
              <a:t>Планине Алпске орогенезе: 500 км дужине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/>
          <p:cNvPicPr>
            <a:picLocks noChangeAspect="1"/>
          </p:cNvPicPr>
          <p:nvPr/>
        </p:nvPicPr>
        <p:blipFill>
          <a:blip r:embed="rId2"/>
          <a:srcRect b="4836" l="781" r="1367" t="2098"/>
          <a:stretch/>
        </p:blipFill>
        <p:spPr>
          <a:xfrm>
            <a:off x="0" y="0"/>
            <a:ext cx="9144000" cy="372268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 Box 28"/>
          <p:cNvSpPr txBox="1">
            <a:spLocks/>
          </p:cNvSpPr>
          <p:nvPr/>
        </p:nvSpPr>
        <p:spPr>
          <a:xfrm>
            <a:off x="2428875" y="3714750"/>
            <a:ext cx="39465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i="1" lang="en-US" smtClean="0">
                <a:solidFill>
                  <a:srgbClr val="7030A0"/>
                </a:solidFill>
              </a:rPr>
              <a:t>ГЕОЛОШКИ ПРОФИЛ ПИРИНЕЈА</a:t>
            </a:r>
          </a:p>
        </p:txBody>
      </p:sp>
      <p:sp>
        <p:nvSpPr>
          <p:cNvPr id="29" name="Text Box 29"/>
          <p:cNvSpPr>
            <a:spLocks/>
          </p:cNvSpPr>
          <p:nvPr/>
        </p:nvSpPr>
        <p:spPr>
          <a:xfrm>
            <a:off x="714375" y="4357687"/>
            <a:ext cx="7643812" cy="23082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2060"/>
                </a:solidFill>
              </a:rPr>
              <a:t>Геолошко-тектонске структуре Пиринеја и граничног простора  </a:t>
            </a:r>
          </a:p>
          <a:p>
            <a:pPr indent="0" marL="0"/>
            <a:r>
              <a:rPr dirty="0" lang="en-US" smtClean="0"/>
              <a:t>                             - Северна подгорина (Аквитански басен)</a:t>
            </a:r>
          </a:p>
          <a:p>
            <a:pPr indent="0" marL="0"/>
            <a:r>
              <a:rPr dirty="0" lang="en-US" smtClean="0"/>
              <a:t>                             - Субпиринејска зона</a:t>
            </a:r>
          </a:p>
          <a:p>
            <a:pPr indent="0" marL="0"/>
            <a:r>
              <a:rPr dirty="0" lang="en-US" smtClean="0"/>
              <a:t>                             - Зона Севни Пиринеји</a:t>
            </a:r>
          </a:p>
          <a:p>
            <a:pPr indent="0" marL="0"/>
            <a:r>
              <a:rPr dirty="0" lang="en-US" smtClean="0"/>
              <a:t>                             - Зона Аксијал</a:t>
            </a:r>
          </a:p>
          <a:p>
            <a:pPr indent="0" marL="0"/>
            <a:r>
              <a:rPr dirty="0" lang="en-US" smtClean="0"/>
              <a:t>                             - Зона Јужни Пиринеји</a:t>
            </a:r>
          </a:p>
          <a:p>
            <a:pPr indent="0" marL="0"/>
            <a:r>
              <a:rPr dirty="0" lang="en-US" smtClean="0"/>
              <a:t>                             - Пограничне планине</a:t>
            </a:r>
          </a:p>
          <a:p>
            <a:pPr indent="0" marL="0"/>
            <a:r>
              <a:rPr dirty="0" lang="en-US" smtClean="0"/>
              <a:t>                             - Јужна подгорина (долина Ебра)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0"/>
          <p:cNvPicPr>
            <a:picLocks noChangeAspect="1"/>
          </p:cNvPicPr>
          <p:nvPr/>
        </p:nvPicPr>
        <p:blipFill>
          <a:blip r:embed="rId2"/>
          <a:srcRect b="9616" t="35931"/>
          <a:stretch/>
        </p:blipFill>
        <p:spPr>
          <a:xfrm>
            <a:off x="0" y="-357187"/>
            <a:ext cx="9169400" cy="374173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 Box 32"/>
          <p:cNvSpPr txBox="1">
            <a:spLocks/>
          </p:cNvSpPr>
          <p:nvPr/>
        </p:nvSpPr>
        <p:spPr>
          <a:xfrm>
            <a:off x="2286000" y="2500312"/>
            <a:ext cx="51323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Маладета - предео око врха Ането (3404 m)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3"/>
          <a:srcRect b="26659" t="6113"/>
          <a:stretch/>
        </p:blipFill>
        <p:spPr>
          <a:xfrm>
            <a:off x="1146175" y="3500437"/>
            <a:ext cx="6659562" cy="335756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 Box 35"/>
          <p:cNvSpPr txBox="1">
            <a:spLocks/>
          </p:cNvSpPr>
          <p:nvPr/>
        </p:nvSpPr>
        <p:spPr>
          <a:xfrm>
            <a:off x="1571625" y="4786312"/>
            <a:ext cx="4189412" cy="6159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1600">
                <a:solidFill>
                  <a:srgbClr val="FFFF00"/>
                </a:solidFill>
              </a:rPr>
              <a:t>Врх Посетс (2369 или 3371 или 3375 m) </a:t>
            </a:r>
          </a:p>
          <a:p>
            <a:pPr algn="ctr" indent="0" marL="0"/>
            <a:r>
              <a:rPr b="1" dirty="0" lang="en-US" smtClean="0" sz="1600">
                <a:solidFill>
                  <a:srgbClr val="FFFF00"/>
                </a:solidFill>
              </a:rPr>
              <a:t>-</a:t>
            </a:r>
            <a:r>
              <a:rPr dirty="0" lang="en-US" smtClean="0">
                <a:solidFill>
                  <a:srgbClr val="FFFF00"/>
                </a:solidFill>
              </a:rPr>
              <a:t> </a:t>
            </a:r>
            <a:r>
              <a:rPr dirty="0" lang="en-US" smtClean="0" sz="1600">
                <a:solidFill>
                  <a:srgbClr val="FFFF00"/>
                </a:solidFill>
              </a:rPr>
              <a:t>Провинција Уеска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95287" y="593725"/>
            <a:ext cx="8353425" cy="626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 Box 38"/>
          <p:cNvSpPr txBox="1">
            <a:spLocks/>
          </p:cNvSpPr>
          <p:nvPr/>
        </p:nvSpPr>
        <p:spPr>
          <a:xfrm>
            <a:off x="2916237" y="115887"/>
            <a:ext cx="27003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Пиринеји - Француска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57200"/>
            <a:ext cx="91440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 Box 41"/>
          <p:cNvSpPr txBox="1">
            <a:spLocks/>
          </p:cNvSpPr>
          <p:nvPr/>
        </p:nvSpPr>
        <p:spPr>
          <a:xfrm>
            <a:off x="3348037" y="0"/>
            <a:ext cx="30337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FF9900"/>
                </a:solidFill>
              </a:rPr>
              <a:t>Пиринеји лети (Шпанија)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Box 4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3" name="Text Box 4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44" name="Text Box 44"/>
          <p:cNvSpPr>
            <a:spLocks/>
          </p:cNvSpPr>
          <p:nvPr/>
        </p:nvSpPr>
        <p:spPr>
          <a:xfrm>
            <a:off x="155575" y="-4175125"/>
            <a:ext cx="8705850" cy="870585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45" name="Text Box 45"/>
          <p:cNvSpPr>
            <a:spLocks/>
          </p:cNvSpPr>
          <p:nvPr/>
        </p:nvSpPr>
        <p:spPr>
          <a:xfrm>
            <a:off x="155575" y="-2446337"/>
            <a:ext cx="7620000" cy="51054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46" name="Text Box 46"/>
          <p:cNvSpPr>
            <a:spLocks/>
          </p:cNvSpPr>
          <p:nvPr/>
        </p:nvSpPr>
        <p:spPr>
          <a:xfrm>
            <a:off x="155575" y="-3048000"/>
            <a:ext cx="9486900" cy="6353175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47" name="Text Box 47"/>
          <p:cNvSpPr>
            <a:spLocks/>
          </p:cNvSpPr>
          <p:nvPr/>
        </p:nvSpPr>
        <p:spPr>
          <a:xfrm>
            <a:off x="155575" y="-2446337"/>
            <a:ext cx="7620000" cy="51054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48" name="Text Box 48"/>
          <p:cNvSpPr>
            <a:spLocks/>
          </p:cNvSpPr>
          <p:nvPr/>
        </p:nvSpPr>
        <p:spPr>
          <a:xfrm>
            <a:off x="155575" y="-2446337"/>
            <a:ext cx="7620000" cy="51054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49" name="Picture 4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00025" y="500062"/>
            <a:ext cx="8729662" cy="58483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 Box 51"/>
          <p:cNvSpPr txBox="1">
            <a:spLocks/>
          </p:cNvSpPr>
          <p:nvPr/>
        </p:nvSpPr>
        <p:spPr>
          <a:xfrm>
            <a:off x="2286000" y="6286500"/>
            <a:ext cx="49466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00FF"/>
                </a:solidFill>
              </a:rPr>
              <a:t>Кањон Ањискло (Уеска, Арагон, Шпанија)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Words>547</Words>
  <Paragraphs>195</Paragraphs>
  <Slides>33</Slides>
  <Notes>0</Notes>
  <TotalTime>0</TotalTime>
  <HiddenSlides>0</HiddenSlides>
  <ScaleCrop>false</ScaleCrop>
  <HyperlinksChanged>false</HyperlinksChanged>
  <Application>Microsoft Office PowerPoint</Application>
  <PresentationFormat/>
</Properties>
</file>