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00.xml"/>
  <Override ContentType="application/vnd.openxmlformats-officedocument.presentationml.slide+xml" PartName="/ppt/slides/slide101.xml"/>
  <Override ContentType="application/vnd.openxmlformats-officedocument.presentationml.slide+xml" PartName="/ppt/slides/slide102.xml"/>
  <Override ContentType="application/vnd.openxmlformats-officedocument.presentationml.slide+xml" PartName="/ppt/slides/slide103.xml"/>
  <Override ContentType="application/vnd.openxmlformats-officedocument.presentationml.slide+xml" PartName="/ppt/slides/slide104.xml"/>
  <Override ContentType="application/vnd.openxmlformats-officedocument.presentationml.slide+xml" PartName="/ppt/slides/slide105.xml"/>
  <Override ContentType="application/vnd.openxmlformats-officedocument.presentationml.slide+xml" PartName="/ppt/slides/slide106.xml"/>
  <Override ContentType="application/vnd.openxmlformats-officedocument.presentationml.slide+xml" PartName="/ppt/slides/slide107.xml"/>
  <Override ContentType="application/vnd.openxmlformats-officedocument.presentationml.slide+xml" PartName="/ppt/slides/slide108.xml"/>
  <Override ContentType="application/vnd.openxmlformats-officedocument.presentationml.slide+xml" PartName="/ppt/slides/slide109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111.xml"/>
  <Override ContentType="application/vnd.openxmlformats-officedocument.presentationml.slide+xml" PartName="/ppt/slides/slide112.xml"/>
  <Override ContentType="application/vnd.openxmlformats-officedocument.presentationml.slide+xml" PartName="/ppt/slides/slide113.xml"/>
  <Override ContentType="application/vnd.openxmlformats-officedocument.presentationml.slide+xml" PartName="/ppt/slides/slide114.xml"/>
  <Override ContentType="application/vnd.openxmlformats-officedocument.presentationml.slide+xml" PartName="/ppt/slides/slide115.xml"/>
  <Override ContentType="application/vnd.openxmlformats-officedocument.presentationml.slide+xml" PartName="/ppt/slides/slide116.xml"/>
  <Override ContentType="application/vnd.openxmlformats-officedocument.presentationml.slide+xml" PartName="/ppt/slides/slide117.xml"/>
  <Override ContentType="application/vnd.openxmlformats-officedocument.presentationml.slide+xml" PartName="/ppt/slides/slide118.xml"/>
  <Override ContentType="application/vnd.openxmlformats-officedocument.presentationml.slide+xml" PartName="/ppt/slides/slide119.xml"/>
  <Override ContentType="application/vnd.openxmlformats-officedocument.presentationml.slide+xml" PartName="/ppt/slides/slide12.xml"/>
  <Override ContentType="application/vnd.openxmlformats-officedocument.presentationml.slide+xml" PartName="/ppt/slides/slide120.xml"/>
  <Override ContentType="application/vnd.openxmlformats-officedocument.presentationml.slide+xml" PartName="/ppt/slides/slide121.xml"/>
  <Override ContentType="application/vnd.openxmlformats-officedocument.presentationml.slide+xml" PartName="/ppt/slides/slide122.xml"/>
  <Override ContentType="application/vnd.openxmlformats-officedocument.presentationml.slide+xml" PartName="/ppt/slides/slide123.xml"/>
  <Override ContentType="application/vnd.openxmlformats-officedocument.presentationml.slide+xml" PartName="/ppt/slides/slide124.xml"/>
  <Override ContentType="application/vnd.openxmlformats-officedocument.presentationml.slide+xml" PartName="/ppt/slides/slide125.xml"/>
  <Override ContentType="application/vnd.openxmlformats-officedocument.presentationml.slide+xml" PartName="/ppt/slides/slide126.xml"/>
  <Override ContentType="application/vnd.openxmlformats-officedocument.presentationml.slide+xml" PartName="/ppt/slides/slide127.xml"/>
  <Override ContentType="application/vnd.openxmlformats-officedocument.presentationml.slide+xml" PartName="/ppt/slides/slide128.xml"/>
  <Override ContentType="application/vnd.openxmlformats-officedocument.presentationml.slide+xml" PartName="/ppt/slides/slide129.xml"/>
  <Override ContentType="application/vnd.openxmlformats-officedocument.presentationml.slide+xml" PartName="/ppt/slides/slide13.xml"/>
  <Override ContentType="application/vnd.openxmlformats-officedocument.presentationml.slide+xml" PartName="/ppt/slides/slide130.xml"/>
  <Override ContentType="application/vnd.openxmlformats-officedocument.presentationml.slide+xml" PartName="/ppt/slides/slide131.xml"/>
  <Override ContentType="application/vnd.openxmlformats-officedocument.presentationml.slide+xml" PartName="/ppt/slides/slide132.xml"/>
  <Override ContentType="application/vnd.openxmlformats-officedocument.presentationml.slide+xml" PartName="/ppt/slides/slide133.xml"/>
  <Override ContentType="application/vnd.openxmlformats-officedocument.presentationml.slide+xml" PartName="/ppt/slides/slide134.xml"/>
  <Override ContentType="application/vnd.openxmlformats-officedocument.presentationml.slide+xml" PartName="/ppt/slides/slide135.xml"/>
  <Override ContentType="application/vnd.openxmlformats-officedocument.presentationml.slide+xml" PartName="/ppt/slides/slide136.xml"/>
  <Override ContentType="application/vnd.openxmlformats-officedocument.presentationml.slide+xml" PartName="/ppt/slides/slide137.xml"/>
  <Override ContentType="application/vnd.openxmlformats-officedocument.presentationml.slide+xml" PartName="/ppt/slides/slide138.xml"/>
  <Override ContentType="application/vnd.openxmlformats-officedocument.presentationml.slide+xml" PartName="/ppt/slides/slide139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slide+xml" PartName="/ppt/slides/slide93.xml"/>
  <Override ContentType="application/vnd.openxmlformats-officedocument.presentationml.slide+xml" PartName="/ppt/slides/slide94.xml"/>
  <Override ContentType="application/vnd.openxmlformats-officedocument.presentationml.slide+xml" PartName="/ppt/slides/slide95.xml"/>
  <Override ContentType="application/vnd.openxmlformats-officedocument.presentationml.slide+xml" PartName="/ppt/slides/slide96.xml"/>
  <Override ContentType="application/vnd.openxmlformats-officedocument.presentationml.slide+xml" PartName="/ppt/slides/slide97.xml"/>
  <Override ContentType="application/vnd.openxmlformats-officedocument.presentationml.slide+xml" PartName="/ppt/slides/slide98.xml"/>
  <Override ContentType="application/vnd.openxmlformats-officedocument.presentationml.slide+xml" PartName="/ppt/slides/slide99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tableStyles+xml" PartName="/ppt/tableStyle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2" Target="ppt/presentation.xml" Type="http://schemas.openxmlformats.org/officeDocument/2006/relationships/officeDocument"/><Relationship Id="rId1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  <p:sldId id="381" r:id="rId132"/>
    <p:sldId id="382" r:id="rId133"/>
    <p:sldId id="383" r:id="rId134"/>
    <p:sldId id="384" r:id="rId135"/>
    <p:sldId id="385" r:id="rId136"/>
    <p:sldId id="386" r:id="rId137"/>
    <p:sldId id="387" r:id="rId138"/>
    <p:sldId id="388" r:id="rId139"/>
    <p:sldId id="389" r:id="rId140"/>
    <p:sldId id="390" r:id="rId141"/>
    <p:sldId id="391" r:id="rId142"/>
    <p:sldId id="392" r:id="rId143"/>
    <p:sldId id="393" r:id="rId144"/>
    <p:sldId id="394" r:id="rId145"/>
  </p:sldIdLst>
  <p:sldSz cx="9144000" cy="6858000" type="screen4x3"/>
  <p:notesSz cx="6858000" cy="9144000"/>
  <p:defaultTextStyle>
    <a:lvl1pPr algn="l" defTabSz="914400" fontAlgn="base" indent="0" marL="0" rtl="0">
      <a:lnSpc>
        <a:spcPct val="100000"/>
      </a:lnSpc>
      <a:spcBef>
        <a:spcPct val="0"/>
      </a:spcBef>
      <a:spcAft>
        <a:spcPct val="0"/>
      </a:spcAft>
      <a:buNone/>
      <a:defRPr b="0" baseline="0" dirty="0" i="0" lang="en-US" smtClean="0" sz="1800" u="none">
        <a:solidFill>
          <a:schemeClr val="tx1"/>
        </a:solidFill>
        <a:latin charset="0" typeface="Arial"/>
      </a:defRPr>
    </a:lvl1pPr>
    <a:lvl2pPr indent="0" marL="4572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2pPr>
    <a:lvl3pPr indent="0" marL="9144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3pPr>
    <a:lvl4pPr indent="0" marL="13716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4pPr>
    <a:lvl5pPr indent="0" marL="18288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</p:viewPr>
</file>

<file path=ppt/_rels/presentation.xml.rels><?xml version="1.0" encoding="UTF-8" standalone="yes"?><Relationships xmlns="http://schemas.openxmlformats.org/package/2006/relationships"><Relationship Id="rId145" Target="slides/slide139.xml" Type="http://schemas.openxmlformats.org/officeDocument/2006/relationships/slide"/><Relationship Id="rId144" Target="slides/slide138.xml" Type="http://schemas.openxmlformats.org/officeDocument/2006/relationships/slide"/><Relationship Id="rId143" Target="slides/slide137.xml" Type="http://schemas.openxmlformats.org/officeDocument/2006/relationships/slide"/><Relationship Id="rId142" Target="slides/slide136.xml" Type="http://schemas.openxmlformats.org/officeDocument/2006/relationships/slide"/><Relationship Id="rId141" Target="slides/slide135.xml" Type="http://schemas.openxmlformats.org/officeDocument/2006/relationships/slide"/><Relationship Id="rId140" Target="slides/slide134.xml" Type="http://schemas.openxmlformats.org/officeDocument/2006/relationships/slide"/><Relationship Id="rId136" Target="slides/slide130.xml" Type="http://schemas.openxmlformats.org/officeDocument/2006/relationships/slide"/><Relationship Id="rId135" Target="slides/slide129.xml" Type="http://schemas.openxmlformats.org/officeDocument/2006/relationships/slide"/><Relationship Id="rId134" Target="slides/slide128.xml" Type="http://schemas.openxmlformats.org/officeDocument/2006/relationships/slide"/><Relationship Id="rId133" Target="slides/slide127.xml" Type="http://schemas.openxmlformats.org/officeDocument/2006/relationships/slide"/><Relationship Id="rId132" Target="slides/slide126.xml" Type="http://schemas.openxmlformats.org/officeDocument/2006/relationships/slide"/><Relationship Id="rId131" Target="slides/slide125.xml" Type="http://schemas.openxmlformats.org/officeDocument/2006/relationships/slide"/><Relationship Id="rId130" Target="slides/slide124.xml" Type="http://schemas.openxmlformats.org/officeDocument/2006/relationships/slide"/><Relationship Id="rId126" Target="slides/slide120.xml" Type="http://schemas.openxmlformats.org/officeDocument/2006/relationships/slide"/><Relationship Id="rId125" Target="slides/slide119.xml" Type="http://schemas.openxmlformats.org/officeDocument/2006/relationships/slide"/><Relationship Id="rId124" Target="slides/slide118.xml" Type="http://schemas.openxmlformats.org/officeDocument/2006/relationships/slide"/><Relationship Id="rId123" Target="slides/slide117.xml" Type="http://schemas.openxmlformats.org/officeDocument/2006/relationships/slide"/><Relationship Id="rId122" Target="slides/slide116.xml" Type="http://schemas.openxmlformats.org/officeDocument/2006/relationships/slide"/><Relationship Id="rId121" Target="slides/slide115.xml" Type="http://schemas.openxmlformats.org/officeDocument/2006/relationships/slide"/><Relationship Id="rId120" Target="slides/slide114.xml" Type="http://schemas.openxmlformats.org/officeDocument/2006/relationships/slide"/><Relationship Id="rId116" Target="slides/slide110.xml" Type="http://schemas.openxmlformats.org/officeDocument/2006/relationships/slide"/><Relationship Id="rId106" Target="slides/slide100.xml" Type="http://schemas.openxmlformats.org/officeDocument/2006/relationships/slide"/><Relationship Id="rId115" Target="slides/slide109.xml" Type="http://schemas.openxmlformats.org/officeDocument/2006/relationships/slide"/><Relationship Id="rId99" Target="slides/slide93.xml" Type="http://schemas.openxmlformats.org/officeDocument/2006/relationships/slide"/><Relationship Id="rId114" Target="slides/slide108.xml" Type="http://schemas.openxmlformats.org/officeDocument/2006/relationships/slide"/><Relationship Id="rId98" Target="slides/slide92.xml" Type="http://schemas.openxmlformats.org/officeDocument/2006/relationships/slide"/><Relationship Id="rId93" Target="slides/slide87.xml" Type="http://schemas.openxmlformats.org/officeDocument/2006/relationships/slide"/><Relationship Id="rId92" Target="slides/slide86.xml" Type="http://schemas.openxmlformats.org/officeDocument/2006/relationships/slide"/><Relationship Id="rId91" Target="slides/slide85.xml" Type="http://schemas.openxmlformats.org/officeDocument/2006/relationships/slide"/><Relationship Id="rId90" Target="slides/slide84.xml" Type="http://schemas.openxmlformats.org/officeDocument/2006/relationships/slide"/><Relationship Id="rId83" Target="slides/slide77.xml" Type="http://schemas.openxmlformats.org/officeDocument/2006/relationships/slide"/><Relationship Id="rId82" Target="slides/slide76.xml" Type="http://schemas.openxmlformats.org/officeDocument/2006/relationships/slide"/><Relationship Id="rId81" Target="slides/slide75.xml" Type="http://schemas.openxmlformats.org/officeDocument/2006/relationships/slide"/><Relationship Id="rId80" Target="slides/slide74.xml" Type="http://schemas.openxmlformats.org/officeDocument/2006/relationships/slide"/><Relationship Id="rId73" Target="slides/slide67.xml" Type="http://schemas.openxmlformats.org/officeDocument/2006/relationships/slide"/><Relationship Id="rId72" Target="slides/slide66.xml" Type="http://schemas.openxmlformats.org/officeDocument/2006/relationships/slide"/><Relationship Id="rId71" Target="slides/slide65.xml" Type="http://schemas.openxmlformats.org/officeDocument/2006/relationships/slide"/><Relationship Id="rId70" Target="slides/slide64.xml" Type="http://schemas.openxmlformats.org/officeDocument/2006/relationships/slide"/><Relationship Id="rId113" Target="slides/slide107.xml" Type="http://schemas.openxmlformats.org/officeDocument/2006/relationships/slide"/><Relationship Id="rId97" Target="slides/slide91.xml" Type="http://schemas.openxmlformats.org/officeDocument/2006/relationships/slide"/><Relationship Id="rId63" Target="slides/slide57.xml" Type="http://schemas.openxmlformats.org/officeDocument/2006/relationships/slide"/><Relationship Id="rId112" Target="slides/slide106.xml" Type="http://schemas.openxmlformats.org/officeDocument/2006/relationships/slide"/><Relationship Id="rId96" Target="slides/slide90.xml" Type="http://schemas.openxmlformats.org/officeDocument/2006/relationships/slide"/><Relationship Id="rId62" Target="slides/slide56.xml" Type="http://schemas.openxmlformats.org/officeDocument/2006/relationships/slide"/><Relationship Id="rId111" Target="slides/slide105.xml" Type="http://schemas.openxmlformats.org/officeDocument/2006/relationships/slide"/><Relationship Id="rId95" Target="slides/slide89.xml" Type="http://schemas.openxmlformats.org/officeDocument/2006/relationships/slide"/><Relationship Id="rId61" Target="slides/slide55.xml" Type="http://schemas.openxmlformats.org/officeDocument/2006/relationships/slide"/><Relationship Id="rId110" Target="slides/slide104.xml" Type="http://schemas.openxmlformats.org/officeDocument/2006/relationships/slide"/><Relationship Id="rId94" Target="slides/slide88.xml" Type="http://schemas.openxmlformats.org/officeDocument/2006/relationships/slide"/><Relationship Id="rId60" Target="slides/slide54.xml" Type="http://schemas.openxmlformats.org/officeDocument/2006/relationships/slide"/><Relationship Id="rId103" Target="slides/slide97.xml" Type="http://schemas.openxmlformats.org/officeDocument/2006/relationships/slide"/><Relationship Id="rId87" Target="slides/slide81.xml" Type="http://schemas.openxmlformats.org/officeDocument/2006/relationships/slide"/><Relationship Id="rId53" Target="slides/slide47.xml" Type="http://schemas.openxmlformats.org/officeDocument/2006/relationships/slide"/><Relationship Id="rId102" Target="slides/slide96.xml" Type="http://schemas.openxmlformats.org/officeDocument/2006/relationships/slide"/><Relationship Id="rId86" Target="slides/slide80.xml" Type="http://schemas.openxmlformats.org/officeDocument/2006/relationships/slide"/><Relationship Id="rId139" Target="slides/slide133.xml" Type="http://schemas.openxmlformats.org/officeDocument/2006/relationships/slide"/><Relationship Id="rId52" Target="slides/slide46.xml" Type="http://schemas.openxmlformats.org/officeDocument/2006/relationships/slide"/><Relationship Id="rId101" Target="slides/slide95.xml" Type="http://schemas.openxmlformats.org/officeDocument/2006/relationships/slide"/><Relationship Id="rId85" Target="slides/slide79.xml" Type="http://schemas.openxmlformats.org/officeDocument/2006/relationships/slide"/><Relationship Id="rId138" Target="slides/slide132.xml" Type="http://schemas.openxmlformats.org/officeDocument/2006/relationships/slide"/><Relationship Id="rId51" Target="slides/slide45.xml" Type="http://schemas.openxmlformats.org/officeDocument/2006/relationships/slide"/><Relationship Id="rId100" Target="slides/slide94.xml" Type="http://schemas.openxmlformats.org/officeDocument/2006/relationships/slide"/><Relationship Id="rId84" Target="slides/slide78.xml" Type="http://schemas.openxmlformats.org/officeDocument/2006/relationships/slide"/><Relationship Id="rId137" Target="slides/slide131.xml" Type="http://schemas.openxmlformats.org/officeDocument/2006/relationships/slide"/><Relationship Id="rId50" Target="slides/slide44.xml" Type="http://schemas.openxmlformats.org/officeDocument/2006/relationships/slide"/><Relationship Id="rId24" Target="slides/slide18.xml" Type="http://schemas.openxmlformats.org/officeDocument/2006/relationships/slide"/><Relationship Id="rId5" Target="slideMasters/slideMaster1.xml" Type="http://schemas.openxmlformats.org/officeDocument/2006/relationships/slideMaster"/><Relationship Id="rId39" Target="slides/slide33.xml" Type="http://schemas.openxmlformats.org/officeDocument/2006/relationships/slide"/><Relationship Id="rId23" Target="slides/slide17.xml" Type="http://schemas.openxmlformats.org/officeDocument/2006/relationships/slide"/><Relationship Id="rId4" Target="tableStyles.xml" Type="http://schemas.openxmlformats.org/officeDocument/2006/relationships/tableStyles"/><Relationship Id="rId38" Target="slides/slide32.xml" Type="http://schemas.openxmlformats.org/officeDocument/2006/relationships/slide"/><Relationship Id="rId109" Target="slides/slide103.xml" Type="http://schemas.openxmlformats.org/officeDocument/2006/relationships/slide"/><Relationship Id="rId22" Target="slides/slide16.xml" Type="http://schemas.openxmlformats.org/officeDocument/2006/relationships/slide"/><Relationship Id="rId3" Target="presProps.xml" Type="http://schemas.openxmlformats.org/officeDocument/2006/relationships/presProps"/><Relationship Id="rId37" Target="slides/slide31.xml" Type="http://schemas.openxmlformats.org/officeDocument/2006/relationships/slide"/><Relationship Id="rId108" Target="slides/slide102.xml" Type="http://schemas.openxmlformats.org/officeDocument/2006/relationships/slide"/><Relationship Id="rId21" Target="slides/slide15.xml" Type="http://schemas.openxmlformats.org/officeDocument/2006/relationships/slide"/><Relationship Id="rId2" Target="viewProps.xml" Type="http://schemas.openxmlformats.org/officeDocument/2006/relationships/viewProps"/><Relationship Id="rId36" Target="slides/slide30.xml" Type="http://schemas.openxmlformats.org/officeDocument/2006/relationships/slide"/><Relationship Id="rId69" Target="slides/slide63.xml" Type="http://schemas.openxmlformats.org/officeDocument/2006/relationships/slide"/><Relationship Id="rId107" Target="slides/slide101.xml" Type="http://schemas.openxmlformats.org/officeDocument/2006/relationships/slide"/><Relationship Id="rId20" Target="slides/slide14.xml" Type="http://schemas.openxmlformats.org/officeDocument/2006/relationships/slide"/><Relationship Id="rId1" Target="theme/theme2.xml" Type="http://schemas.openxmlformats.org/officeDocument/2006/relationships/theme"/><Relationship Id="rId35" Target="slides/slide29.xml" Type="http://schemas.openxmlformats.org/officeDocument/2006/relationships/slide"/><Relationship Id="rId68" Target="slides/slide62.xml" Type="http://schemas.openxmlformats.org/officeDocument/2006/relationships/slide"/><Relationship Id="rId34" Target="slides/slide28.xml" Type="http://schemas.openxmlformats.org/officeDocument/2006/relationships/slide"/><Relationship Id="rId67" Target="slides/slide61.xml" Type="http://schemas.openxmlformats.org/officeDocument/2006/relationships/slide"/><Relationship Id="rId33" Target="slides/slide27.xml" Type="http://schemas.openxmlformats.org/officeDocument/2006/relationships/slide"/><Relationship Id="rId66" Target="slides/slide60.xml" Type="http://schemas.openxmlformats.org/officeDocument/2006/relationships/slide"/><Relationship Id="rId119" Target="slides/slide113.xml" Type="http://schemas.openxmlformats.org/officeDocument/2006/relationships/slide"/><Relationship Id="rId32" Target="slides/slide26.xml" Type="http://schemas.openxmlformats.org/officeDocument/2006/relationships/slide"/><Relationship Id="rId65" Target="slides/slide59.xml" Type="http://schemas.openxmlformats.org/officeDocument/2006/relationships/slide"/><Relationship Id="rId118" Target="slides/slide112.xml" Type="http://schemas.openxmlformats.org/officeDocument/2006/relationships/slide"/><Relationship Id="rId31" Target="slides/slide25.xml" Type="http://schemas.openxmlformats.org/officeDocument/2006/relationships/slide"/><Relationship Id="rId64" Target="slides/slide58.xml" Type="http://schemas.openxmlformats.org/officeDocument/2006/relationships/slide"/><Relationship Id="rId117" Target="slides/slide111.xml" Type="http://schemas.openxmlformats.org/officeDocument/2006/relationships/slide"/><Relationship Id="rId30" Target="slides/slide24.xml" Type="http://schemas.openxmlformats.org/officeDocument/2006/relationships/slide"/><Relationship Id="rId8" Target="slides/slide2.xml" Type="http://schemas.openxmlformats.org/officeDocument/2006/relationships/slide"/><Relationship Id="rId27" Target="slides/slide21.xml" Type="http://schemas.openxmlformats.org/officeDocument/2006/relationships/slide"/><Relationship Id="rId7" Target="slides/slide1.xml" Type="http://schemas.openxmlformats.org/officeDocument/2006/relationships/slide"/><Relationship Id="rId26" Target="slides/slide20.xml" Type="http://schemas.openxmlformats.org/officeDocument/2006/relationships/slide"/><Relationship Id="rId59" Target="slides/slide53.xml" Type="http://schemas.openxmlformats.org/officeDocument/2006/relationships/slide"/><Relationship Id="rId6" Target="notesMasters/notesMaster1.xml" Type="http://schemas.openxmlformats.org/officeDocument/2006/relationships/notesMaster"/><Relationship Id="rId25" Target="slides/slide19.xml" Type="http://schemas.openxmlformats.org/officeDocument/2006/relationships/slide"/><Relationship Id="rId58" Target="slides/slide52.xml" Type="http://schemas.openxmlformats.org/officeDocument/2006/relationships/slide"/><Relationship Id="rId105" Target="slides/slide99.xml" Type="http://schemas.openxmlformats.org/officeDocument/2006/relationships/slide"/><Relationship Id="rId89" Target="slides/slide83.xml" Type="http://schemas.openxmlformats.org/officeDocument/2006/relationships/slide"/><Relationship Id="rId55" Target="slides/slide49.xml" Type="http://schemas.openxmlformats.org/officeDocument/2006/relationships/slide"/><Relationship Id="rId19" Target="slides/slide13.xml" Type="http://schemas.openxmlformats.org/officeDocument/2006/relationships/slide"/><Relationship Id="rId104" Target="slides/slide98.xml" Type="http://schemas.openxmlformats.org/officeDocument/2006/relationships/slide"/><Relationship Id="rId88" Target="slides/slide82.xml" Type="http://schemas.openxmlformats.org/officeDocument/2006/relationships/slide"/><Relationship Id="rId54" Target="slides/slide48.xml" Type="http://schemas.openxmlformats.org/officeDocument/2006/relationships/slide"/><Relationship Id="rId18" Target="slides/slide12.xml" Type="http://schemas.openxmlformats.org/officeDocument/2006/relationships/slide"/><Relationship Id="rId17" Target="slides/slide11.xml" Type="http://schemas.openxmlformats.org/officeDocument/2006/relationships/slide"/><Relationship Id="rId13" Target="slides/slide7.xml" Type="http://schemas.openxmlformats.org/officeDocument/2006/relationships/slide"/><Relationship Id="rId47" Target="slides/slide41.xml" Type="http://schemas.openxmlformats.org/officeDocument/2006/relationships/slide"/><Relationship Id="rId16" Target="slides/slide10.xml" Type="http://schemas.openxmlformats.org/officeDocument/2006/relationships/slide"/><Relationship Id="rId12" Target="slides/slide6.xml" Type="http://schemas.openxmlformats.org/officeDocument/2006/relationships/slide"/><Relationship Id="rId46" Target="slides/slide40.xml" Type="http://schemas.openxmlformats.org/officeDocument/2006/relationships/slide"/><Relationship Id="rId49" Target="slides/slide43.xml" Type="http://schemas.openxmlformats.org/officeDocument/2006/relationships/slide"/><Relationship Id="rId15" Target="slides/slide9.xml" Type="http://schemas.openxmlformats.org/officeDocument/2006/relationships/slide"/><Relationship Id="rId79" Target="slides/slide73.xml" Type="http://schemas.openxmlformats.org/officeDocument/2006/relationships/slide"/><Relationship Id="rId11" Target="slides/slide5.xml" Type="http://schemas.openxmlformats.org/officeDocument/2006/relationships/slide"/><Relationship Id="rId45" Target="slides/slide39.xml" Type="http://schemas.openxmlformats.org/officeDocument/2006/relationships/slide"/><Relationship Id="rId48" Target="slides/slide42.xml" Type="http://schemas.openxmlformats.org/officeDocument/2006/relationships/slide"/><Relationship Id="rId14" Target="slides/slide8.xml" Type="http://schemas.openxmlformats.org/officeDocument/2006/relationships/slide"/><Relationship Id="rId78" Target="slides/slide72.xml" Type="http://schemas.openxmlformats.org/officeDocument/2006/relationships/slide"/><Relationship Id="rId10" Target="slides/slide4.xml" Type="http://schemas.openxmlformats.org/officeDocument/2006/relationships/slide"/><Relationship Id="rId44" Target="slides/slide38.xml" Type="http://schemas.openxmlformats.org/officeDocument/2006/relationships/slide"/><Relationship Id="rId77" Target="slides/slide71.xml" Type="http://schemas.openxmlformats.org/officeDocument/2006/relationships/slide"/><Relationship Id="rId43" Target="slides/slide37.xml" Type="http://schemas.openxmlformats.org/officeDocument/2006/relationships/slide"/><Relationship Id="rId76" Target="slides/slide70.xml" Type="http://schemas.openxmlformats.org/officeDocument/2006/relationships/slide"/><Relationship Id="rId129" Target="slides/slide123.xml" Type="http://schemas.openxmlformats.org/officeDocument/2006/relationships/slide"/><Relationship Id="rId42" Target="slides/slide36.xml" Type="http://schemas.openxmlformats.org/officeDocument/2006/relationships/slide"/><Relationship Id="rId75" Target="slides/slide69.xml" Type="http://schemas.openxmlformats.org/officeDocument/2006/relationships/slide"/><Relationship Id="rId128" Target="slides/slide122.xml" Type="http://schemas.openxmlformats.org/officeDocument/2006/relationships/slide"/><Relationship Id="rId41" Target="slides/slide35.xml" Type="http://schemas.openxmlformats.org/officeDocument/2006/relationships/slide"/><Relationship Id="rId28" Target="slides/slide22.xml" Type="http://schemas.openxmlformats.org/officeDocument/2006/relationships/slide"/><Relationship Id="rId9" Target="slides/slide3.xml" Type="http://schemas.openxmlformats.org/officeDocument/2006/relationships/slide"/><Relationship Id="rId74" Target="slides/slide68.xml" Type="http://schemas.openxmlformats.org/officeDocument/2006/relationships/slide"/><Relationship Id="rId127" Target="slides/slide121.xml" Type="http://schemas.openxmlformats.org/officeDocument/2006/relationships/slide"/><Relationship Id="rId40" Target="slides/slide34.xml" Type="http://schemas.openxmlformats.org/officeDocument/2006/relationships/slide"/><Relationship Id="rId57" Target="slides/slide51.xml" Type="http://schemas.openxmlformats.org/officeDocument/2006/relationships/slide"/><Relationship Id="rId29" Target="slides/slide23.xml" Type="http://schemas.openxmlformats.org/officeDocument/2006/relationships/slide"/><Relationship Id="rId56" Target="slides/slide50.xml" Type="http://schemas.openxmlformats.org/officeDocument/2006/relationships/slide"/></Relationships>
</file>

<file path=ppt/notesMasters/_rels/notesMaster1.xml.rels><?xml version="1.0" encoding="UTF-8" standalone="yes"?><Relationships xmlns="http://schemas.openxmlformats.org/package/2006/relationships"><Relationship Id="rId1" Target="../theme/theme1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>
            <a:spLocks/>
          </p:cNvSpPr>
          <p:nvPr>
            <p:ph sz="quarter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7" name="Text Box 7"/>
          <p:cNvSpPr>
            <a:spLocks/>
          </p:cNvSpPr>
          <p:nvPr>
            <p:ph idx="1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pPr algn="r"/>
            <a:r>
              <a:rPr dirty="0" lang="en-US" smtClean="0" sz="1200"/>
              <a:t>*</a:t>
            </a:r>
          </a:p>
        </p:txBody>
      </p:sp>
      <p:sp>
        <p:nvSpPr>
          <p:cNvPr id="8" name="Text Box 8"/>
          <p:cNvSpPr>
            <a:spLocks/>
          </p:cNvSpPr>
          <p:nvPr>
            <p:ph idx="2"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 w="12700">
            <a:solidFill>
              <a:srgbClr val="000000"/>
            </a:solidFill>
            <a:round/>
            <a:headEnd/>
            <a:tailEnd/>
          </a:ln>
        </p:spPr>
      </p:sp>
      <p:sp>
        <p:nvSpPr>
          <p:cNvPr id="9" name="Text Box 9"/>
          <p:cNvSpPr>
            <a:spLocks/>
          </p:cNvSpPr>
          <p:nvPr>
            <p:ph idx="3" sz="quarter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10" name="Text Box 10"/>
          <p:cNvSpPr>
            <a:spLocks/>
          </p:cNvSpPr>
          <p:nvPr>
            <p:ph idx="4" sz="quarter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11" name="Text Box 11"/>
          <p:cNvSpPr>
            <a:spLocks/>
          </p:cNvSpPr>
          <p:nvPr>
            <p:ph idx="5" sz="quarter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pPr algn="r"/>
            <a:r>
              <a:rPr dirty="0" lang="en-US" smtClean="0" sz="1200"/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1.xml.rels><?xml version="1.0" encoding="UTF-8" standalone="yes"?><Relationships xmlns="http://schemas.openxmlformats.org/package/2006/relationships"><Relationship Id="rId2" Target="../slides/slide13.xml" Type="http://schemas.openxmlformats.org/officeDocument/2006/relationships/slide"/><Relationship Id="rId1" Target="../notesMasters/notesMaster1.xml" Type="http://schemas.openxmlformats.org/officeDocument/2006/relationships/notesMaster"/></Relationships>
</file>

<file path=ppt/notesSlides/_rels/notesSlide2.xml.rels><?xml version="1.0" encoding="UTF-8" standalone="yes"?><Relationships xmlns="http://schemas.openxmlformats.org/package/2006/relationships"><Relationship Id="rId2" Target="../slides/slide41.xml" Type="http://schemas.openxmlformats.org/officeDocument/2006/relationships/slide"/><Relationship Id="rId1" Target="../notesMasters/notesMaster1.xml" Type="http://schemas.openxmlformats.org/officeDocument/2006/relationships/notesMaster"/></Relationships>
</file>

<file path=ppt/notesSlides/_rels/notesSlide3.xml.rels><?xml version="1.0" encoding="UTF-8" standalone="yes"?><Relationships xmlns="http://schemas.openxmlformats.org/package/2006/relationships"><Relationship Id="rId2" Target="../slides/slide116.xml" Type="http://schemas.openxmlformats.org/officeDocument/2006/relationships/slide"/><Relationship Id="rId1" Target="../notesMasters/notesMaster1.xml" Type="http://schemas.openxmlformats.org/officeDocument/2006/relationships/notesMaster"/></Relationships>
</file>

<file path=ppt/notesSlides/_rels/notesSlide4.xml.rels><?xml version="1.0" encoding="UTF-8" standalone="yes"?><Relationships xmlns="http://schemas.openxmlformats.org/package/2006/relationships"><Relationship Id="rId2" Target="../slides/slide136.xml" Type="http://schemas.openxmlformats.org/officeDocument/2006/relationships/slide"/><Relationship Id="rId1" Target="../notesMasters/notesMaster1.xml" Type="http://schemas.openxmlformats.org/officeDocument/2006/relationships/notesMaster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Text Box 757"/>
          <p:cNvSpPr>
            <a:spLocks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>
            <a:solidFill>
              <a:srgbClr val="000000">
                <a:alpha val="100000"/>
              </a:srgbClr>
            </a:solidFill>
            <a:miter lim="524288"/>
            <a:headEnd/>
            <a:tailEnd/>
          </a:ln>
        </p:spPr>
      </p:sp>
      <p:sp>
        <p:nvSpPr>
          <p:cNvPr id="758" name="Text Box 758"/>
          <p:cNvSpPr>
            <a:spLocks/>
          </p:cNvSpPr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>
              <a:spcBef>
                <a:spcPct val="0"/>
              </a:spcBef>
            </a:pPr>
            <a:r>
              <a:rPr dirty="0" lang="en-US" smtClean="0"/>
              <a:t>Оса </a:t>
            </a:r>
          </a:p>
        </p:txBody>
      </p:sp>
      <p:sp>
        <p:nvSpPr>
          <p:cNvPr id="759" name="Text Box 759"/>
          <p:cNvSpPr txBox="1">
            <a:spLocks/>
          </p:cNvSpPr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 numCol="1"/>
          <a:lstStyle/>
          <a:p>
            <a:pPr algn="r" indent="0" marL="0"/>
            <a:r>
              <a:rPr dirty="0" lang="en-US" smtClean="0" sz="1200"/>
              <a:t>*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Text Box 760"/>
          <p:cNvSpPr>
            <a:spLocks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>
            <a:solidFill>
              <a:srgbClr val="000000">
                <a:alpha val="100000"/>
              </a:srgbClr>
            </a:solidFill>
            <a:miter lim="524288"/>
            <a:headEnd/>
            <a:tailEnd/>
          </a:ln>
        </p:spPr>
      </p:sp>
      <p:sp>
        <p:nvSpPr>
          <p:cNvPr id="761" name="Text Box 761"/>
          <p:cNvSpPr>
            <a:spLocks/>
          </p:cNvSpPr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r>
              <a:t>д</a:t>
            </a:r>
          </a:p>
        </p:txBody>
      </p:sp>
      <p:sp>
        <p:nvSpPr>
          <p:cNvPr id="762" name="Text Box 762"/>
          <p:cNvSpPr txBox="1">
            <a:spLocks/>
          </p:cNvSpPr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 numCol="1"/>
          <a:lstStyle/>
          <a:p>
            <a:pPr algn="r" indent="0" marL="0"/>
            <a:r>
              <a:rPr dirty="0" lang="en-US" smtClean="0" sz="1200"/>
              <a:t>*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Text Box 763"/>
          <p:cNvSpPr>
            <a:spLocks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>
            <a:solidFill>
              <a:srgbClr val="000000">
                <a:alpha val="100000"/>
              </a:srgbClr>
            </a:solidFill>
            <a:miter lim="524288"/>
            <a:headEnd/>
            <a:tailEnd/>
          </a:ln>
        </p:spPr>
      </p:sp>
      <p:sp>
        <p:nvSpPr>
          <p:cNvPr id="764" name="Text Box 764"/>
          <p:cNvSpPr>
            <a:spLocks/>
          </p:cNvSpPr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765" name="Text Box 765"/>
          <p:cNvSpPr txBox="1">
            <a:spLocks/>
          </p:cNvSpPr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 numCol="1"/>
          <a:lstStyle/>
          <a:p>
            <a:pPr algn="r" indent="0" marL="0"/>
            <a:r>
              <a:rPr dirty="0" lang="en-US" smtClean="0" sz="1200"/>
              <a:t>*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Text Box 766"/>
          <p:cNvSpPr>
            <a:spLocks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>
            <a:solidFill>
              <a:srgbClr val="000000">
                <a:alpha val="100000"/>
              </a:srgbClr>
            </a:solidFill>
            <a:miter lim="524288"/>
            <a:headEnd/>
            <a:tailEnd/>
          </a:ln>
        </p:spPr>
      </p:sp>
      <p:sp>
        <p:nvSpPr>
          <p:cNvPr id="767" name="Text Box 767"/>
          <p:cNvSpPr>
            <a:spLocks/>
          </p:cNvSpPr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r>
              <a:t>д</a:t>
            </a:r>
          </a:p>
        </p:txBody>
      </p:sp>
      <p:sp>
        <p:nvSpPr>
          <p:cNvPr id="768" name="Text Box 768"/>
          <p:cNvSpPr txBox="1">
            <a:spLocks/>
          </p:cNvSpPr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 numCol="1"/>
          <a:lstStyle/>
          <a:p>
            <a:pPr algn="r" indent="0" marL="0"/>
            <a:r>
              <a:rPr dirty="0" lang="en-US" smtClean="0" sz="1200"/>
              <a:t>*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2" Target="../slideLayouts/slideLayout11.xml" Type="http://schemas.openxmlformats.org/officeDocument/2006/relationships/slideLayout"/><Relationship Id="rId11" Target="../slideLayouts/slideLayout10.xml" Type="http://schemas.openxmlformats.org/officeDocument/2006/relationships/slideLayout"/><Relationship Id="rId9" Target="../slideLayouts/slideLayout8.xml" Type="http://schemas.openxmlformats.org/officeDocument/2006/relationships/slideLayout"/><Relationship Id="rId10" Target="../slideLayouts/slideLayout9.xml" Type="http://schemas.openxmlformats.org/officeDocument/2006/relationships/slideLayout"/><Relationship Id="rId8" Target="../slideLayouts/slideLayout7.xml" Type="http://schemas.openxmlformats.org/officeDocument/2006/relationships/slideLayout"/><Relationship Id="rId7" Target="../slideLayouts/slideLayout6.xml" Type="http://schemas.openxmlformats.org/officeDocument/2006/relationships/slideLayout"/><Relationship Id="rId6" Target="../slideLayouts/slideLayout5.xml" Type="http://schemas.openxmlformats.org/officeDocument/2006/relationships/slideLayout"/><Relationship Id="rId5" Target="../slideLayouts/slideLayout4.xml" Type="http://schemas.openxmlformats.org/officeDocument/2006/relationships/slideLayout"/><Relationship Id="rId4" Target="../slideLayouts/slideLayout3.xml" Type="http://schemas.openxmlformats.org/officeDocument/2006/relationships/slideLayout"/><Relationship Id="rId3" Target="../slideLayouts/slideLayout2.xml" Type="http://schemas.openxmlformats.org/officeDocument/2006/relationships/slideLayout"/><Relationship Id="rId2" Target="../slideLayouts/slideLayout1.xml" Type="http://schemas.openxmlformats.org/officeDocument/2006/relationships/slideLayout"/><Relationship Id="rId1" Target="../theme/theme2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Box 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2" name="Text Box 2"/>
          <p:cNvSpPr>
            <a:spLocks/>
          </p:cNvSpPr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3" name="Text Box 3"/>
          <p:cNvSpPr>
            <a:spLocks/>
          </p:cNvSpPr>
          <p:nvPr>
            <p:ph idx="2" sz="half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4" name="Text Box 4"/>
          <p:cNvSpPr>
            <a:spLocks/>
          </p:cNvSpPr>
          <p:nvPr>
            <p:ph idx="3" sz="quarter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5" name="Text Box 5"/>
          <p:cNvSpPr>
            <a:spLocks/>
          </p:cNvSpPr>
          <p:nvPr>
            <p:ph idx="4" sz="quarter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pPr algn="r"/>
            <a:r>
              <a:rPr dirty="0" lang="en-US" smtClean="0" sz="1200">
                <a:solidFill>
                  <a:srgbClr val="898989"/>
                </a:solidFill>
              </a:rPr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xStyles>
    <p:titleStyle>
      <a:lvl1pPr algn="ctr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4400" u="none">
          <a:solidFill>
            <a:schemeClr val="tx1"/>
          </a:solidFill>
          <a:latin charset="0" pitchFamily="34" typeface="Calibri"/>
        </a:defRPr>
      </a:lvl1pPr>
    </p:titleStyle>
    <p:bodyStyle>
      <a:lvl1pPr algn="l" defTabSz="914400" fontAlgn="base" indent="-342900" marL="342900" rtl="0">
        <a:lnSpc>
          <a:spcPct val="100000"/>
        </a:lnSpc>
        <a:spcBef>
          <a:spcPct val="20000"/>
        </a:spcBef>
        <a:spcAft>
          <a:spcPct val="0"/>
        </a:spcAft>
        <a:buFont charset="0" typeface="Arial"/>
        <a:buChar char="•"/>
        <a:defRPr b="0" baseline="0" dirty="0" i="0" lang="en-US" smtClean="0" sz="3200" u="none">
          <a:solidFill>
            <a:schemeClr val="tx1"/>
          </a:solidFill>
          <a:latin charset="0" pitchFamily="34" typeface="Calibri"/>
        </a:defRPr>
      </a:lvl1pPr>
      <a:lvl2pPr indent="-285750" marL="742950">
        <a:lnSpc>
          <a:spcPct val="100000"/>
        </a:lnSpc>
        <a:spcBef>
          <a:spcPct val="20000"/>
        </a:spcBef>
        <a:spcAft>
          <a:spcPct val="0"/>
        </a:spcAft>
        <a:buFont charset="0" typeface="Arial"/>
        <a:buChar char="–"/>
        <a:defRPr b="0" dirty="0" i="0" lang="en-US" smtClean="0" sz="2800" u="none">
          <a:solidFill>
            <a:schemeClr val="tx1"/>
          </a:solidFill>
          <a:latin charset="0" pitchFamily="34" typeface="Calibri"/>
        </a:defRPr>
      </a:lvl2pPr>
      <a:lvl3pPr indent="-228600" marL="1143000">
        <a:lnSpc>
          <a:spcPct val="100000"/>
        </a:lnSpc>
        <a:spcBef>
          <a:spcPct val="20000"/>
        </a:spcBef>
        <a:spcAft>
          <a:spcPct val="0"/>
        </a:spcAft>
        <a:buFont charset="0" typeface="Arial"/>
        <a:buChar char="•"/>
        <a:defRPr b="0" dirty="0" i="0" lang="en-US" smtClean="0" sz="2400" u="none">
          <a:solidFill>
            <a:schemeClr val="tx1"/>
          </a:solidFill>
          <a:latin charset="0" pitchFamily="34" typeface="Calibri"/>
        </a:defRPr>
      </a:lvl3pPr>
      <a:lvl4pPr indent="-228600" marL="1600200">
        <a:lnSpc>
          <a:spcPct val="100000"/>
        </a:lnSpc>
        <a:spcBef>
          <a:spcPct val="20000"/>
        </a:spcBef>
        <a:spcAft>
          <a:spcPct val="0"/>
        </a:spcAft>
        <a:buFont charset="0" typeface="Arial"/>
        <a:buChar char="–"/>
        <a:defRPr b="0" dirty="0" i="0" lang="en-US" smtClean="0" sz="2000" u="none">
          <a:solidFill>
            <a:schemeClr val="tx1"/>
          </a:solidFill>
          <a:latin charset="0" pitchFamily="34" typeface="Calibri"/>
        </a:defRPr>
      </a:lvl4pPr>
      <a:lvl5pPr indent="-228600" marL="2057400">
        <a:lnSpc>
          <a:spcPct val="100000"/>
        </a:lnSpc>
        <a:spcBef>
          <a:spcPct val="20000"/>
        </a:spcBef>
        <a:spcAft>
          <a:spcPct val="0"/>
        </a:spcAft>
        <a:buFont charset="0" typeface="Arial"/>
        <a:buChar char="»"/>
        <a:defRPr b="0" dirty="0" i="0" lang="en-US" smtClean="0" sz="2000" u="none">
          <a:solidFill>
            <a:schemeClr val="tx1"/>
          </a:solidFill>
          <a:latin charset="0" pitchFamily="34" typeface="Calibri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34" typeface="Calibri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34" typeface="Calibri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34" typeface="Calibri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34" typeface="Calibri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34" typeface="Calibri"/>
        </a:defRPr>
      </a:lvl5pPr>
    </p:otherStyle>
  </p:txStyles>
</p:sldMaster>
</file>

<file path=ppt/slides/_rels/slide1.xml.rels><?xml version="1.0" encoding="UTF-8" standalone="yes"?><Relationships xmlns="http://schemas.openxmlformats.org/package/2006/relationships"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.xml.rels><?xml version="1.0" encoding="UTF-8" standalone="yes"?><Relationships xmlns="http://schemas.openxmlformats.org/package/2006/relationships"><Relationship Id="rId4" Target="../media/image11.png" Type="http://schemas.openxmlformats.org/officeDocument/2006/relationships/image"/><Relationship Id="rId3" Target="../media/image10.jpeg" Type="http://schemas.openxmlformats.org/officeDocument/2006/relationships/image"/><Relationship Id="rId2" Target="../media/image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0.xml.rels><?xml version="1.0" encoding="UTF-8" standalone="yes"?><Relationships xmlns="http://schemas.openxmlformats.org/package/2006/relationships"><Relationship Id="rId2" Target="../media/image13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1.xml.rels><?xml version="1.0" encoding="UTF-8" standalone="yes"?><Relationships xmlns="http://schemas.openxmlformats.org/package/2006/relationships"><Relationship Id="rId2" Target="../media/image13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2.xml.rels><?xml version="1.0" encoding="UTF-8" standalone="yes"?><Relationships xmlns="http://schemas.openxmlformats.org/package/2006/relationships"><Relationship Id="rId2" Target="../media/image13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3.xml.rels><?xml version="1.0" encoding="UTF-8" standalone="yes"?><Relationships xmlns="http://schemas.openxmlformats.org/package/2006/relationships"><Relationship Id="rId2" Target="../media/image14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4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05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06.xml.rels><?xml version="1.0" encoding="UTF-8" standalone="yes"?><Relationships xmlns="http://schemas.openxmlformats.org/package/2006/relationships"><Relationship Id="rId2" Target="../media/image14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7.xml.rels><?xml version="1.0" encoding="UTF-8" standalone="yes"?><Relationships xmlns="http://schemas.openxmlformats.org/package/2006/relationships"><Relationship Id="rId2" Target="../media/image14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8.xml.rels><?xml version="1.0" encoding="UTF-8" standalone="yes"?><Relationships xmlns="http://schemas.openxmlformats.org/package/2006/relationships"><Relationship Id="rId3" Target="../media/image144.jpeg" Type="http://schemas.openxmlformats.org/officeDocument/2006/relationships/image"/><Relationship Id="rId2" Target="../media/image14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9.xml.rels><?xml version="1.0" encoding="UTF-8" standalone="yes"?><Relationships xmlns="http://schemas.openxmlformats.org/package/2006/relationships"><Relationship Id="rId2" Target="../media/image14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<Relationships xmlns="http://schemas.openxmlformats.org/package/2006/relationships"><Relationship Id="rId5" Target="../media/image15.jpeg" Type="http://schemas.openxmlformats.org/officeDocument/2006/relationships/image"/><Relationship Id="rId4" Target="../media/image14.png" Type="http://schemas.openxmlformats.org/officeDocument/2006/relationships/image"/><Relationship Id="rId3" Target="../media/image13.png" Type="http://schemas.openxmlformats.org/officeDocument/2006/relationships/image"/><Relationship Id="rId2" Target="../media/image1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0.xml.rels><?xml version="1.0" encoding="UTF-8" standalone="yes"?><Relationships xmlns="http://schemas.openxmlformats.org/package/2006/relationships"><Relationship Id="rId2" Target="../media/image14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1.xml.rels><?xml version="1.0" encoding="UTF-8" standalone="yes"?><Relationships xmlns="http://schemas.openxmlformats.org/package/2006/relationships"><Relationship Id="rId2" Target="../media/image14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2.xml.rels><?xml version="1.0" encoding="UTF-8" standalone="yes"?><Relationships xmlns="http://schemas.openxmlformats.org/package/2006/relationships"><Relationship Id="rId4" Target="../media/image150.jpeg" Type="http://schemas.openxmlformats.org/officeDocument/2006/relationships/image"/><Relationship Id="rId3" Target="../media/image149.jpeg" Type="http://schemas.openxmlformats.org/officeDocument/2006/relationships/image"/><Relationship Id="rId2" Target="../media/image14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3.xml.rels><?xml version="1.0" encoding="UTF-8" standalone="yes"?><Relationships xmlns="http://schemas.openxmlformats.org/package/2006/relationships"><Relationship Id="rId4" Target="../media/image153.jpeg" Type="http://schemas.openxmlformats.org/officeDocument/2006/relationships/image"/><Relationship Id="rId3" Target="../media/image152.jpeg" Type="http://schemas.openxmlformats.org/officeDocument/2006/relationships/image"/><Relationship Id="rId2" Target="../media/image15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4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15.xml.rels><?xml version="1.0" encoding="UTF-8" standalone="yes"?><Relationships xmlns="http://schemas.openxmlformats.org/package/2006/relationships"><Relationship Id="rId2" Target="../media/image15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6.xml.rels><?xml version="1.0" encoding="UTF-8" standalone="yes"?><Relationships xmlns="http://schemas.openxmlformats.org/package/2006/relationships"><Relationship Id="rId3" Target="../media/image155.jpeg" Type="http://schemas.openxmlformats.org/officeDocument/2006/relationships/image"/><Relationship Id="rId2" Target="../notesSlides/notesSlide3.xml" Type="http://schemas.openxmlformats.org/officeDocument/2006/relationships/notesSlide"/><Relationship Id="rId1" Target="../slideLayouts/slideLayout7.xml" Type="http://schemas.openxmlformats.org/officeDocument/2006/relationships/slideLayout"/></Relationships>
</file>

<file path=ppt/slides/_rels/slide117.xml.rels><?xml version="1.0" encoding="UTF-8" standalone="yes"?><Relationships xmlns="http://schemas.openxmlformats.org/package/2006/relationships"><Relationship Id="rId3" Target="../media/image157.jpeg" Type="http://schemas.openxmlformats.org/officeDocument/2006/relationships/image"/><Relationship Id="rId2" Target="../media/image15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8.xml.rels><?xml version="1.0" encoding="UTF-8" standalone="yes"?><Relationships xmlns="http://schemas.openxmlformats.org/package/2006/relationships"><Relationship Id="rId5" Target="../media/image161.jpeg" Type="http://schemas.openxmlformats.org/officeDocument/2006/relationships/image"/><Relationship Id="rId4" Target="../media/image160.jpeg" Type="http://schemas.openxmlformats.org/officeDocument/2006/relationships/image"/><Relationship Id="rId3" Target="../media/image159.jpeg" Type="http://schemas.openxmlformats.org/officeDocument/2006/relationships/image"/><Relationship Id="rId2" Target="../media/image15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9.xml.rels><?xml version="1.0" encoding="UTF-8" standalone="yes"?><Relationships xmlns="http://schemas.openxmlformats.org/package/2006/relationships"><Relationship Id="rId4" Target="../media/image164.jpeg" Type="http://schemas.openxmlformats.org/officeDocument/2006/relationships/image"/><Relationship Id="rId3" Target="../media/image163.jpeg" Type="http://schemas.openxmlformats.org/officeDocument/2006/relationships/image"/><Relationship Id="rId2" Target="../media/image16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<Relationships xmlns="http://schemas.openxmlformats.org/package/2006/relationships"><Relationship Id="rId2" Target="../media/image1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0.xml.rels><?xml version="1.0" encoding="UTF-8" standalone="yes"?><Relationships xmlns="http://schemas.openxmlformats.org/package/2006/relationships"><Relationship Id="rId5" Target="../media/image168.jpeg" Type="http://schemas.openxmlformats.org/officeDocument/2006/relationships/image"/><Relationship Id="rId4" Target="../media/image167.jpeg" Type="http://schemas.openxmlformats.org/officeDocument/2006/relationships/image"/><Relationship Id="rId3" Target="../media/image166.jpeg" Type="http://schemas.openxmlformats.org/officeDocument/2006/relationships/image"/><Relationship Id="rId2" Target="../media/image16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1.xml.rels><?xml version="1.0" encoding="UTF-8" standalone="yes"?><Relationships xmlns="http://schemas.openxmlformats.org/package/2006/relationships"><Relationship Id="rId2" Target="../media/image16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2.xml.rels><?xml version="1.0" encoding="UTF-8" standalone="yes"?><Relationships xmlns="http://schemas.openxmlformats.org/package/2006/relationships"><Relationship Id="rId6" Target="../media/image174.jpeg" Type="http://schemas.openxmlformats.org/officeDocument/2006/relationships/image"/><Relationship Id="rId5" Target="../media/image173.jpeg" Type="http://schemas.openxmlformats.org/officeDocument/2006/relationships/image"/><Relationship Id="rId4" Target="../media/image172.jpeg" Type="http://schemas.openxmlformats.org/officeDocument/2006/relationships/image"/><Relationship Id="rId3" Target="../media/image171.jpeg" Type="http://schemas.openxmlformats.org/officeDocument/2006/relationships/image"/><Relationship Id="rId2" Target="../media/image17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3.xml.rels><?xml version="1.0" encoding="UTF-8" standalone="yes"?><Relationships xmlns="http://schemas.openxmlformats.org/package/2006/relationships"><Relationship Id="rId2" Target="../media/image17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4.xml.rels><?xml version="1.0" encoding="UTF-8" standalone="yes"?><Relationships xmlns="http://schemas.openxmlformats.org/package/2006/relationships"><Relationship Id="rId2" Target="../media/image17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5.xml.rels><?xml version="1.0" encoding="UTF-8" standalone="yes"?><Relationships xmlns="http://schemas.openxmlformats.org/package/2006/relationships"><Relationship Id="rId5" Target="../media/image180.jpeg" Type="http://schemas.openxmlformats.org/officeDocument/2006/relationships/image"/><Relationship Id="rId4" Target="../media/image179.jpeg" Type="http://schemas.openxmlformats.org/officeDocument/2006/relationships/image"/><Relationship Id="rId3" Target="../media/image178.jpeg" Type="http://schemas.openxmlformats.org/officeDocument/2006/relationships/image"/><Relationship Id="rId2" Target="../media/image17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6.xml.rels><?xml version="1.0" encoding="UTF-8" standalone="yes"?><Relationships xmlns="http://schemas.openxmlformats.org/package/2006/relationships"><Relationship Id="rId2" Target="../media/image18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7.xml.rels><?xml version="1.0" encoding="UTF-8" standalone="yes"?><Relationships xmlns="http://schemas.openxmlformats.org/package/2006/relationships"><Relationship Id="rId2" Target="../media/image18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8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9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3.xml.rels><?xml version="1.0" encoding="UTF-8" standalone="yes"?><Relationships xmlns="http://schemas.openxmlformats.org/package/2006/relationships"><Relationship Id="rId4" Target="../media/image18.png" Type="http://schemas.openxmlformats.org/officeDocument/2006/relationships/image"/><Relationship Id="rId3" Target="../media/image17.png" Type="http://schemas.openxmlformats.org/officeDocument/2006/relationships/image"/><Relationship Id="rId2" Target="../notesSlides/notesSlide1.xml" Type="http://schemas.openxmlformats.org/officeDocument/2006/relationships/notesSlide"/><Relationship Id="rId1" Target="../slideLayouts/slideLayout7.xml" Type="http://schemas.openxmlformats.org/officeDocument/2006/relationships/slideLayout"/></Relationships>
</file>

<file path=ppt/slides/_rels/slide130.xml.rels><?xml version="1.0" encoding="UTF-8" standalone="yes"?><Relationships xmlns="http://schemas.openxmlformats.org/package/2006/relationships"><Relationship Id="rId2" Target="../media/image18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1.xml.rels><?xml version="1.0" encoding="UTF-8" standalone="yes"?><Relationships xmlns="http://schemas.openxmlformats.org/package/2006/relationships"><Relationship Id="rId2" Target="../media/image18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2.xml.rels><?xml version="1.0" encoding="UTF-8" standalone="yes"?><Relationships xmlns="http://schemas.openxmlformats.org/package/2006/relationships"><Relationship Id="rId2" Target="../media/image18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3.xml.rels><?xml version="1.0" encoding="UTF-8" standalone="yes"?><Relationships xmlns="http://schemas.openxmlformats.org/package/2006/relationships"><Relationship Id="rId2" Target="../media/image18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4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35.xml.rels><?xml version="1.0" encoding="UTF-8" standalone="yes"?><Relationships xmlns="http://schemas.openxmlformats.org/package/2006/relationships"><Relationship Id="rId3" Target="../media/image55.jpeg" Type="http://schemas.openxmlformats.org/officeDocument/2006/relationships/image"/><Relationship Id="rId2" Target="../media/image5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6.xml.rels><?xml version="1.0" encoding="UTF-8" standalone="yes"?><Relationships xmlns="http://schemas.openxmlformats.org/package/2006/relationships"><Relationship Id="rId4" Target="../media/image57.jpeg" Type="http://schemas.openxmlformats.org/officeDocument/2006/relationships/image"/><Relationship Id="rId3" Target="../media/image56.png" Type="http://schemas.openxmlformats.org/officeDocument/2006/relationships/image"/><Relationship Id="rId2" Target="../notesSlides/notesSlide4.xml" Type="http://schemas.openxmlformats.org/officeDocument/2006/relationships/notesSlide"/><Relationship Id="rId1" Target="../slideLayouts/slideLayout7.xml" Type="http://schemas.openxmlformats.org/officeDocument/2006/relationships/slideLayout"/></Relationships>
</file>

<file path=ppt/slides/_rels/slide137.xml.rels><?xml version="1.0" encoding="UTF-8" standalone="yes"?><Relationships xmlns="http://schemas.openxmlformats.org/package/2006/relationships"><Relationship Id="rId2" Target="../media/image18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8.xml.rels><?xml version="1.0" encoding="UTF-8" standalone="yes"?><Relationships xmlns="http://schemas.openxmlformats.org/package/2006/relationships"><Relationship Id="rId2" Target="../media/image18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9.xml.rels><?xml version="1.0" encoding="UTF-8" standalone="yes"?><Relationships xmlns="http://schemas.openxmlformats.org/package/2006/relationships"><Relationship Id="rId2" Target="../media/image18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<Relationships xmlns="http://schemas.openxmlformats.org/package/2006/relationships"><Relationship Id="rId3" Target="../media/image20.jpeg" Type="http://schemas.openxmlformats.org/officeDocument/2006/relationships/image"/><Relationship Id="rId2" Target="../media/image1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.xml.rels><?xml version="1.0" encoding="UTF-8" standalone="yes"?><Relationships xmlns="http://schemas.openxmlformats.org/package/2006/relationships"><Relationship Id="rId2" Target="../media/image2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.xml.rels><?xml version="1.0" encoding="UTF-8" standalone="yes"?><Relationships xmlns="http://schemas.openxmlformats.org/package/2006/relationships"><Relationship Id="rId2" Target="../media/image2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.xml.rels><?xml version="1.0" encoding="UTF-8" standalone="yes"?><Relationships xmlns="http://schemas.openxmlformats.org/package/2006/relationships"><Relationship Id="rId3" Target="../media/image24.jpeg" Type="http://schemas.openxmlformats.org/officeDocument/2006/relationships/image"/><Relationship Id="rId2" Target="../media/image2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.xml.rels><?xml version="1.0" encoding="UTF-8" standalone="yes"?><Relationships xmlns="http://schemas.openxmlformats.org/package/2006/relationships"><Relationship Id="rId2" Target="../media/image2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.xml.rels><?xml version="1.0" encoding="UTF-8" standalone="yes"?><Relationships xmlns="http://schemas.openxmlformats.org/package/2006/relationships"><Relationship Id="rId3" Target="../media/image27.jpeg" Type="http://schemas.openxmlformats.org/officeDocument/2006/relationships/image"/><Relationship Id="rId2" Target="../media/image2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<Relationships xmlns="http://schemas.openxmlformats.org/package/2006/relationships"><Relationship Id="rId2" Target="../media/image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0.xml.rels><?xml version="1.0" encoding="UTF-8" standalone="yes"?><Relationships xmlns="http://schemas.openxmlformats.org/package/2006/relationships"><Relationship Id="rId2" Target="../media/image2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.xml.rels><?xml version="1.0" encoding="UTF-8" standalone="yes"?><Relationships xmlns="http://schemas.openxmlformats.org/package/2006/relationships"><Relationship Id="rId3" Target="../media/image30.jpeg" Type="http://schemas.openxmlformats.org/officeDocument/2006/relationships/image"/><Relationship Id="rId2" Target="../media/image2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.xml.rels><?xml version="1.0" encoding="UTF-8" standalone="yes"?><Relationships xmlns="http://schemas.openxmlformats.org/package/2006/relationships"><Relationship Id="rId2" Target="../media/image3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3.xml.rels><?xml version="1.0" encoding="UTF-8" standalone="yes"?><Relationships xmlns="http://schemas.openxmlformats.org/package/2006/relationships"><Relationship Id="rId3" Target="../media/image33.jpeg" Type="http://schemas.openxmlformats.org/officeDocument/2006/relationships/image"/><Relationship Id="rId2" Target="../media/image3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4.xml.rels><?xml version="1.0" encoding="UTF-8" standalone="yes"?><Relationships xmlns="http://schemas.openxmlformats.org/package/2006/relationships"><Relationship Id="rId2" Target="../media/image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5.xml.rels><?xml version="1.0" encoding="UTF-8" standalone="yes"?><Relationships xmlns="http://schemas.openxmlformats.org/package/2006/relationships"><Relationship Id="rId2" Target="../media/image3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6.xml.rels><?xml version="1.0" encoding="UTF-8" standalone="yes"?><Relationships xmlns="http://schemas.openxmlformats.org/package/2006/relationships"><Relationship Id="rId2" Target="../media/image3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7.xml.rels><?xml version="1.0" encoding="UTF-8" standalone="yes"?><Relationships xmlns="http://schemas.openxmlformats.org/package/2006/relationships"><Relationship Id="rId2" Target="../media/image3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8.xml.rels><?xml version="1.0" encoding="UTF-8" standalone="yes"?><Relationships xmlns="http://schemas.openxmlformats.org/package/2006/relationships"><Relationship Id="rId2" Target="../media/image3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9.xml.rels><?xml version="1.0" encoding="UTF-8" standalone="yes"?><Relationships xmlns="http://schemas.openxmlformats.org/package/2006/relationships"><Relationship Id="rId3" Target="../media/image39.jpeg" Type="http://schemas.openxmlformats.org/officeDocument/2006/relationships/image"/><Relationship Id="rId2" Target="../media/image3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0.xml.rels><?xml version="1.0" encoding="UTF-8" standalone="yes"?><Relationships xmlns="http://schemas.openxmlformats.org/package/2006/relationships"><Relationship Id="rId2" Target="../media/image4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1.xml.rels><?xml version="1.0" encoding="UTF-8" standalone="yes"?><Relationships xmlns="http://schemas.openxmlformats.org/package/2006/relationships"><Relationship Id="rId2" Target="../media/image4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2.xml.rels><?xml version="1.0" encoding="UTF-8" standalone="yes"?><Relationships xmlns="http://schemas.openxmlformats.org/package/2006/relationships"><Relationship Id="rId3" Target="../media/image43.jpeg" Type="http://schemas.openxmlformats.org/officeDocument/2006/relationships/image"/><Relationship Id="rId2" Target="../media/image4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3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4.xml.rels><?xml version="1.0" encoding="UTF-8" standalone="yes"?><Relationships xmlns="http://schemas.openxmlformats.org/package/2006/relationships"><Relationship Id="rId3" Target="../media/image45.jpeg" Type="http://schemas.openxmlformats.org/officeDocument/2006/relationships/image"/><Relationship Id="rId2" Target="../media/image4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5.xml.rels><?xml version="1.0" encoding="UTF-8" standalone="yes"?><Relationships xmlns="http://schemas.openxmlformats.org/package/2006/relationships"><Relationship Id="rId2" Target="../media/image4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6.xml.rels><?xml version="1.0" encoding="UTF-8" standalone="yes"?><Relationships xmlns="http://schemas.openxmlformats.org/package/2006/relationships"><Relationship Id="rId3" Target="../media/image48.jpeg" Type="http://schemas.openxmlformats.org/officeDocument/2006/relationships/image"/><Relationship Id="rId2" Target="../media/image4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7.xml.rels><?xml version="1.0" encoding="UTF-8" standalone="yes"?><Relationships xmlns="http://schemas.openxmlformats.org/package/2006/relationships"><Relationship Id="rId2" Target="../media/image4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8.xml.rels><?xml version="1.0" encoding="UTF-8" standalone="yes"?><Relationships xmlns="http://schemas.openxmlformats.org/package/2006/relationships"><Relationship Id="rId3" Target="../media/image51.jpeg" Type="http://schemas.openxmlformats.org/officeDocument/2006/relationships/image"/><Relationship Id="rId2" Target="../media/image5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9.xml.rels><?xml version="1.0" encoding="UTF-8" standalone="yes"?><Relationships xmlns="http://schemas.openxmlformats.org/package/2006/relationships"><Relationship Id="rId3" Target="../media/image53.png" Type="http://schemas.openxmlformats.org/officeDocument/2006/relationships/image"/><Relationship Id="rId2" Target="../media/image5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<Relationships xmlns="http://schemas.openxmlformats.org/package/2006/relationships"><Relationship Id="rId2" Target="../media/image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0.xml.rels><?xml version="1.0" encoding="UTF-8" standalone="yes"?><Relationships xmlns="http://schemas.openxmlformats.org/package/2006/relationships"><Relationship Id="rId3" Target="../media/image55.jpeg" Type="http://schemas.openxmlformats.org/officeDocument/2006/relationships/image"/><Relationship Id="rId2" Target="../media/image5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1.xml.rels><?xml version="1.0" encoding="UTF-8" standalone="yes"?><Relationships xmlns="http://schemas.openxmlformats.org/package/2006/relationships"><Relationship Id="rId4" Target="../media/image57.jpeg" Type="http://schemas.openxmlformats.org/officeDocument/2006/relationships/image"/><Relationship Id="rId3" Target="../media/image56.png" Type="http://schemas.openxmlformats.org/officeDocument/2006/relationships/image"/><Relationship Id="rId2" Target="../notesSlides/notesSlide2.xml" Type="http://schemas.openxmlformats.org/officeDocument/2006/relationships/notesSlide"/><Relationship Id="rId1" Target="../slideLayouts/slideLayout7.xml" Type="http://schemas.openxmlformats.org/officeDocument/2006/relationships/slideLayout"/></Relationships>
</file>

<file path=ppt/slides/_rels/slide42.xml.rels><?xml version="1.0" encoding="UTF-8" standalone="yes"?><Relationships xmlns="http://schemas.openxmlformats.org/package/2006/relationships"><Relationship Id="rId2" Target="../media/image5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3.xml.rels><?xml version="1.0" encoding="UTF-8" standalone="yes"?><Relationships xmlns="http://schemas.openxmlformats.org/package/2006/relationships"><Relationship Id="rId2" Target="../media/image5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4.xml.rels><?xml version="1.0" encoding="UTF-8" standalone="yes"?><Relationships xmlns="http://schemas.openxmlformats.org/package/2006/relationships"><Relationship Id="rId2" Target="../media/image6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5.xml.rels><?xml version="1.0" encoding="UTF-8" standalone="yes"?><Relationships xmlns="http://schemas.openxmlformats.org/package/2006/relationships"><Relationship Id="rId4" Target="../media/image63.jpeg" Type="http://schemas.openxmlformats.org/officeDocument/2006/relationships/image"/><Relationship Id="rId3" Target="../media/image62.jpeg" Type="http://schemas.openxmlformats.org/officeDocument/2006/relationships/image"/><Relationship Id="rId2" Target="../media/image6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6.xml.rels><?xml version="1.0" encoding="UTF-8" standalone="yes"?><Relationships xmlns="http://schemas.openxmlformats.org/package/2006/relationships"><Relationship Id="rId2" Target="../media/image6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7.xml.rels><?xml version="1.0" encoding="UTF-8" standalone="yes"?><Relationships xmlns="http://schemas.openxmlformats.org/package/2006/relationships"><Relationship Id="rId2" Target="../media/image6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8.xml.rels><?xml version="1.0" encoding="UTF-8" standalone="yes"?><Relationships xmlns="http://schemas.openxmlformats.org/package/2006/relationships"><Relationship Id="rId3" Target="../media/image67.jpeg" Type="http://schemas.openxmlformats.org/officeDocument/2006/relationships/image"/><Relationship Id="rId2" Target="../media/image6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9.xml.rels><?xml version="1.0" encoding="UTF-8" standalone="yes"?><Relationships xmlns="http://schemas.openxmlformats.org/package/2006/relationships"><Relationship Id="rId2" Target="../media/image6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<Relationships xmlns="http://schemas.openxmlformats.org/package/2006/relationships"><Relationship Id="rId2" Target="../media/image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0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1.xml.rels><?xml version="1.0" encoding="UTF-8" standalone="yes"?><Relationships xmlns="http://schemas.openxmlformats.org/package/2006/relationships"><Relationship Id="rId2" Target="../media/image6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2.xml.rels><?xml version="1.0" encoding="UTF-8" standalone="yes"?><Relationships xmlns="http://schemas.openxmlformats.org/package/2006/relationships"><Relationship Id="rId5" Target="../media/image73.jpeg" Type="http://schemas.openxmlformats.org/officeDocument/2006/relationships/image"/><Relationship Id="rId4" Target="../media/image72.jpeg" Type="http://schemas.openxmlformats.org/officeDocument/2006/relationships/image"/><Relationship Id="rId3" Target="../media/image71.jpeg" Type="http://schemas.openxmlformats.org/officeDocument/2006/relationships/image"/><Relationship Id="rId2" Target="../media/image7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3.xml.rels><?xml version="1.0" encoding="UTF-8" standalone="yes"?><Relationships xmlns="http://schemas.openxmlformats.org/package/2006/relationships"><Relationship Id="rId3" Target="../media/image75.jpeg" Type="http://schemas.openxmlformats.org/officeDocument/2006/relationships/image"/><Relationship Id="rId2" Target="../media/image7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4.xml.rels><?xml version="1.0" encoding="UTF-8" standalone="yes"?><Relationships xmlns="http://schemas.openxmlformats.org/package/2006/relationships"><Relationship Id="rId5" Target="../media/image79.jpeg" Type="http://schemas.openxmlformats.org/officeDocument/2006/relationships/image"/><Relationship Id="rId4" Target="../media/image78.jpeg" Type="http://schemas.openxmlformats.org/officeDocument/2006/relationships/image"/><Relationship Id="rId3" Target="../media/image77.jpeg" Type="http://schemas.openxmlformats.org/officeDocument/2006/relationships/image"/><Relationship Id="rId2" Target="../media/image7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5.xml.rels><?xml version="1.0" encoding="UTF-8" standalone="yes"?><Relationships xmlns="http://schemas.openxmlformats.org/package/2006/relationships"><Relationship Id="rId2" Target="../media/image8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6.xml.rels><?xml version="1.0" encoding="UTF-8" standalone="yes"?><Relationships xmlns="http://schemas.openxmlformats.org/package/2006/relationships"><Relationship Id="rId2" Target="../media/image8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7.xml.rels><?xml version="1.0" encoding="UTF-8" standalone="yes"?><Relationships xmlns="http://schemas.openxmlformats.org/package/2006/relationships"><Relationship Id="rId5" Target="../media/image85.jpeg" Type="http://schemas.openxmlformats.org/officeDocument/2006/relationships/image"/><Relationship Id="rId4" Target="../media/image84.jpeg" Type="http://schemas.openxmlformats.org/officeDocument/2006/relationships/image"/><Relationship Id="rId3" Target="../media/image83.jpeg" Type="http://schemas.openxmlformats.org/officeDocument/2006/relationships/image"/><Relationship Id="rId2" Target="../media/image8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8.xml.rels><?xml version="1.0" encoding="UTF-8" standalone="yes"?><Relationships xmlns="http://schemas.openxmlformats.org/package/2006/relationships"><Relationship Id="rId5" Target="../media/image89.jpeg" Type="http://schemas.openxmlformats.org/officeDocument/2006/relationships/image"/><Relationship Id="rId4" Target="../media/image88.jpeg" Type="http://schemas.openxmlformats.org/officeDocument/2006/relationships/image"/><Relationship Id="rId3" Target="../media/image87.jpeg" Type="http://schemas.openxmlformats.org/officeDocument/2006/relationships/image"/><Relationship Id="rId2" Target="../media/image8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9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<Relationships xmlns="http://schemas.openxmlformats.org/package/2006/relationships"><Relationship Id="rId2" Target="../media/image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0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1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2.xml.rels><?xml version="1.0" encoding="UTF-8" standalone="yes"?><Relationships xmlns="http://schemas.openxmlformats.org/package/2006/relationships"><Relationship Id="rId3" Target="../media/image91.jpeg" Type="http://schemas.openxmlformats.org/officeDocument/2006/relationships/image"/><Relationship Id="rId2" Target="../media/image9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3.xml.rels><?xml version="1.0" encoding="UTF-8" standalone="yes"?><Relationships xmlns="http://schemas.openxmlformats.org/package/2006/relationships"><Relationship Id="rId2" Target="../media/image9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4.xml.rels><?xml version="1.0" encoding="UTF-8" standalone="yes"?><Relationships xmlns="http://schemas.openxmlformats.org/package/2006/relationships"><Relationship Id="rId3" Target="../media/image94.jpeg" Type="http://schemas.openxmlformats.org/officeDocument/2006/relationships/image"/><Relationship Id="rId2" Target="../media/image9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5.xml.rels><?xml version="1.0" encoding="UTF-8" standalone="yes"?><Relationships xmlns="http://schemas.openxmlformats.org/package/2006/relationships"><Relationship Id="rId2" Target="../media/image9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6.xml.rels><?xml version="1.0" encoding="UTF-8" standalone="yes"?><Relationships xmlns="http://schemas.openxmlformats.org/package/2006/relationships"><Relationship Id="rId2" Target="../media/image9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7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8.xml.rels><?xml version="1.0" encoding="UTF-8" standalone="yes"?><Relationships xmlns="http://schemas.openxmlformats.org/package/2006/relationships"><Relationship Id="rId3" Target="../media/image98.jpeg" Type="http://schemas.openxmlformats.org/officeDocument/2006/relationships/image"/><Relationship Id="rId2" Target="../media/image9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9.xml.rels><?xml version="1.0" encoding="UTF-8" standalone="yes"?><Relationships xmlns="http://schemas.openxmlformats.org/package/2006/relationships"><Relationship Id="rId2" Target="../media/image9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<Relationships xmlns="http://schemas.openxmlformats.org/package/2006/relationships"><Relationship Id="rId2" Target="../media/image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0.xml.rels><?xml version="1.0" encoding="UTF-8" standalone="yes"?><Relationships xmlns="http://schemas.openxmlformats.org/package/2006/relationships"><Relationship Id="rId2" Target="../media/image10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1.xml.rels><?xml version="1.0" encoding="UTF-8" standalone="yes"?><Relationships xmlns="http://schemas.openxmlformats.org/package/2006/relationships"><Relationship Id="rId2" Target="../media/image10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2.xml.rels><?xml version="1.0" encoding="UTF-8" standalone="yes"?><Relationships xmlns="http://schemas.openxmlformats.org/package/2006/relationships"><Relationship Id="rId2" Target="../media/image10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3.xml.rels><?xml version="1.0" encoding="UTF-8" standalone="yes"?><Relationships xmlns="http://schemas.openxmlformats.org/package/2006/relationships"><Relationship Id="rId3" Target="../media/image104.jpeg" Type="http://schemas.openxmlformats.org/officeDocument/2006/relationships/image"/><Relationship Id="rId2" Target="../media/image10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4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5.xml.rels><?xml version="1.0" encoding="UTF-8" standalone="yes"?><Relationships xmlns="http://schemas.openxmlformats.org/package/2006/relationships"><Relationship Id="rId4" Target="../media/image107.jpeg" Type="http://schemas.openxmlformats.org/officeDocument/2006/relationships/image"/><Relationship Id="rId3" Target="../media/image106.jpeg" Type="http://schemas.openxmlformats.org/officeDocument/2006/relationships/image"/><Relationship Id="rId2" Target="../media/image10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6.xml.rels><?xml version="1.0" encoding="UTF-8" standalone="yes"?><Relationships xmlns="http://schemas.openxmlformats.org/package/2006/relationships"><Relationship Id="rId2" Target="../media/image10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7.xml.rels><?xml version="1.0" encoding="UTF-8" standalone="yes"?><Relationships xmlns="http://schemas.openxmlformats.org/package/2006/relationships"><Relationship Id="rId2" Target="../media/image10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8.xml.rels><?xml version="1.0" encoding="UTF-8" standalone="yes"?><Relationships xmlns="http://schemas.openxmlformats.org/package/2006/relationships"><Relationship Id="rId2" Target="../media/image11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9.xml.rels><?xml version="1.0" encoding="UTF-8" standalone="yes"?><Relationships xmlns="http://schemas.openxmlformats.org/package/2006/relationships"><Relationship Id="rId2" Target="../media/image11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<Relationships xmlns="http://schemas.openxmlformats.org/package/2006/relationships"><Relationship Id="rId2" Target="../media/image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0.xml.rels><?xml version="1.0" encoding="UTF-8" standalone="yes"?><Relationships xmlns="http://schemas.openxmlformats.org/package/2006/relationships"><Relationship Id="rId4" Target="../media/image114.jpeg" Type="http://schemas.openxmlformats.org/officeDocument/2006/relationships/image"/><Relationship Id="rId3" Target="../media/image113.jpeg" Type="http://schemas.openxmlformats.org/officeDocument/2006/relationships/image"/><Relationship Id="rId2" Target="../media/image11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1.xml.rels><?xml version="1.0" encoding="UTF-8" standalone="yes"?><Relationships xmlns="http://schemas.openxmlformats.org/package/2006/relationships"><Relationship Id="rId4" Target="../media/image117.jpeg" Type="http://schemas.openxmlformats.org/officeDocument/2006/relationships/image"/><Relationship Id="rId3" Target="../media/image116.jpeg" Type="http://schemas.openxmlformats.org/officeDocument/2006/relationships/image"/><Relationship Id="rId2" Target="../media/image11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2.xml.rels><?xml version="1.0" encoding="UTF-8" standalone="yes"?><Relationships xmlns="http://schemas.openxmlformats.org/package/2006/relationships"><Relationship Id="rId4" Target="../media/image120.jpeg" Type="http://schemas.openxmlformats.org/officeDocument/2006/relationships/image"/><Relationship Id="rId3" Target="../media/image119.jpeg" Type="http://schemas.openxmlformats.org/officeDocument/2006/relationships/image"/><Relationship Id="rId2" Target="../media/image11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3.xml.rels><?xml version="1.0" encoding="UTF-8" standalone="yes"?><Relationships xmlns="http://schemas.openxmlformats.org/package/2006/relationships"><Relationship Id="rId2" Target="../media/image12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4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85.xml.rels><?xml version="1.0" encoding="UTF-8" standalone="yes"?><Relationships xmlns="http://schemas.openxmlformats.org/package/2006/relationships"><Relationship Id="rId2" Target="../media/image12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6.xml.rels><?xml version="1.0" encoding="UTF-8" standalone="yes"?><Relationships xmlns="http://schemas.openxmlformats.org/package/2006/relationships"><Relationship Id="rId2" Target="../media/image12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7.xml.rels><?xml version="1.0" encoding="UTF-8" standalone="yes"?><Relationships xmlns="http://schemas.openxmlformats.org/package/2006/relationships"><Relationship Id="rId2" Target="../media/image12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8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89.xml.rels><?xml version="1.0" encoding="UTF-8" standalone="yes"?><Relationships xmlns="http://schemas.openxmlformats.org/package/2006/relationships"><Relationship Id="rId2" Target="../media/image12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<Relationships xmlns="http://schemas.openxmlformats.org/package/2006/relationships"><Relationship Id="rId2" Target="../media/image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0.xml.rels><?xml version="1.0" encoding="UTF-8" standalone="yes"?><Relationships xmlns="http://schemas.openxmlformats.org/package/2006/relationships"><Relationship Id="rId2" Target="../media/image12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1.xml.rels><?xml version="1.0" encoding="UTF-8" standalone="yes"?><Relationships xmlns="http://schemas.openxmlformats.org/package/2006/relationships"><Relationship Id="rId2" Target="../media/image12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2.xml.rels><?xml version="1.0" encoding="UTF-8" standalone="yes"?><Relationships xmlns="http://schemas.openxmlformats.org/package/2006/relationships"><Relationship Id="rId2" Target="../media/image12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3.xml.rels><?xml version="1.0" encoding="UTF-8" standalone="yes"?><Relationships xmlns="http://schemas.openxmlformats.org/package/2006/relationships"><Relationship Id="rId3" Target="../media/image130.jpeg" Type="http://schemas.openxmlformats.org/officeDocument/2006/relationships/image"/><Relationship Id="rId2" Target="../media/image12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4.xml.rels><?xml version="1.0" encoding="UTF-8" standalone="yes"?><Relationships xmlns="http://schemas.openxmlformats.org/package/2006/relationships"><Relationship Id="rId2" Target="../media/image13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5.xml.rels><?xml version="1.0" encoding="UTF-8" standalone="yes"?><Relationships xmlns="http://schemas.openxmlformats.org/package/2006/relationships"><Relationship Id="rId3" Target="../media/image133.jpeg" Type="http://schemas.openxmlformats.org/officeDocument/2006/relationships/image"/><Relationship Id="rId2" Target="../media/image13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6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7.xml.rels><?xml version="1.0" encoding="UTF-8" standalone="yes"?><Relationships xmlns="http://schemas.openxmlformats.org/package/2006/relationships"><Relationship Id="rId2" Target="../media/image13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8.xml.rels><?xml version="1.0" encoding="UTF-8" standalone="yes"?><Relationships xmlns="http://schemas.openxmlformats.org/package/2006/relationships"><Relationship Id="rId2" Target="../media/image13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9.xml.rels><?xml version="1.0" encoding="UTF-8" standalone="yes"?><Relationships xmlns="http://schemas.openxmlformats.org/package/2006/relationships"><Relationship Id="rId2" Target="../media/image13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2"/>
          <p:cNvSpPr>
            <a:spLocks/>
          </p:cNvSpPr>
          <p:nvPr>
            <p:ph type="ctrTitle"/>
          </p:nvPr>
        </p:nvSpPr>
        <p:spPr>
          <a:xfrm>
            <a:off x="0" y="0"/>
            <a:ext cx="9144000" cy="765175"/>
          </a:xfrm>
          <a:prstGeom prst="rect">
            <a:avLst/>
          </a:prstGeom>
        </p:spPr>
        <p:txBody>
          <a:bodyPr anchor="ctr" bIns="45720" lIns="91440" numCol="1" rIns="91440" tIns="45720" wrap="square"/>
          <a:lstStyle>
            <a:lvl1pPr>
              <a:defRPr dirty="0" lang="en-US" smtClean="0"/>
            </a:lvl1pPr>
          </a:lstStyle>
          <a:p>
            <a:pPr/>
            <a:r>
              <a:rPr b="1" dirty="0" lang="en-US" smtClean="0" sz="2800">
                <a:solidFill>
                  <a:srgbClr val="C00000"/>
                </a:solidFill>
                <a:latin charset="0" pitchFamily="18" typeface="Times New Roman"/>
                <a:ea charset="0" pitchFamily="18" typeface="Times New Roman"/>
              </a:rPr>
              <a:t>ТУРИСТИЧКЕ РЕГИЈЕ СВЕТА</a:t>
            </a:r>
          </a:p>
        </p:txBody>
      </p:sp>
      <p:sp>
        <p:nvSpPr>
          <p:cNvPr id="13" name="Text Box 13"/>
          <p:cNvSpPr>
            <a:spLocks/>
          </p:cNvSpPr>
          <p:nvPr>
            <p:ph type="subTitle"/>
          </p:nvPr>
        </p:nvSpPr>
        <p:spPr>
          <a:xfrm>
            <a:off x="2555875" y="549275"/>
            <a:ext cx="3816350" cy="685800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 algn="ctr" marL="0">
              <a:buNone/>
              <a:defRPr dirty="0" lang="en-US" smtClean="0"/>
            </a:lvl1pPr>
            <a:lvl2pPr algn="ctr" marL="457200">
              <a:buNone/>
              <a:defRPr dirty="0" lang="en-US" smtClean="0"/>
            </a:lvl2pPr>
            <a:lvl3pPr algn="ctr" marL="914400">
              <a:buNone/>
              <a:defRPr dirty="0" lang="en-US" smtClean="0"/>
            </a:lvl3pPr>
            <a:lvl4pPr algn="ctr" marL="1371600">
              <a:buNone/>
              <a:defRPr dirty="0" lang="en-US" smtClean="0"/>
            </a:lvl4pPr>
            <a:lvl5pPr algn="ctr" marL="1828800">
              <a:buNone/>
              <a:defRPr dirty="0" lang="en-US" smtClean="0"/>
            </a:lvl5pPr>
          </a:lstStyle>
          <a:p>
            <a:pPr marL="0"/>
            <a:r>
              <a:rPr b="1" dirty="0" lang="en-US" smtClean="0" sz="3600">
                <a:solidFill>
                  <a:srgbClr val="00B0F0"/>
                </a:solidFill>
                <a:latin charset="0" pitchFamily="18" typeface="Times New Roman"/>
                <a:ea charset="0" pitchFamily="18" typeface="Times New Roman"/>
              </a:rPr>
              <a:t>АЛПЕ (АЛПИ)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b="6250"/>
          <a:stretch/>
        </p:blipFill>
        <p:spPr>
          <a:xfrm>
            <a:off x="714375" y="1143000"/>
            <a:ext cx="7802562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50"/>
          <p:cNvPicPr>
            <a:picLocks noChangeAspect="1"/>
          </p:cNvPicPr>
          <p:nvPr/>
        </p:nvPicPr>
        <p:blipFill>
          <a:blip r:embed="rId2"/>
          <a:srcRect t="8783"/>
          <a:stretch/>
        </p:blipFill>
        <p:spPr>
          <a:xfrm>
            <a:off x="14287" y="928687"/>
            <a:ext cx="3786187" cy="460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3"/>
          <a:srcRect l="5879"/>
          <a:stretch/>
        </p:blipFill>
        <p:spPr>
          <a:xfrm>
            <a:off x="3857625" y="0"/>
            <a:ext cx="5286375" cy="314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4"/>
          <a:srcRect b="7684" t="3935"/>
          <a:stretch/>
        </p:blipFill>
        <p:spPr>
          <a:xfrm>
            <a:off x="4500562" y="3190875"/>
            <a:ext cx="4129087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ext Box 56"/>
          <p:cNvSpPr txBox="1">
            <a:spLocks/>
          </p:cNvSpPr>
          <p:nvPr/>
        </p:nvSpPr>
        <p:spPr>
          <a:xfrm>
            <a:off x="5148262" y="0"/>
            <a:ext cx="268922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Мт. Блан – Мер де глас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ext Box 534"/>
          <p:cNvSpPr>
            <a:spLocks/>
          </p:cNvSpPr>
          <p:nvPr>
            <p:ph type="title"/>
          </p:nvPr>
        </p:nvSpPr>
        <p:spPr>
          <a:xfrm>
            <a:off x="457200" y="246062"/>
            <a:ext cx="8229600" cy="457200"/>
          </a:xfrm>
          <a:prstGeom prst="rect">
            <a:avLst/>
          </a:prstGeom>
        </p:spPr>
        <p:txBody>
          <a:bodyPr anchor="b" bIns="45720" lIns="91440" numCol="1" rIns="91440" tIns="45720" wrap="square">
            <a:spAutoFit/>
          </a:bodyPr>
          <a:lstStyle/>
          <a:p>
            <a:pPr indent="0" marL="0"/>
            <a:r>
              <a:rPr dirty="0" lang="en-US" smtClean="0" sz="2400">
                <a:latin charset="0" pitchFamily="18" typeface="Century"/>
              </a:rPr>
              <a:t>Панорама Инсбрука</a:t>
            </a:r>
          </a:p>
        </p:txBody>
      </p:sp>
      <p:pic>
        <p:nvPicPr>
          <p:cNvPr id="535" name="Picture 535"/>
          <p:cNvPicPr>
            <a:picLocks noChangeAspect="1"/>
          </p:cNvPicPr>
          <p:nvPr/>
        </p:nvPicPr>
        <p:blipFill>
          <a:blip r:embed="rId2"/>
          <a:srcRect b="0" l="0" r="0" t="0"/>
          <a:stretch/>
        </p:blipFill>
        <p:spPr>
          <a:xfrm>
            <a:off x="304800" y="1219200"/>
            <a:ext cx="7543800" cy="502285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Text Box 537"/>
          <p:cNvSpPr>
            <a:spLocks/>
          </p:cNvSpPr>
          <p:nvPr>
            <p:ph type="title"/>
          </p:nvPr>
        </p:nvSpPr>
        <p:spPr>
          <a:xfrm>
            <a:off x="152400" y="381000"/>
            <a:ext cx="7467600" cy="457200"/>
          </a:xfrm>
          <a:prstGeom prst="rect">
            <a:avLst/>
          </a:prstGeom>
        </p:spPr>
        <p:txBody>
          <a:bodyPr anchor="b" bIns="45720" lIns="91440" numCol="1" rIns="91440" tIns="45720" wrap="square">
            <a:spAutoFit/>
          </a:bodyPr>
          <a:lstStyle/>
          <a:p>
            <a:pPr indent="0" marL="0"/>
            <a:r>
              <a:rPr dirty="0" lang="en-US" smtClean="0" sz="2400">
                <a:latin charset="0" pitchFamily="18" typeface="Century"/>
              </a:rPr>
              <a:t>Инсбрук</a:t>
            </a:r>
          </a:p>
        </p:txBody>
      </p:sp>
      <p:pic>
        <p:nvPicPr>
          <p:cNvPr id="538" name="Picture 538"/>
          <p:cNvPicPr>
            <a:picLocks noChangeAspect="1"/>
          </p:cNvPicPr>
          <p:nvPr/>
        </p:nvPicPr>
        <p:blipFill>
          <a:blip r:embed="rId2"/>
          <a:srcRect b="0" l="0" r="0" t="0"/>
          <a:stretch/>
        </p:blipFill>
        <p:spPr>
          <a:xfrm>
            <a:off x="304800" y="1371600"/>
            <a:ext cx="8001000" cy="5049837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Text Box 540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41" name="Picture 54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47625" y="490537"/>
            <a:ext cx="9239250" cy="5876925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Text Box 543"/>
          <p:cNvSpPr txBox="1">
            <a:spLocks/>
          </p:cNvSpPr>
          <p:nvPr/>
        </p:nvSpPr>
        <p:spPr>
          <a:xfrm>
            <a:off x="2286000" y="0"/>
            <a:ext cx="50958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Објекат за смештај туриста у сеоској средини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Text Box 54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45" name="Text Box 545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46" name="Picture 54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Text Box 548"/>
          <p:cNvSpPr txBox="1">
            <a:spLocks/>
          </p:cNvSpPr>
          <p:nvPr/>
        </p:nvSpPr>
        <p:spPr>
          <a:xfrm>
            <a:off x="2643187" y="428625"/>
            <a:ext cx="31273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FF00"/>
                </a:solidFill>
              </a:rPr>
              <a:t>Село у околини Инсбрука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Text Box 549"/>
          <p:cNvSpPr>
            <a:spLocks/>
          </p:cNvSpPr>
          <p:nvPr>
            <p:ph type="title"/>
          </p:nvPr>
        </p:nvSpPr>
        <p:spPr>
          <a:xfrm>
            <a:off x="785812" y="500062"/>
            <a:ext cx="7467600" cy="641350"/>
          </a:xfrm>
          <a:prstGeom prst="rect">
            <a:avLst/>
          </a:prstGeom>
        </p:spPr>
        <p:txBody>
          <a:bodyPr anchor="b" bIns="45720" lIns="91440" numCol="1" rIns="91440" tIns="45720" wrap="square">
            <a:spAutoFit/>
          </a:bodyPr>
          <a:lstStyle/>
          <a:p>
            <a:pPr indent="0" marL="0"/>
            <a:r>
              <a:rPr b="1" dirty="0" lang="en-US" smtClean="0" sz="3600">
                <a:solidFill>
                  <a:srgbClr val="00B0F0"/>
                </a:solidFill>
                <a:latin charset="0" pitchFamily="18" typeface="Times New Roman"/>
                <a:ea charset="0" pitchFamily="18" typeface="Times New Roman"/>
              </a:rPr>
              <a:t>Спољашње туристичке регије</a:t>
            </a:r>
          </a:p>
        </p:txBody>
      </p:sp>
      <p:sp>
        <p:nvSpPr>
          <p:cNvPr id="550" name="Text Box 550"/>
          <p:cNvSpPr>
            <a:spLocks/>
          </p:cNvSpPr>
          <p:nvPr>
            <p:ph type="body"/>
          </p:nvPr>
        </p:nvSpPr>
        <p:spPr>
          <a:xfrm>
            <a:off x="457200" y="1371600"/>
            <a:ext cx="8229600" cy="40386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buNone/>
            </a:pPr>
            <a:endParaRPr dirty="0" lang="en-US" smtClean="0" sz="800">
              <a:latin charset="0" pitchFamily="18" typeface="Century"/>
            </a:endParaRPr>
          </a:p>
          <a:p>
            <a:pPr indent="-285750" lvl="1" marL="742950">
              <a:buFont charset="2" pitchFamily="2" typeface="Wingdings"/>
              <a:buChar char="Ø"/>
            </a:pPr>
            <a:r>
              <a:rPr dirty="0" lang="en-US" smtClean="0">
                <a:latin charset="0" pitchFamily="18" typeface="Times New Roman"/>
                <a:ea charset="0" pitchFamily="18" typeface="Times New Roman"/>
              </a:rPr>
              <a:t> Северни француски Преалпи,</a:t>
            </a:r>
          </a:p>
          <a:p>
            <a:pPr indent="-285750" lvl="1" marL="742950">
              <a:buFont charset="2" pitchFamily="2" typeface="Wingdings"/>
              <a:buChar char="Ø"/>
            </a:pPr>
            <a:r>
              <a:rPr dirty="0" lang="en-US" smtClean="0">
                <a:latin charset="0" pitchFamily="18" typeface="Times New Roman"/>
                <a:ea charset="0" pitchFamily="18" typeface="Times New Roman"/>
              </a:rPr>
              <a:t> Бернски Оберланд,</a:t>
            </a:r>
          </a:p>
          <a:p>
            <a:pPr indent="-285750" lvl="1" marL="742950">
              <a:buFont charset="2" pitchFamily="2" typeface="Wingdings"/>
              <a:buChar char="Ø"/>
            </a:pPr>
            <a:r>
              <a:rPr dirty="0" lang="en-US" smtClean="0">
                <a:latin charset="0" pitchFamily="18" typeface="Times New Roman"/>
                <a:ea charset="0" pitchFamily="18" typeface="Times New Roman"/>
              </a:rPr>
              <a:t> Баварски Алпи,</a:t>
            </a:r>
          </a:p>
          <a:p>
            <a:pPr indent="-285750" lvl="1" marL="742950">
              <a:buFont charset="2" pitchFamily="2" typeface="Wingdings"/>
              <a:buChar char="Ø"/>
            </a:pPr>
            <a:r>
              <a:rPr dirty="0" lang="en-US" smtClean="0">
                <a:latin charset="0" pitchFamily="18" typeface="Times New Roman"/>
                <a:ea charset="0" pitchFamily="18" typeface="Times New Roman"/>
              </a:rPr>
              <a:t> Регија италијанскo-швајцарских језера,</a:t>
            </a:r>
          </a:p>
          <a:p>
            <a:pPr indent="-285750" lvl="1" marL="742950">
              <a:buFont charset="2" pitchFamily="2" typeface="Wingdings"/>
              <a:buChar char="Ø"/>
            </a:pPr>
            <a:r>
              <a:rPr dirty="0" lang="en-US" smtClean="0">
                <a:latin charset="0" pitchFamily="18" typeface="Times New Roman"/>
                <a:ea charset="0" pitchFamily="18" typeface="Times New Roman"/>
              </a:rPr>
              <a:t> Доломити,</a:t>
            </a:r>
          </a:p>
          <a:p>
            <a:pPr indent="-285750" lvl="1" marL="742950">
              <a:buFont charset="2" pitchFamily="2" typeface="Wingdings"/>
              <a:buChar char="Ø"/>
            </a:pPr>
            <a:r>
              <a:rPr dirty="0" lang="en-US" smtClean="0">
                <a:latin charset="0" pitchFamily="18" typeface="Times New Roman"/>
                <a:ea charset="0" pitchFamily="18" typeface="Times New Roman"/>
              </a:rPr>
              <a:t> Јулијске Алпе и Караванке.</a:t>
            </a:r>
          </a:p>
          <a:p>
            <a:pPr indent="-285750" lvl="1" marL="742950">
              <a:buFont charset="2" pitchFamily="2" typeface="Wingdings"/>
              <a:buChar char="Ø"/>
            </a:pPr>
            <a:endParaRPr dirty="0" lang="en-US" smtClean="0">
              <a:latin charset="0" pitchFamily="18" typeface="Times New Roman"/>
              <a:ea charset="0" pitchFamily="18" typeface="Times New Roman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 Box 551"/>
          <p:cNvSpPr>
            <a:spLocks/>
          </p:cNvSpPr>
          <p:nvPr>
            <p:ph type="title"/>
          </p:nvPr>
        </p:nvSpPr>
        <p:spPr>
          <a:xfrm>
            <a:off x="304800" y="152400"/>
            <a:ext cx="7467600" cy="584200"/>
          </a:xfrm>
          <a:prstGeom prst="rect">
            <a:avLst/>
          </a:prstGeom>
        </p:spPr>
        <p:txBody>
          <a:bodyPr anchor="b" bIns="45720" lIns="91440" numCol="1" rIns="91440" tIns="45720" wrap="square">
            <a:spAutoFit/>
          </a:bodyPr>
          <a:lstStyle/>
          <a:p>
            <a:pPr indent="0" marL="0"/>
            <a:r>
              <a:rPr b="1" dirty="0" lang="en-US" smtClean="0" sz="3200">
                <a:solidFill>
                  <a:srgbClr val="00B0F0"/>
                </a:solidFill>
                <a:latin charset="0" pitchFamily="18" typeface="Times New Roman"/>
                <a:ea charset="0" pitchFamily="18" typeface="Times New Roman"/>
              </a:rPr>
              <a:t>Бернски Оберланд</a:t>
            </a:r>
          </a:p>
        </p:txBody>
      </p:sp>
      <p:sp>
        <p:nvSpPr>
          <p:cNvPr id="552" name="Text Box 552"/>
          <p:cNvSpPr>
            <a:spLocks/>
          </p:cNvSpPr>
          <p:nvPr>
            <p:ph type="body"/>
          </p:nvPr>
        </p:nvSpPr>
        <p:spPr>
          <a:xfrm>
            <a:off x="152400" y="838200"/>
            <a:ext cx="9205912" cy="48006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  <a:buFont charset="2" pitchFamily="2" typeface="Wingdings"/>
              <a:buChar char="Ø"/>
            </a:pPr>
            <a:r>
              <a:rPr dirty="0" lang="en-US" smtClean="0" sz="2700">
                <a:latin charset="0" pitchFamily="18" typeface="Times New Roman"/>
                <a:ea charset="0" pitchFamily="18" typeface="Times New Roman"/>
              </a:rPr>
              <a:t>Прелаз између високих кристаластих Алпа и сев. кречњ. Преалпа </a:t>
            </a:r>
            <a:r>
              <a:rPr dirty="0" lang="en-US" smtClean="0" sz="2400">
                <a:latin charset="0" pitchFamily="18" typeface="Times New Roman"/>
                <a:ea charset="0" pitchFamily="18" typeface="Times New Roman"/>
              </a:rPr>
              <a:t>(и преко 4.000 m, најдужи ледник Алпа Алеч).</a:t>
            </a:r>
          </a:p>
          <a:p>
            <a:pPr indent="-342900" marL="342900">
              <a:lnSpc>
                <a:spcPct val="90000"/>
              </a:lnSpc>
              <a:buFont charset="2" pitchFamily="2" typeface="Wingdings"/>
              <a:buChar char="Ø"/>
            </a:pPr>
            <a:endParaRPr dirty="0" lang="en-US" smtClean="0" sz="8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lnSpc>
                <a:spcPct val="90000"/>
              </a:lnSpc>
              <a:buFont charset="2" pitchFamily="2" typeface="Wingdings"/>
              <a:buChar char="Ø"/>
            </a:pPr>
            <a:r>
              <a:rPr dirty="0" lang="en-US" smtClean="0" sz="2700">
                <a:latin charset="0" pitchFamily="18" typeface="Times New Roman"/>
                <a:ea charset="0" pitchFamily="18" typeface="Times New Roman"/>
              </a:rPr>
              <a:t>Релативно неприступачан простор.</a:t>
            </a:r>
          </a:p>
          <a:p>
            <a:pPr indent="-342900" marL="342900">
              <a:lnSpc>
                <a:spcPct val="90000"/>
              </a:lnSpc>
              <a:buFont charset="2" pitchFamily="2" typeface="Wingdings"/>
              <a:buChar char="Ø"/>
            </a:pPr>
            <a:endParaRPr dirty="0" lang="en-US" smtClean="0" sz="8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lnSpc>
                <a:spcPct val="90000"/>
              </a:lnSpc>
              <a:buFont charset="2" pitchFamily="2" typeface="Wingdings"/>
              <a:buChar char="Ø"/>
            </a:pPr>
            <a:r>
              <a:rPr dirty="0" lang="en-US" smtClean="0" sz="2700">
                <a:latin charset="0" pitchFamily="18" typeface="Times New Roman"/>
                <a:ea charset="0" pitchFamily="18" typeface="Times New Roman"/>
              </a:rPr>
              <a:t>Алпинизам </a:t>
            </a:r>
            <a:r>
              <a:rPr dirty="0" lang="en-US" smtClean="0" sz="2400">
                <a:latin charset="0" pitchFamily="18" typeface="Times New Roman"/>
                <a:ea charset="0" pitchFamily="18" typeface="Times New Roman"/>
              </a:rPr>
              <a:t>(Британци “открили”)</a:t>
            </a:r>
            <a:r>
              <a:rPr dirty="0" lang="en-US" smtClean="0" sz="2700">
                <a:latin charset="0" pitchFamily="18" typeface="Times New Roman"/>
                <a:ea charset="0" pitchFamily="18" typeface="Times New Roman"/>
              </a:rPr>
              <a:t> и зимско-спортског туризма </a:t>
            </a:r>
            <a:r>
              <a:rPr dirty="0" lang="en-US" smtClean="0" sz="2400">
                <a:latin charset="0" pitchFamily="18" typeface="Times New Roman"/>
                <a:ea charset="0" pitchFamily="18" typeface="Times New Roman"/>
              </a:rPr>
              <a:t>(алпско скијање, зупчасте железнице).</a:t>
            </a:r>
          </a:p>
          <a:p>
            <a:pPr indent="-342900" marL="342900">
              <a:lnSpc>
                <a:spcPct val="90000"/>
              </a:lnSpc>
              <a:buFont charset="2" pitchFamily="2" typeface="Wingdings"/>
              <a:buChar char="Ø"/>
            </a:pPr>
            <a:endParaRPr dirty="0" lang="en-US" smtClean="0" sz="8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lnSpc>
                <a:spcPct val="90000"/>
              </a:lnSpc>
              <a:buFont charset="2" pitchFamily="2" typeface="Wingdings"/>
              <a:buChar char="Ø"/>
            </a:pPr>
            <a:r>
              <a:rPr dirty="0" lang="en-US" smtClean="0" sz="2700">
                <a:latin charset="0" pitchFamily="18" typeface="Times New Roman"/>
                <a:ea charset="0" pitchFamily="18" typeface="Times New Roman"/>
              </a:rPr>
              <a:t>На Јунгфрау је највиши стално отворен хотел.</a:t>
            </a:r>
          </a:p>
          <a:p>
            <a:pPr indent="-342900" marL="342900">
              <a:lnSpc>
                <a:spcPct val="90000"/>
              </a:lnSpc>
              <a:buFont charset="2" pitchFamily="2" typeface="Wingdings"/>
              <a:buChar char="Ø"/>
            </a:pPr>
            <a:endParaRPr dirty="0" lang="en-US" smtClean="0" sz="8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lnSpc>
                <a:spcPct val="90000"/>
              </a:lnSpc>
              <a:buFont charset="2" pitchFamily="2" typeface="Wingdings"/>
              <a:buChar char="Ø"/>
            </a:pPr>
            <a:r>
              <a:rPr dirty="0" lang="en-US" smtClean="0" sz="2700">
                <a:latin charset="0" pitchFamily="18" typeface="Times New Roman"/>
                <a:ea charset="0" pitchFamily="18" typeface="Times New Roman"/>
              </a:rPr>
              <a:t>Најзначајнији центар је Интерлакен, а мањи центри су Кандерстег, Гринделвалд, Мирен, Аделбоден, Гштад, итд.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Text Box 55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54" name="Text Box 55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55" name="Picture 555"/>
          <p:cNvPicPr>
            <a:picLocks noChangeAspect="1"/>
          </p:cNvPicPr>
          <p:nvPr/>
        </p:nvPicPr>
        <p:blipFill>
          <a:blip r:embed="rId2"/>
          <a:srcRect l="3906" r="1563"/>
          <a:stretch/>
        </p:blipFill>
        <p:spPr>
          <a:xfrm>
            <a:off x="-7937" y="0"/>
            <a:ext cx="9151937" cy="6643687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Text Box 557"/>
          <p:cNvSpPr txBox="1">
            <a:spLocks/>
          </p:cNvSpPr>
          <p:nvPr/>
        </p:nvSpPr>
        <p:spPr>
          <a:xfrm>
            <a:off x="3429000" y="6215062"/>
            <a:ext cx="1984375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000"/>
              <a:t>Бернски Алпи</a:t>
            </a:r>
          </a:p>
        </p:txBody>
      </p:sp>
      <p:sp>
        <p:nvSpPr>
          <p:cNvPr id="558" name="Text Box 558"/>
          <p:cNvSpPr txBox="1">
            <a:spLocks/>
          </p:cNvSpPr>
          <p:nvPr/>
        </p:nvSpPr>
        <p:spPr>
          <a:xfrm>
            <a:off x="6143625" y="1643062"/>
            <a:ext cx="569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___</a:t>
            </a:r>
          </a:p>
        </p:txBody>
      </p:sp>
      <p:sp>
        <p:nvSpPr>
          <p:cNvPr id="559" name="Text Box 559"/>
          <p:cNvSpPr>
            <a:spLocks/>
          </p:cNvSpPr>
          <p:nvPr/>
        </p:nvSpPr>
        <p:spPr>
          <a:xfrm>
            <a:off x="2214562" y="2786062"/>
            <a:ext cx="569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___</a:t>
            </a:r>
          </a:p>
        </p:txBody>
      </p:sp>
      <p:sp>
        <p:nvSpPr>
          <p:cNvPr id="560" name="Text Box 560"/>
          <p:cNvSpPr>
            <a:spLocks/>
          </p:cNvSpPr>
          <p:nvPr/>
        </p:nvSpPr>
        <p:spPr>
          <a:xfrm>
            <a:off x="5857875" y="2214562"/>
            <a:ext cx="569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___</a:t>
            </a:r>
          </a:p>
        </p:txBody>
      </p:sp>
      <p:sp>
        <p:nvSpPr>
          <p:cNvPr id="561" name="Text Box 561"/>
          <p:cNvSpPr>
            <a:spLocks/>
          </p:cNvSpPr>
          <p:nvPr/>
        </p:nvSpPr>
        <p:spPr>
          <a:xfrm>
            <a:off x="5786437" y="1214437"/>
            <a:ext cx="569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___</a:t>
            </a:r>
          </a:p>
        </p:txBody>
      </p:sp>
      <p:sp>
        <p:nvSpPr>
          <p:cNvPr id="562" name="Text Box 562"/>
          <p:cNvSpPr>
            <a:spLocks/>
          </p:cNvSpPr>
          <p:nvPr/>
        </p:nvSpPr>
        <p:spPr>
          <a:xfrm>
            <a:off x="3857625" y="2428875"/>
            <a:ext cx="696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____</a:t>
            </a:r>
          </a:p>
        </p:txBody>
      </p:sp>
      <p:sp>
        <p:nvSpPr>
          <p:cNvPr id="563" name="Text Box 563"/>
          <p:cNvSpPr>
            <a:spLocks/>
          </p:cNvSpPr>
          <p:nvPr/>
        </p:nvSpPr>
        <p:spPr>
          <a:xfrm>
            <a:off x="4714875" y="2500312"/>
            <a:ext cx="696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____</a:t>
            </a:r>
          </a:p>
        </p:txBody>
      </p:sp>
      <p:sp>
        <p:nvSpPr>
          <p:cNvPr id="564" name="Text Box 564"/>
          <p:cNvSpPr>
            <a:spLocks/>
          </p:cNvSpPr>
          <p:nvPr/>
        </p:nvSpPr>
        <p:spPr>
          <a:xfrm>
            <a:off x="6643687" y="1928812"/>
            <a:ext cx="441325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B0F0"/>
                </a:solidFill>
              </a:rPr>
              <a:t>__</a:t>
            </a:r>
          </a:p>
        </p:txBody>
      </p:sp>
      <p:sp>
        <p:nvSpPr>
          <p:cNvPr id="565" name="Text Box 565"/>
          <p:cNvSpPr>
            <a:spLocks/>
          </p:cNvSpPr>
          <p:nvPr/>
        </p:nvSpPr>
        <p:spPr>
          <a:xfrm>
            <a:off x="6643687" y="2071687"/>
            <a:ext cx="441325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B0F0"/>
                </a:solidFill>
              </a:rPr>
              <a:t>__</a:t>
            </a:r>
          </a:p>
        </p:txBody>
      </p:sp>
      <p:sp>
        <p:nvSpPr>
          <p:cNvPr id="566" name="Text Box 566"/>
          <p:cNvSpPr>
            <a:spLocks/>
          </p:cNvSpPr>
          <p:nvPr/>
        </p:nvSpPr>
        <p:spPr>
          <a:xfrm>
            <a:off x="6500812" y="2286000"/>
            <a:ext cx="4413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B0F0"/>
                </a:solidFill>
              </a:rPr>
              <a:t>__</a:t>
            </a:r>
          </a:p>
        </p:txBody>
      </p:sp>
      <p:sp>
        <p:nvSpPr>
          <p:cNvPr id="567" name="Text Box 567"/>
          <p:cNvSpPr>
            <a:spLocks/>
          </p:cNvSpPr>
          <p:nvPr/>
        </p:nvSpPr>
        <p:spPr>
          <a:xfrm>
            <a:off x="7072312" y="2143125"/>
            <a:ext cx="569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B0F0"/>
                </a:solidFill>
              </a:rPr>
              <a:t>___</a:t>
            </a:r>
          </a:p>
        </p:txBody>
      </p:sp>
      <p:sp>
        <p:nvSpPr>
          <p:cNvPr id="568" name="Text Box 568"/>
          <p:cNvSpPr>
            <a:spLocks/>
          </p:cNvSpPr>
          <p:nvPr/>
        </p:nvSpPr>
        <p:spPr>
          <a:xfrm>
            <a:off x="7000875" y="2357437"/>
            <a:ext cx="696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B0F0"/>
                </a:solidFill>
              </a:rPr>
              <a:t>____</a:t>
            </a:r>
          </a:p>
        </p:txBody>
      </p:sp>
      <p:sp>
        <p:nvSpPr>
          <p:cNvPr id="569" name="Text Box 569"/>
          <p:cNvSpPr>
            <a:spLocks/>
          </p:cNvSpPr>
          <p:nvPr/>
        </p:nvSpPr>
        <p:spPr>
          <a:xfrm>
            <a:off x="6215062" y="1500187"/>
            <a:ext cx="696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____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ext Box 570"/>
          <p:cNvSpPr>
            <a:spLocks/>
          </p:cNvSpPr>
          <p:nvPr>
            <p:ph type="title"/>
          </p:nvPr>
        </p:nvSpPr>
        <p:spPr>
          <a:xfrm>
            <a:off x="228600" y="0"/>
            <a:ext cx="8915400" cy="830262"/>
          </a:xfrm>
          <a:prstGeom prst="rect">
            <a:avLst/>
          </a:prstGeom>
        </p:spPr>
        <p:txBody>
          <a:bodyPr anchor="b" bIns="45720" lIns="91440" numCol="1" rIns="91440" tIns="45720" wrap="square">
            <a:spAutoFit/>
          </a:bodyPr>
          <a:lstStyle/>
          <a:p>
            <a:pPr indent="0" marL="0"/>
            <a:r>
              <a:rPr dirty="0" lang="en-US" smtClean="0" sz="2400">
                <a:latin charset="0" pitchFamily="18" typeface="Times New Roman"/>
                <a:ea charset="0" pitchFamily="18" typeface="Times New Roman"/>
              </a:rPr>
              <a:t>Зупчаста железница на простору Бернског Оберланда (Јунгфрау) до висине 3454 m</a:t>
            </a:r>
          </a:p>
        </p:txBody>
      </p:sp>
      <p:pic>
        <p:nvPicPr>
          <p:cNvPr id="571" name="Picture 571"/>
          <p:cNvPicPr>
            <a:picLocks noChangeAspect="1"/>
          </p:cNvPicPr>
          <p:nvPr/>
        </p:nvPicPr>
        <p:blipFill>
          <a:blip r:embed="rId2"/>
          <a:srcRect b="0" l="0" r="0" t="0"/>
          <a:stretch/>
        </p:blipFill>
        <p:spPr>
          <a:xfrm>
            <a:off x="0" y="785812"/>
            <a:ext cx="9148762" cy="6105525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Picture 57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20650" y="1214437"/>
            <a:ext cx="5094287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Picture 57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094287" y="1000125"/>
            <a:ext cx="4049712" cy="509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Picture 57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5875" y="714375"/>
            <a:ext cx="9159875" cy="5653087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Text Box 579"/>
          <p:cNvSpPr txBox="1">
            <a:spLocks/>
          </p:cNvSpPr>
          <p:nvPr/>
        </p:nvSpPr>
        <p:spPr>
          <a:xfrm>
            <a:off x="1785937" y="285750"/>
            <a:ext cx="61468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Зупчаста железница у функцији туризма  (код Луцерна)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7"/>
          <p:cNvPicPr>
            <a:picLocks noChangeAspect="1"/>
          </p:cNvPicPr>
          <p:nvPr/>
        </p:nvPicPr>
        <p:blipFill>
          <a:blip r:embed="rId2"/>
          <a:srcRect b="5193" t="5054"/>
          <a:stretch/>
        </p:blipFill>
        <p:spPr>
          <a:xfrm>
            <a:off x="0" y="214312"/>
            <a:ext cx="4500562" cy="215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3"/>
          <a:srcRect b="9772" l="3951" r="7101" t="5853"/>
          <a:stretch/>
        </p:blipFill>
        <p:spPr>
          <a:xfrm>
            <a:off x="4500562" y="0"/>
            <a:ext cx="4643437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4"/>
          <a:srcRect l="3198"/>
          <a:stretch/>
        </p:blipFill>
        <p:spPr>
          <a:xfrm>
            <a:off x="2714625" y="3214687"/>
            <a:ext cx="6429375" cy="32289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Text Box 63"/>
          <p:cNvSpPr txBox="1">
            <a:spLocks/>
          </p:cNvSpPr>
          <p:nvPr/>
        </p:nvSpPr>
        <p:spPr>
          <a:xfrm>
            <a:off x="1357312" y="1428750"/>
            <a:ext cx="806450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i="1" lang="en-US" smtClean="0" sz="2000">
                <a:solidFill>
                  <a:srgbClr val="0070C0"/>
                </a:solidFill>
                <a:latin charset="0" pitchFamily="18" typeface="Cambria"/>
              </a:rPr>
              <a:t>Цирк</a:t>
            </a:r>
          </a:p>
        </p:txBody>
      </p:sp>
      <p:sp>
        <p:nvSpPr>
          <p:cNvPr id="64" name="Text Box 64"/>
          <p:cNvSpPr txBox="1">
            <a:spLocks/>
          </p:cNvSpPr>
          <p:nvPr/>
        </p:nvSpPr>
        <p:spPr>
          <a:xfrm>
            <a:off x="5732462" y="6357937"/>
            <a:ext cx="3411537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i="1" lang="en-US" smtClean="0" sz="1600">
                <a:solidFill>
                  <a:srgbClr val="C00000"/>
                </a:solidFill>
              </a:rPr>
              <a:t>Обици настали радом ледника</a:t>
            </a:r>
          </a:p>
        </p:txBody>
      </p:sp>
      <p:pic>
        <p:nvPicPr>
          <p:cNvPr id="65" name="Picture 65"/>
          <p:cNvPicPr>
            <a:picLocks noChangeAspect="1"/>
          </p:cNvPicPr>
          <p:nvPr/>
        </p:nvPicPr>
        <p:blipFill>
          <a:blip r:embed="rId5"/>
          <a:srcRect b="3719" l="2382" r="5914" t="2139"/>
          <a:stretch/>
        </p:blipFill>
        <p:spPr>
          <a:xfrm>
            <a:off x="0" y="3214687"/>
            <a:ext cx="2644775" cy="302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Text Box 580"/>
          <p:cNvSpPr>
            <a:spLocks/>
          </p:cNvSpPr>
          <p:nvPr>
            <p:ph type="title"/>
          </p:nvPr>
        </p:nvSpPr>
        <p:spPr>
          <a:xfrm>
            <a:off x="457200" y="306387"/>
            <a:ext cx="8229600" cy="457200"/>
          </a:xfrm>
          <a:prstGeom prst="rect">
            <a:avLst/>
          </a:prstGeom>
        </p:spPr>
        <p:txBody>
          <a:bodyPr anchor="b" bIns="45720" lIns="91440" numCol="1" rIns="91440" tIns="45720" wrap="square">
            <a:spAutoFit/>
          </a:bodyPr>
          <a:lstStyle/>
          <a:p>
            <a:pPr indent="0" marL="0"/>
            <a:r>
              <a:rPr dirty="0" lang="en-US" smtClean="0" sz="2400">
                <a:latin charset="0" pitchFamily="18" typeface="Century"/>
              </a:rPr>
              <a:t>Положај Интерлакена</a:t>
            </a:r>
          </a:p>
        </p:txBody>
      </p:sp>
      <p:pic>
        <p:nvPicPr>
          <p:cNvPr id="581" name="Picture 581"/>
          <p:cNvPicPr>
            <a:picLocks noChangeAspect="1"/>
          </p:cNvPicPr>
          <p:nvPr/>
        </p:nvPicPr>
        <p:blipFill>
          <a:blip r:embed="rId2"/>
          <a:srcRect b="0" l="0" r="0" t="0"/>
          <a:stretch/>
        </p:blipFill>
        <p:spPr>
          <a:xfrm>
            <a:off x="152400" y="1071562"/>
            <a:ext cx="8782050" cy="5259387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Text Box 583"/>
          <p:cNvSpPr>
            <a:spLocks/>
          </p:cNvSpPr>
          <p:nvPr>
            <p:ph type="title"/>
          </p:nvPr>
        </p:nvSpPr>
        <p:spPr>
          <a:xfrm>
            <a:off x="571500" y="214312"/>
            <a:ext cx="7467600" cy="457200"/>
          </a:xfrm>
          <a:prstGeom prst="rect">
            <a:avLst/>
          </a:prstGeom>
        </p:spPr>
        <p:txBody>
          <a:bodyPr anchor="b" bIns="45720" lIns="91440" numCol="1" rIns="91440" tIns="45720" wrap="square">
            <a:spAutoFit/>
          </a:bodyPr>
          <a:lstStyle/>
          <a:p>
            <a:pPr indent="0" marL="0"/>
            <a:r>
              <a:rPr dirty="0" lang="en-US" smtClean="0" sz="2400">
                <a:latin charset="0" pitchFamily="18" typeface="Century"/>
              </a:rPr>
              <a:t>Поглед на Интерлакен</a:t>
            </a:r>
          </a:p>
        </p:txBody>
      </p:sp>
      <p:pic>
        <p:nvPicPr>
          <p:cNvPr id="584" name="Picture 584"/>
          <p:cNvPicPr>
            <a:picLocks noChangeAspect="1"/>
          </p:cNvPicPr>
          <p:nvPr/>
        </p:nvPicPr>
        <p:blipFill>
          <a:blip r:embed="rId2"/>
          <a:srcRect b="0" l="0" r="0" t="0"/>
          <a:stretch/>
        </p:blipFill>
        <p:spPr>
          <a:xfrm>
            <a:off x="457200" y="857250"/>
            <a:ext cx="8131175" cy="5813425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Picture 58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5357812" cy="36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Picture 58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857625" y="3333750"/>
            <a:ext cx="5286375" cy="352425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Text Box 590"/>
          <p:cNvSpPr txBox="1">
            <a:spLocks/>
          </p:cNvSpPr>
          <p:nvPr/>
        </p:nvSpPr>
        <p:spPr>
          <a:xfrm>
            <a:off x="6572250" y="2000250"/>
            <a:ext cx="873125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>
                <a:latin charset="0" pitchFamily="18" typeface="Cambria"/>
              </a:rPr>
              <a:t>Берн</a:t>
            </a:r>
          </a:p>
        </p:txBody>
      </p:sp>
      <p:sp>
        <p:nvSpPr>
          <p:cNvPr id="591" name="Text Box 591"/>
          <p:cNvSpPr txBox="1">
            <a:spLocks/>
          </p:cNvSpPr>
          <p:nvPr/>
        </p:nvSpPr>
        <p:spPr>
          <a:xfrm>
            <a:off x="5929312" y="1428750"/>
            <a:ext cx="2084387" cy="5238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800">
                <a:latin charset="0" pitchFamily="18" typeface="Cambria"/>
              </a:rPr>
              <a:t>Швајцарска</a:t>
            </a:r>
          </a:p>
        </p:txBody>
      </p:sp>
      <p:pic>
        <p:nvPicPr>
          <p:cNvPr id="592" name="Picture 59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786187"/>
            <a:ext cx="3768725" cy="3071812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Text Box 594"/>
          <p:cNvSpPr txBox="1">
            <a:spLocks/>
          </p:cNvSpPr>
          <p:nvPr/>
        </p:nvSpPr>
        <p:spPr>
          <a:xfrm>
            <a:off x="0" y="3714750"/>
            <a:ext cx="1558925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000">
                <a:latin charset="0" pitchFamily="18" typeface="Cambria"/>
              </a:rPr>
              <a:t>Позориште 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Text Box 59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596" name="Picture 596"/>
          <p:cNvPicPr>
            <a:picLocks noChangeAspect="1"/>
          </p:cNvPicPr>
          <p:nvPr/>
        </p:nvPicPr>
        <p:blipFill>
          <a:blip r:embed="rId2"/>
          <a:srcRect t="18776"/>
          <a:stretch/>
        </p:blipFill>
        <p:spPr>
          <a:xfrm>
            <a:off x="0" y="0"/>
            <a:ext cx="9144000" cy="3398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Picture 598"/>
          <p:cNvPicPr>
            <a:picLocks noChangeAspect="1"/>
          </p:cNvPicPr>
          <p:nvPr/>
        </p:nvPicPr>
        <p:blipFill>
          <a:blip r:embed="rId3"/>
          <a:srcRect l="3735"/>
          <a:stretch/>
        </p:blipFill>
        <p:spPr>
          <a:xfrm>
            <a:off x="0" y="4071937"/>
            <a:ext cx="4021137" cy="278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Picture 600"/>
          <p:cNvPicPr>
            <a:picLocks noChangeAspect="1"/>
          </p:cNvPicPr>
          <p:nvPr/>
        </p:nvPicPr>
        <p:blipFill>
          <a:blip r:embed="rId4"/>
          <a:srcRect l="6760" r="15585"/>
          <a:stretch/>
        </p:blipFill>
        <p:spPr>
          <a:xfrm>
            <a:off x="4071937" y="4189412"/>
            <a:ext cx="5072062" cy="2382837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Text Box 602"/>
          <p:cNvSpPr txBox="1">
            <a:spLocks/>
          </p:cNvSpPr>
          <p:nvPr/>
        </p:nvSpPr>
        <p:spPr>
          <a:xfrm>
            <a:off x="4000500" y="3357562"/>
            <a:ext cx="1398587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>
                <a:latin charset="0" pitchFamily="18" typeface="Century"/>
              </a:rPr>
              <a:t>Луцерн </a:t>
            </a:r>
          </a:p>
        </p:txBody>
      </p:sp>
      <p:sp>
        <p:nvSpPr>
          <p:cNvPr id="603" name="Text Box 603"/>
          <p:cNvSpPr txBox="1">
            <a:spLocks/>
          </p:cNvSpPr>
          <p:nvPr/>
        </p:nvSpPr>
        <p:spPr>
          <a:xfrm>
            <a:off x="0" y="3714750"/>
            <a:ext cx="4071937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>
                <a:latin charset="0" pitchFamily="18" typeface="Cambria"/>
              </a:rPr>
              <a:t>Стари водоторањ и Капелански мост</a:t>
            </a:r>
          </a:p>
        </p:txBody>
      </p:sp>
      <p:sp>
        <p:nvSpPr>
          <p:cNvPr id="604" name="Text Box 604"/>
          <p:cNvSpPr txBox="1">
            <a:spLocks/>
          </p:cNvSpPr>
          <p:nvPr/>
        </p:nvSpPr>
        <p:spPr>
          <a:xfrm>
            <a:off x="5572125" y="4071937"/>
            <a:ext cx="14319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latin charset="0" pitchFamily="18" typeface="Century"/>
              </a:rPr>
              <a:t>Вински трг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Text Box 605"/>
          <p:cNvSpPr>
            <a:spLocks/>
          </p:cNvSpPr>
          <p:nvPr>
            <p:ph type="title"/>
          </p:nvPr>
        </p:nvSpPr>
        <p:spPr>
          <a:xfrm>
            <a:off x="0" y="339725"/>
            <a:ext cx="9144000" cy="1384300"/>
          </a:xfrm>
          <a:prstGeom prst="rect">
            <a:avLst/>
          </a:prstGeom>
        </p:spPr>
        <p:txBody>
          <a:bodyPr anchor="b" bIns="45720" lIns="91440" numCol="1" rIns="91440" tIns="45720" wrap="square">
            <a:spAutoFit/>
          </a:bodyPr>
          <a:lstStyle/>
          <a:p>
            <a:pPr indent="0" marL="0"/>
            <a:r>
              <a:rPr dirty="0" lang="en-US" smtClean="0" sz="3600">
                <a:solidFill>
                  <a:srgbClr val="0070C0"/>
                </a:solidFill>
                <a:latin charset="0" pitchFamily="18" typeface="Times New Roman"/>
                <a:ea charset="0" pitchFamily="18" typeface="Times New Roman"/>
              </a:rPr>
              <a:t>Доломити</a:t>
            </a:r>
            <a:r>
              <a:rPr dirty="0" lang="en-US" smtClean="0" sz="2200">
                <a:solidFill>
                  <a:srgbClr val="0070C0"/>
                </a:solidFill>
                <a:latin charset="0" pitchFamily="18" typeface="Cambria"/>
                <a:ea charset="0" pitchFamily="18" typeface="Times New Roman"/>
              </a:rPr>
              <a:t/>
            </a:r>
            <a:br>
              <a:rPr dirty="0" lang="en-US" smtClean="0" sz="2200">
                <a:solidFill>
                  <a:srgbClr val="0070C0"/>
                </a:solidFill>
                <a:latin charset="0" pitchFamily="18" typeface="Cambria"/>
                <a:ea charset="0" pitchFamily="18" typeface="Times New Roman"/>
              </a:rPr>
            </a:br>
            <a:r>
              <a:rPr dirty="0" lang="en-US" smtClean="0" sz="2200">
                <a:solidFill>
                  <a:srgbClr val="0070C0"/>
                </a:solidFill>
                <a:latin charset="0" pitchFamily="18" typeface="Cambria"/>
                <a:ea charset="0" pitchFamily="18" typeface="Times New Roman"/>
              </a:rPr>
              <a:t>површ. </a:t>
            </a:r>
            <a:r>
              <a:rPr dirty="0" lang="en-US" smtClean="0" sz="2200">
                <a:solidFill>
                  <a:srgbClr val="0070C0"/>
                </a:solidFill>
                <a:latin charset="0" pitchFamily="18" typeface="Cambria"/>
              </a:rPr>
              <a:t>15.942 km</a:t>
            </a:r>
            <a:r>
              <a:rPr baseline="30000" dirty="0" lang="en-US" smtClean="0" sz="2200">
                <a:solidFill>
                  <a:srgbClr val="0070C0"/>
                </a:solidFill>
                <a:latin charset="0" pitchFamily="18" typeface="Cambria"/>
              </a:rPr>
              <a:t>2</a:t>
            </a:r>
            <a:r>
              <a:rPr dirty="0" lang="en-US" smtClean="0" sz="2400">
                <a:solidFill>
                  <a:srgbClr val="0070C0"/>
                </a:solidFill>
                <a:latin charset="0" pitchFamily="18" typeface="Times New Roman"/>
                <a:ea charset="0" pitchFamily="18" typeface="Times New Roman"/>
              </a:rPr>
              <a:t>; 450 жичара, 1246 km ски стаза у 12 ски целина, око половине повезано;  Светска баштина – Унеско; </a:t>
            </a:r>
          </a:p>
        </p:txBody>
      </p:sp>
      <p:sp>
        <p:nvSpPr>
          <p:cNvPr id="606" name="Text Box 606"/>
          <p:cNvSpPr>
            <a:spLocks/>
          </p:cNvSpPr>
          <p:nvPr>
            <p:ph type="body"/>
          </p:nvPr>
        </p:nvSpPr>
        <p:spPr>
          <a:xfrm>
            <a:off x="0" y="1857375"/>
            <a:ext cx="9286875" cy="51816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buFont charset="2" pitchFamily="2" typeface="Wingdings"/>
              <a:buChar char="Ø"/>
            </a:pPr>
            <a:r>
              <a:rPr dirty="0" lang="en-US" smtClean="0" sz="2400">
                <a:latin charset="0" pitchFamily="18" typeface="Times New Roman"/>
                <a:ea charset="0" pitchFamily="18" typeface="Times New Roman"/>
              </a:rPr>
              <a:t>Планине раздвојене удолинама - добра саобраћајна повезаност.</a:t>
            </a:r>
          </a:p>
          <a:p>
            <a:pPr indent="-342900" marL="342900">
              <a:buNone/>
            </a:pPr>
            <a:r>
              <a:rPr dirty="0" lang="en-US" smtClean="0" sz="1000">
                <a:latin charset="0" pitchFamily="18" typeface="Times New Roman"/>
                <a:ea charset="0" pitchFamily="18" typeface="Times New Roman"/>
              </a:rPr>
              <a:t> </a:t>
            </a:r>
          </a:p>
          <a:p>
            <a:pPr indent="-342900" marL="342900">
              <a:buFont charset="2" pitchFamily="2" typeface="Wingdings"/>
              <a:buChar char="Ø"/>
            </a:pPr>
            <a:r>
              <a:rPr dirty="0" lang="en-US" smtClean="0" sz="2400">
                <a:latin charset="0" pitchFamily="18" typeface="Times New Roman"/>
                <a:ea charset="0" pitchFamily="18" typeface="Times New Roman"/>
              </a:rPr>
              <a:t>Доста осунчаних падина, али и осојних страна.</a:t>
            </a:r>
          </a:p>
          <a:p>
            <a:pPr indent="-342900" marL="342900">
              <a:buFont charset="2" pitchFamily="2" typeface="Wingdings"/>
              <a:buChar char="Ø"/>
            </a:pPr>
            <a:endParaRPr dirty="0" lang="en-US" smtClean="0" sz="10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buFont charset="2" pitchFamily="2" typeface="Wingdings"/>
              <a:buChar char="Ø"/>
            </a:pPr>
            <a:r>
              <a:rPr dirty="0" lang="en-US" smtClean="0" sz="2400">
                <a:latin charset="0" pitchFamily="18" typeface="Times New Roman"/>
                <a:ea charset="0" pitchFamily="18" typeface="Times New Roman"/>
              </a:rPr>
              <a:t>Клима - дуго задржавање снега, зимски месеци ведри - зимско-спортски туризам, стрме планине - алпинизам.</a:t>
            </a:r>
          </a:p>
          <a:p>
            <a:pPr indent="-342900" marL="342900">
              <a:buFont charset="2" pitchFamily="2" typeface="Wingdings"/>
              <a:buChar char="Ø"/>
            </a:pPr>
            <a:endParaRPr dirty="0" lang="en-US" smtClean="0" sz="10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buFont charset="2" pitchFamily="2" typeface="Wingdings"/>
              <a:buChar char="Ø"/>
            </a:pPr>
            <a:r>
              <a:rPr dirty="0" lang="en-US" smtClean="0" sz="2400">
                <a:latin charset="0" pitchFamily="18" typeface="Times New Roman"/>
                <a:ea charset="0" pitchFamily="18" typeface="Times New Roman"/>
              </a:rPr>
              <a:t>Најзначајнији центари  Кортина д’ Ампецо, Мадона ди Кампиља, Вал Гардена, Алта Бађија, Мисурина, Сан Мартино ди Кастроца, Фаса, Араба, Сесто, Алта Пустериа, ...</a:t>
            </a:r>
          </a:p>
          <a:p>
            <a:pPr indent="-342900" marL="342900">
              <a:buFont charset="2" pitchFamily="2" typeface="Wingdings"/>
              <a:buChar char="Ø"/>
            </a:pPr>
            <a:endParaRPr dirty="0" lang="en-US" smtClean="0" sz="10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buFont charset="2" pitchFamily="2" typeface="Wingdings"/>
              <a:buChar char="Ø"/>
            </a:pPr>
            <a:r>
              <a:rPr dirty="0" lang="en-US" smtClean="0" sz="2400">
                <a:latin charset="0" pitchFamily="18" typeface="Times New Roman"/>
                <a:ea charset="0" pitchFamily="18" typeface="Times New Roman"/>
              </a:rPr>
              <a:t>Доломити су значајан центар транзита при љетњим кретањима према Медитерану.</a:t>
            </a:r>
          </a:p>
          <a:p>
            <a:pPr indent="-342900" marL="342900">
              <a:buFont charset="2" pitchFamily="2" typeface="Wingdings"/>
              <a:buChar char="Ø"/>
            </a:pPr>
            <a:endParaRPr dirty="0" lang="en-US" smtClean="0" sz="2400">
              <a:latin charset="0" pitchFamily="18" typeface="Times New Roman"/>
              <a:ea charset="0" pitchFamily="18" typeface="Times New Roman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Text Box 60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08" name="Text Box 60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09" name="Picture 609"/>
          <p:cNvPicPr>
            <a:picLocks noChangeAspect="1"/>
          </p:cNvPicPr>
          <p:nvPr/>
        </p:nvPicPr>
        <p:blipFill>
          <a:blip r:embed="rId2"/>
          <a:srcRect b="4030" l="10799" r="7666" t="4291"/>
          <a:stretch/>
        </p:blipFill>
        <p:spPr>
          <a:xfrm>
            <a:off x="176212" y="0"/>
            <a:ext cx="8967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Text Box 611"/>
          <p:cNvSpPr txBox="1">
            <a:spLocks/>
          </p:cNvSpPr>
          <p:nvPr/>
        </p:nvSpPr>
        <p:spPr>
          <a:xfrm>
            <a:off x="1857375" y="0"/>
            <a:ext cx="1719262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400">
                <a:solidFill>
                  <a:srgbClr val="FF0000"/>
                </a:solidFill>
              </a:rPr>
              <a:t>Доломити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Picture 612"/>
          <p:cNvPicPr>
            <a:picLocks noChangeAspect="1"/>
          </p:cNvPicPr>
          <p:nvPr/>
        </p:nvPicPr>
        <p:blipFill>
          <a:blip r:embed="rId3"/>
          <a:srcRect b="0" l="1556" r="1192" t="6635"/>
          <a:stretch/>
        </p:blipFill>
        <p:spPr>
          <a:xfrm>
            <a:off x="0" y="682625"/>
            <a:ext cx="9144000" cy="6175375"/>
          </a:xfrm>
          <a:prstGeom prst="rect">
            <a:avLst/>
          </a:prstGeom>
        </p:spPr>
      </p:pic>
      <p:sp>
        <p:nvSpPr>
          <p:cNvPr id="614" name="Text Box 614"/>
          <p:cNvSpPr txBox="1">
            <a:spLocks/>
          </p:cNvSpPr>
          <p:nvPr/>
        </p:nvSpPr>
        <p:spPr>
          <a:xfrm>
            <a:off x="0" y="0"/>
            <a:ext cx="9286875" cy="1908175"/>
          </a:xfrm>
          <a:prstGeom prst="rect">
            <a:avLst/>
          </a:prstGeom>
          <a:noFill/>
          <a:ln>
            <a:noFill/>
          </a:ln>
        </p:spPr>
        <p:txBody>
          <a:bodyPr anchor="b" numCol="1">
            <a:spAutoFit/>
          </a:bodyPr>
          <a:lstStyle/>
          <a:p>
            <a:pPr algn="ctr" indent="0" marL="0"/>
            <a:r>
              <a:rPr b="1" dirty="0" lang="en-US" smtClean="0" sz="2600">
                <a:solidFill>
                  <a:srgbClr val="F48D38"/>
                </a:solidFill>
                <a:latin charset="0" pitchFamily="18" typeface="Century"/>
              </a:rPr>
              <a:t>Рељеф Доломита</a:t>
            </a:r>
          </a:p>
          <a:p>
            <a:pPr indent="0" marL="0"/>
            <a:r>
              <a:rPr dirty="0" lang="en-US" smtClean="0">
                <a:latin charset="0" pitchFamily="18" typeface="Cambria"/>
              </a:rPr>
              <a:t>(21 врх виши од 3000 m; неки стеновити врхови преко 1500 релативне висине - међу највишим на свету; алпинизам; скијање; слободно пењање уз стене традиција Долом. од 1887. када се Георг Винклер (17 год.) попео на један од врхова (“торњева”) Вајолет; </a:t>
            </a:r>
          </a:p>
          <a:p>
            <a:pPr indent="0" marL="0"/>
            <a:r>
              <a:rPr dirty="0" lang="en-US" smtClean="0">
                <a:latin charset="0" pitchFamily="18" typeface="Cambria"/>
              </a:rPr>
              <a:t>у првој седмици јула бицилкистичка трка преко 7 планинских превоја Доломита – Доломитски бицикл. маратон); пешачење; историјски путеви – I св. рат - Итал. - Аустр. 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Text Box 61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616" name="Picture 61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305925" cy="264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Picture 618"/>
          <p:cNvPicPr>
            <a:picLocks noChangeAspect="1"/>
          </p:cNvPicPr>
          <p:nvPr/>
        </p:nvPicPr>
        <p:blipFill>
          <a:blip r:embed="rId3"/>
          <a:srcRect t="3339"/>
          <a:stretch/>
        </p:blipFill>
        <p:spPr>
          <a:xfrm>
            <a:off x="539750" y="2714625"/>
            <a:ext cx="8066087" cy="4137025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Text Box 620"/>
          <p:cNvSpPr txBox="1">
            <a:spLocks/>
          </p:cNvSpPr>
          <p:nvPr/>
        </p:nvSpPr>
        <p:spPr>
          <a:xfrm>
            <a:off x="5272087" y="2655887"/>
            <a:ext cx="2273300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400">
                <a:latin charset="0" pitchFamily="18" typeface="Century"/>
              </a:rPr>
              <a:t>НП Доломити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Picture 62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441825" cy="335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Picture 62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671887"/>
            <a:ext cx="4787900" cy="318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Picture 625"/>
          <p:cNvPicPr>
            <a:picLocks noChangeAspect="1"/>
          </p:cNvPicPr>
          <p:nvPr/>
        </p:nvPicPr>
        <p:blipFill>
          <a:blip r:embed="rId4"/>
          <a:srcRect b="18198" t="26309"/>
          <a:stretch/>
        </p:blipFill>
        <p:spPr>
          <a:xfrm>
            <a:off x="4852987" y="3643312"/>
            <a:ext cx="4291012" cy="3214687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Text Box 627"/>
          <p:cNvSpPr txBox="1">
            <a:spLocks/>
          </p:cNvSpPr>
          <p:nvPr/>
        </p:nvSpPr>
        <p:spPr>
          <a:xfrm>
            <a:off x="7143750" y="4143375"/>
            <a:ext cx="1492250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>
                <a:latin charset="0" pitchFamily="18" typeface="Century"/>
              </a:rPr>
              <a:t>Ски село</a:t>
            </a:r>
          </a:p>
        </p:txBody>
      </p:sp>
      <p:sp>
        <p:nvSpPr>
          <p:cNvPr id="628" name="Text Box 628"/>
          <p:cNvSpPr txBox="1">
            <a:spLocks/>
          </p:cNvSpPr>
          <p:nvPr/>
        </p:nvSpPr>
        <p:spPr>
          <a:xfrm>
            <a:off x="214312" y="3786187"/>
            <a:ext cx="2452687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>
                <a:solidFill>
                  <a:srgbClr val="FFFF00"/>
                </a:solidFill>
                <a:latin charset="0" pitchFamily="18" typeface="Century"/>
              </a:rPr>
              <a:t>Ледена пећина</a:t>
            </a:r>
          </a:p>
        </p:txBody>
      </p:sp>
      <p:pic>
        <p:nvPicPr>
          <p:cNvPr id="629" name="Picture 629"/>
          <p:cNvPicPr>
            <a:picLocks noChangeAspect="1"/>
          </p:cNvPicPr>
          <p:nvPr/>
        </p:nvPicPr>
        <p:blipFill>
          <a:blip r:embed="rId5"/>
          <a:srcRect l="2969" r="3404" t="13750"/>
          <a:stretch/>
        </p:blipFill>
        <p:spPr>
          <a:xfrm>
            <a:off x="4491037" y="0"/>
            <a:ext cx="4652962" cy="3214687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Text Box 631"/>
          <p:cNvSpPr txBox="1">
            <a:spLocks/>
          </p:cNvSpPr>
          <p:nvPr/>
        </p:nvSpPr>
        <p:spPr>
          <a:xfrm>
            <a:off x="4929187" y="2143125"/>
            <a:ext cx="1908175" cy="7080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 sz="2000">
                <a:solidFill>
                  <a:srgbClr val="FFFF00"/>
                </a:solidFill>
                <a:latin charset="0" pitchFamily="18" typeface="Cambria"/>
              </a:rPr>
              <a:t>Монте Ћивета </a:t>
            </a:r>
          </a:p>
          <a:p>
            <a:pPr algn="ctr" indent="0" marL="0"/>
            <a:r>
              <a:rPr dirty="0" lang="en-US" smtClean="0" sz="2000">
                <a:solidFill>
                  <a:srgbClr val="FFFF00"/>
                </a:solidFill>
                <a:latin charset="0" pitchFamily="18" typeface="Cambria"/>
              </a:rPr>
              <a:t>(3220  m)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Text Box 63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633" name="Picture 633"/>
          <p:cNvPicPr>
            <a:picLocks noChangeAspect="1"/>
          </p:cNvPicPr>
          <p:nvPr/>
        </p:nvPicPr>
        <p:blipFill>
          <a:blip r:embed="rId2"/>
          <a:srcRect b="5823" l="2707" r="3064" t="6229"/>
          <a:stretch/>
        </p:blipFill>
        <p:spPr>
          <a:xfrm>
            <a:off x="-9525" y="0"/>
            <a:ext cx="9153525" cy="357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Text Box 635"/>
          <p:cNvSpPr txBox="1">
            <a:spLocks/>
          </p:cNvSpPr>
          <p:nvPr/>
        </p:nvSpPr>
        <p:spPr>
          <a:xfrm>
            <a:off x="2857500" y="0"/>
            <a:ext cx="11445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FF00"/>
                </a:solidFill>
              </a:rPr>
              <a:t>Корвара</a:t>
            </a:r>
          </a:p>
        </p:txBody>
      </p:sp>
      <p:pic>
        <p:nvPicPr>
          <p:cNvPr id="636" name="Picture 636"/>
          <p:cNvPicPr>
            <a:picLocks noChangeAspect="1"/>
          </p:cNvPicPr>
          <p:nvPr/>
        </p:nvPicPr>
        <p:blipFill>
          <a:blip r:embed="rId3"/>
          <a:srcRect r="3279"/>
          <a:stretch/>
        </p:blipFill>
        <p:spPr>
          <a:xfrm>
            <a:off x="0" y="3663950"/>
            <a:ext cx="5572125" cy="319405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Text Box 638"/>
          <p:cNvSpPr txBox="1">
            <a:spLocks/>
          </p:cNvSpPr>
          <p:nvPr/>
        </p:nvSpPr>
        <p:spPr>
          <a:xfrm>
            <a:off x="2071687" y="3571875"/>
            <a:ext cx="3517900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FF00"/>
                </a:solidFill>
              </a:rPr>
              <a:t>Димаро - Туристичка села</a:t>
            </a:r>
          </a:p>
        </p:txBody>
      </p:sp>
      <p:pic>
        <p:nvPicPr>
          <p:cNvPr id="639" name="Picture 639"/>
          <p:cNvPicPr>
            <a:picLocks noChangeAspect="1"/>
          </p:cNvPicPr>
          <p:nvPr/>
        </p:nvPicPr>
        <p:blipFill>
          <a:blip r:embed="rId4"/>
          <a:srcRect l="7057" r="7217"/>
          <a:stretch/>
        </p:blipFill>
        <p:spPr>
          <a:xfrm>
            <a:off x="5643562" y="3625850"/>
            <a:ext cx="3500437" cy="323215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Text Box 641"/>
          <p:cNvSpPr txBox="1">
            <a:spLocks/>
          </p:cNvSpPr>
          <p:nvPr/>
        </p:nvSpPr>
        <p:spPr>
          <a:xfrm>
            <a:off x="6643687" y="3929062"/>
            <a:ext cx="925512" cy="4302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200">
                <a:latin charset="0" pitchFamily="18" typeface="Cambria"/>
              </a:rPr>
              <a:t>Хотел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 Box 6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8" name="Text Box 6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9" name="Picture 6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Text Box 71"/>
          <p:cNvSpPr txBox="1">
            <a:spLocks/>
          </p:cNvSpPr>
          <p:nvPr/>
        </p:nvSpPr>
        <p:spPr>
          <a:xfrm>
            <a:off x="3571875" y="928687"/>
            <a:ext cx="19462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Пенински Алпи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Text Box 64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643" name="Picture 643"/>
          <p:cNvPicPr>
            <a:picLocks noChangeAspect="1"/>
          </p:cNvPicPr>
          <p:nvPr/>
        </p:nvPicPr>
        <p:blipFill>
          <a:blip r:embed="rId2"/>
          <a:srcRect l="6651" r="10269" t="20837"/>
          <a:stretch/>
        </p:blipFill>
        <p:spPr>
          <a:xfrm>
            <a:off x="0" y="0"/>
            <a:ext cx="4286250" cy="3062287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Text Box 645"/>
          <p:cNvSpPr txBox="1">
            <a:spLocks/>
          </p:cNvSpPr>
          <p:nvPr/>
        </p:nvSpPr>
        <p:spPr>
          <a:xfrm>
            <a:off x="285750" y="2143125"/>
            <a:ext cx="2008187" cy="7080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 sz="2000">
                <a:solidFill>
                  <a:srgbClr val="FFFF00"/>
                </a:solidFill>
                <a:latin charset="0" pitchFamily="18" typeface="Cambria"/>
              </a:rPr>
              <a:t>Планина Пелмо</a:t>
            </a:r>
          </a:p>
          <a:p>
            <a:pPr algn="ctr" indent="0" marL="0"/>
            <a:r>
              <a:rPr dirty="0" lang="en-US" smtClean="0" sz="2000">
                <a:solidFill>
                  <a:srgbClr val="FFFF00"/>
                </a:solidFill>
                <a:latin charset="0" pitchFamily="18" typeface="Cambria"/>
              </a:rPr>
              <a:t>(3168 m)</a:t>
            </a:r>
          </a:p>
        </p:txBody>
      </p:sp>
      <p:pic>
        <p:nvPicPr>
          <p:cNvPr id="646" name="Picture 646"/>
          <p:cNvPicPr>
            <a:picLocks noChangeAspect="1"/>
          </p:cNvPicPr>
          <p:nvPr/>
        </p:nvPicPr>
        <p:blipFill>
          <a:blip r:embed="rId3"/>
          <a:srcRect l="15195" t="15625"/>
          <a:stretch/>
        </p:blipFill>
        <p:spPr>
          <a:xfrm>
            <a:off x="0" y="3429000"/>
            <a:ext cx="4308475" cy="3214687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Text Box 648"/>
          <p:cNvSpPr txBox="1">
            <a:spLocks/>
          </p:cNvSpPr>
          <p:nvPr/>
        </p:nvSpPr>
        <p:spPr>
          <a:xfrm>
            <a:off x="2857500" y="4929187"/>
            <a:ext cx="1335087" cy="10779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 sz="1600">
                <a:solidFill>
                  <a:srgbClr val="FFFF00"/>
                </a:solidFill>
              </a:rPr>
              <a:t>Долина </a:t>
            </a:r>
          </a:p>
          <a:p>
            <a:pPr algn="ctr" indent="0" marL="0"/>
            <a:r>
              <a:rPr dirty="0" lang="en-US" smtClean="0" sz="1600">
                <a:solidFill>
                  <a:srgbClr val="FFFF00"/>
                </a:solidFill>
              </a:rPr>
              <a:t>Фјорентина </a:t>
            </a:r>
          </a:p>
          <a:p>
            <a:pPr algn="ctr" indent="0" marL="0"/>
            <a:r>
              <a:rPr dirty="0" lang="en-US" smtClean="0" sz="1600">
                <a:solidFill>
                  <a:srgbClr val="FFFF00"/>
                </a:solidFill>
              </a:rPr>
              <a:t>и Пелмо у </a:t>
            </a:r>
          </a:p>
          <a:p>
            <a:pPr algn="ctr" indent="0" marL="0"/>
            <a:r>
              <a:rPr dirty="0" lang="en-US" smtClean="0" sz="1600">
                <a:solidFill>
                  <a:srgbClr val="FFFF00"/>
                </a:solidFill>
              </a:rPr>
              <a:t>позадини </a:t>
            </a:r>
          </a:p>
        </p:txBody>
      </p:sp>
      <p:pic>
        <p:nvPicPr>
          <p:cNvPr id="649" name="Picture 649"/>
          <p:cNvPicPr>
            <a:picLocks noChangeAspect="1"/>
          </p:cNvPicPr>
          <p:nvPr/>
        </p:nvPicPr>
        <p:blipFill>
          <a:blip r:embed="rId4"/>
          <a:srcRect b="4977" l="6889" r="7520" t="12663"/>
          <a:stretch/>
        </p:blipFill>
        <p:spPr>
          <a:xfrm>
            <a:off x="4357687" y="0"/>
            <a:ext cx="4786312" cy="307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Picture 651"/>
          <p:cNvPicPr>
            <a:picLocks noChangeAspect="1"/>
          </p:cNvPicPr>
          <p:nvPr/>
        </p:nvPicPr>
        <p:blipFill>
          <a:blip r:embed="rId5"/>
          <a:srcRect r="10973" t="18446"/>
          <a:stretch/>
        </p:blipFill>
        <p:spPr>
          <a:xfrm>
            <a:off x="4329112" y="3786187"/>
            <a:ext cx="4814887" cy="2662237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Text Box 653"/>
          <p:cNvSpPr txBox="1">
            <a:spLocks/>
          </p:cNvSpPr>
          <p:nvPr/>
        </p:nvSpPr>
        <p:spPr>
          <a:xfrm>
            <a:off x="4572000" y="0"/>
            <a:ext cx="1849437" cy="7080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000">
                <a:latin charset="0" pitchFamily="18" typeface="Cambria"/>
              </a:rPr>
              <a:t>Монте Кристи</a:t>
            </a:r>
          </a:p>
          <a:p>
            <a:pPr indent="0" marL="0"/>
            <a:r>
              <a:rPr dirty="0" lang="en-US" smtClean="0" sz="2000">
                <a:latin charset="0" pitchFamily="18" typeface="Cambria"/>
              </a:rPr>
              <a:t>(3221 m)</a:t>
            </a:r>
          </a:p>
        </p:txBody>
      </p:sp>
      <p:sp>
        <p:nvSpPr>
          <p:cNvPr id="654" name="Text Box 654"/>
          <p:cNvSpPr txBox="1">
            <a:spLocks/>
          </p:cNvSpPr>
          <p:nvPr/>
        </p:nvSpPr>
        <p:spPr>
          <a:xfrm>
            <a:off x="4857750" y="3357562"/>
            <a:ext cx="4286250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000">
                <a:latin charset="0" pitchFamily="18" typeface="Cambria"/>
              </a:rPr>
              <a:t>Планина (3205 m) и језеро Сорапис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Text Box 65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56" name="Picture 656"/>
          <p:cNvPicPr>
            <a:picLocks noChangeAspect="1"/>
          </p:cNvPicPr>
          <p:nvPr/>
        </p:nvPicPr>
        <p:blipFill>
          <a:blip r:embed="rId2"/>
          <a:srcRect b="8534" l="5455" r="6920" t="8276"/>
          <a:stretch/>
        </p:blipFill>
        <p:spPr>
          <a:xfrm>
            <a:off x="285750" y="428625"/>
            <a:ext cx="8643937" cy="6143625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Text Box 658"/>
          <p:cNvSpPr txBox="1">
            <a:spLocks/>
          </p:cNvSpPr>
          <p:nvPr/>
        </p:nvSpPr>
        <p:spPr>
          <a:xfrm>
            <a:off x="2500312" y="0"/>
            <a:ext cx="4524375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>
                <a:latin charset="0" pitchFamily="18" typeface="Cambria"/>
              </a:rPr>
              <a:t>Доломити код Белуна (Венето)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Picture 659"/>
          <p:cNvPicPr>
            <a:picLocks noChangeAspect="1"/>
          </p:cNvPicPr>
          <p:nvPr/>
        </p:nvPicPr>
        <p:blipFill>
          <a:blip r:embed="rId2"/>
          <a:srcRect b="0" l="0" r="0" t="0"/>
          <a:stretch/>
        </p:blipFill>
        <p:spPr>
          <a:xfrm>
            <a:off x="0" y="142875"/>
            <a:ext cx="4800600" cy="4000500"/>
          </a:xfrm>
          <a:prstGeom prst="rect">
            <a:avLst/>
          </a:prstGeom>
        </p:spPr>
      </p:pic>
      <p:sp>
        <p:nvSpPr>
          <p:cNvPr id="661" name="Text Box 661"/>
          <p:cNvSpPr txBox="1">
            <a:spLocks/>
          </p:cNvSpPr>
          <p:nvPr/>
        </p:nvSpPr>
        <p:spPr>
          <a:xfrm>
            <a:off x="4429125" y="2928937"/>
            <a:ext cx="1166812" cy="5238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/>
              <a:t> Madona di </a:t>
            </a:r>
          </a:p>
          <a:p>
            <a:pPr indent="0" marL="0"/>
            <a:r>
              <a:rPr b="1" dirty="0" lang="en-US" smtClean="0" sz="1400"/>
              <a:t>Campiglio</a:t>
            </a:r>
          </a:p>
        </p:txBody>
      </p:sp>
      <p:pic>
        <p:nvPicPr>
          <p:cNvPr id="662" name="Picture 66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429125" y="2928937"/>
            <a:ext cx="142875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Text Box 664"/>
          <p:cNvSpPr txBox="1">
            <a:spLocks/>
          </p:cNvSpPr>
          <p:nvPr/>
        </p:nvSpPr>
        <p:spPr>
          <a:xfrm>
            <a:off x="0" y="0"/>
            <a:ext cx="3000375" cy="400050"/>
          </a:xfrm>
          <a:prstGeom prst="rect">
            <a:avLst/>
          </a:prstGeom>
          <a:noFill/>
          <a:ln>
            <a:noFill/>
          </a:ln>
        </p:spPr>
        <p:txBody>
          <a:bodyPr anchor="b" numCol="1">
            <a:spAutoFit/>
          </a:bodyPr>
          <a:lstStyle/>
          <a:p>
            <a:pPr algn="ctr" indent="0" marL="0"/>
            <a:r>
              <a:rPr b="1" dirty="0" lang="en-US" smtClean="0" sz="2000">
                <a:solidFill>
                  <a:srgbClr val="FF0000"/>
                </a:solidFill>
                <a:latin charset="0" pitchFamily="18" typeface="Century"/>
              </a:rPr>
              <a:t>Цетри у Доломитима</a:t>
            </a:r>
          </a:p>
        </p:txBody>
      </p:sp>
      <p:pic>
        <p:nvPicPr>
          <p:cNvPr id="665" name="Picture 665"/>
          <p:cNvPicPr>
            <a:picLocks noChangeAspect="1"/>
          </p:cNvPicPr>
          <p:nvPr/>
        </p:nvPicPr>
        <p:blipFill>
          <a:blip r:embed="rId4"/>
          <a:srcRect b="9059" l="4211" r="7185" t="33565"/>
          <a:stretch/>
        </p:blipFill>
        <p:spPr>
          <a:xfrm>
            <a:off x="0" y="4143375"/>
            <a:ext cx="6286500" cy="27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Text Box 667"/>
          <p:cNvSpPr txBox="1">
            <a:spLocks/>
          </p:cNvSpPr>
          <p:nvPr/>
        </p:nvSpPr>
        <p:spPr>
          <a:xfrm>
            <a:off x="6500812" y="5214937"/>
            <a:ext cx="2492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 </a:t>
            </a:r>
          </a:p>
        </p:txBody>
      </p:sp>
      <p:sp>
        <p:nvSpPr>
          <p:cNvPr id="668" name="Text Box 668"/>
          <p:cNvSpPr txBox="1">
            <a:spLocks/>
          </p:cNvSpPr>
          <p:nvPr/>
        </p:nvSpPr>
        <p:spPr>
          <a:xfrm>
            <a:off x="3786187" y="5357812"/>
            <a:ext cx="2487612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>
                <a:solidFill>
                  <a:srgbClr val="FFFF00"/>
                </a:solidFill>
                <a:latin charset="0" pitchFamily="18" typeface="Century"/>
              </a:rPr>
              <a:t>Вал Гардена</a:t>
            </a:r>
          </a:p>
          <a:p>
            <a:pPr algn="ctr" indent="0" marL="0"/>
            <a:r>
              <a:rPr dirty="0" lang="en-US" smtClean="0">
                <a:solidFill>
                  <a:srgbClr val="FFFF00"/>
                </a:solidFill>
                <a:latin charset="0" pitchFamily="18" typeface="Century"/>
              </a:rPr>
              <a:t>(Западни Доломити)</a:t>
            </a:r>
          </a:p>
        </p:txBody>
      </p:sp>
      <p:pic>
        <p:nvPicPr>
          <p:cNvPr id="669" name="Picture 669"/>
          <p:cNvPicPr>
            <a:picLocks noChangeAspect="1"/>
          </p:cNvPicPr>
          <p:nvPr/>
        </p:nvPicPr>
        <p:blipFill>
          <a:blip r:embed="rId5"/>
          <a:srcRect b="4144" l="7463" r="11563"/>
          <a:stretch/>
        </p:blipFill>
        <p:spPr>
          <a:xfrm>
            <a:off x="4706937" y="0"/>
            <a:ext cx="4437062" cy="2786062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Text Box 671"/>
          <p:cNvSpPr txBox="1">
            <a:spLocks/>
          </p:cNvSpPr>
          <p:nvPr/>
        </p:nvSpPr>
        <p:spPr>
          <a:xfrm>
            <a:off x="4714875" y="0"/>
            <a:ext cx="4714875" cy="5842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1600">
                <a:solidFill>
                  <a:srgbClr val="002060"/>
                </a:solidFill>
                <a:latin charset="0" pitchFamily="18" typeface="Cambria"/>
              </a:rPr>
              <a:t>Три врха (зупца) Лаваредо – ист.  Доломити</a:t>
            </a:r>
          </a:p>
          <a:p>
            <a:pPr indent="0" marL="0"/>
            <a:r>
              <a:rPr b="1" dirty="0" lang="en-US" smtClean="0" sz="1600">
                <a:solidFill>
                  <a:srgbClr val="002060"/>
                </a:solidFill>
                <a:latin charset="0" pitchFamily="18" typeface="Cambria"/>
              </a:rPr>
              <a:t>(Сестенски)</a:t>
            </a:r>
          </a:p>
        </p:txBody>
      </p:sp>
      <p:sp>
        <p:nvSpPr>
          <p:cNvPr id="672" name="Text Box 672"/>
          <p:cNvSpPr txBox="1">
            <a:spLocks/>
          </p:cNvSpPr>
          <p:nvPr/>
        </p:nvSpPr>
        <p:spPr>
          <a:xfrm>
            <a:off x="6286500" y="500062"/>
            <a:ext cx="523875" cy="2762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200">
                <a:latin charset="0" pitchFamily="18" typeface="Century"/>
              </a:rPr>
              <a:t>2857</a:t>
            </a:r>
          </a:p>
        </p:txBody>
      </p:sp>
      <p:sp>
        <p:nvSpPr>
          <p:cNvPr id="673" name="Text Box 673"/>
          <p:cNvSpPr txBox="1">
            <a:spLocks/>
          </p:cNvSpPr>
          <p:nvPr/>
        </p:nvSpPr>
        <p:spPr>
          <a:xfrm>
            <a:off x="6929437" y="214312"/>
            <a:ext cx="523875" cy="2762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200">
                <a:latin charset="0" pitchFamily="18" typeface="Century"/>
              </a:rPr>
              <a:t>2999</a:t>
            </a:r>
          </a:p>
        </p:txBody>
      </p:sp>
      <p:sp>
        <p:nvSpPr>
          <p:cNvPr id="674" name="Text Box 674"/>
          <p:cNvSpPr txBox="1">
            <a:spLocks/>
          </p:cNvSpPr>
          <p:nvPr/>
        </p:nvSpPr>
        <p:spPr>
          <a:xfrm>
            <a:off x="7786687" y="357187"/>
            <a:ext cx="523875" cy="2762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200">
                <a:latin charset="0" pitchFamily="18" typeface="Century"/>
              </a:rPr>
              <a:t>2973</a:t>
            </a:r>
          </a:p>
        </p:txBody>
      </p:sp>
      <p:pic>
        <p:nvPicPr>
          <p:cNvPr id="675" name="Picture 675"/>
          <p:cNvPicPr>
            <a:picLocks noChangeAspect="1"/>
          </p:cNvPicPr>
          <p:nvPr/>
        </p:nvPicPr>
        <p:blipFill>
          <a:blip r:embed="rId6"/>
          <a:srcRect b="1680"/>
          <a:stretch/>
        </p:blipFill>
        <p:spPr>
          <a:xfrm>
            <a:off x="6357937" y="3214687"/>
            <a:ext cx="2786062" cy="3643312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Text Box 677"/>
          <p:cNvSpPr txBox="1">
            <a:spLocks/>
          </p:cNvSpPr>
          <p:nvPr/>
        </p:nvSpPr>
        <p:spPr>
          <a:xfrm>
            <a:off x="6215062" y="2786062"/>
            <a:ext cx="2300287" cy="584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600">
                <a:latin charset="0" pitchFamily="18" typeface="Century"/>
              </a:rPr>
              <a:t>Правци за пењање – </a:t>
            </a:r>
          </a:p>
          <a:p>
            <a:pPr indent="0" marL="0"/>
            <a:r>
              <a:rPr dirty="0" lang="en-US" smtClean="0" sz="1600">
                <a:latin charset="0" pitchFamily="18" typeface="Century"/>
              </a:rPr>
              <a:t>средишњи врх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Text Box 67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79" name="Text Box 67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80" name="Picture 68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247650"/>
            <a:ext cx="9467850" cy="7224712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Text Box 682"/>
          <p:cNvSpPr txBox="1">
            <a:spLocks/>
          </p:cNvSpPr>
          <p:nvPr/>
        </p:nvSpPr>
        <p:spPr>
          <a:xfrm>
            <a:off x="3143250" y="214312"/>
            <a:ext cx="4598987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>
                <a:latin charset="0" pitchFamily="18" typeface="Century"/>
              </a:rPr>
              <a:t>Гардена (Вал Гaрдена) </a:t>
            </a:r>
            <a:r>
              <a:rPr dirty="0" lang="en-US" smtClean="0" sz="2400">
                <a:latin charset="0" pitchFamily="18" typeface="Cambria"/>
              </a:rPr>
              <a:t>- стазе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Text Box 68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84" name="Text Box 68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85" name="Picture 68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90500" y="395287"/>
            <a:ext cx="9525000" cy="606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Picture 687"/>
          <p:cNvPicPr>
            <a:picLocks noChangeAspect="1"/>
          </p:cNvPicPr>
          <p:nvPr/>
        </p:nvPicPr>
        <p:blipFill>
          <a:blip r:embed="rId2"/>
          <a:srcRect b="6564" l="0" r="0" t="0"/>
          <a:stretch/>
        </p:blipFill>
        <p:spPr>
          <a:xfrm>
            <a:off x="3071812" y="0"/>
            <a:ext cx="6072187" cy="3857625"/>
          </a:xfrm>
          <a:prstGeom prst="rect">
            <a:avLst/>
          </a:prstGeom>
        </p:spPr>
      </p:pic>
      <p:sp>
        <p:nvSpPr>
          <p:cNvPr id="689" name="Text Box 689"/>
          <p:cNvSpPr txBox="1">
            <a:spLocks/>
          </p:cNvSpPr>
          <p:nvPr/>
        </p:nvSpPr>
        <p:spPr>
          <a:xfrm>
            <a:off x="5457825" y="0"/>
            <a:ext cx="3686175" cy="461962"/>
          </a:xfrm>
          <a:prstGeom prst="rect">
            <a:avLst/>
          </a:prstGeom>
          <a:noFill/>
          <a:ln>
            <a:noFill/>
          </a:ln>
        </p:spPr>
        <p:txBody>
          <a:bodyPr anchor="b" numCol="1">
            <a:spAutoFit/>
          </a:bodyPr>
          <a:lstStyle/>
          <a:p>
            <a:pPr algn="ctr" indent="0" marL="0"/>
            <a:r>
              <a:rPr dirty="0" lang="en-US" smtClean="0" sz="2400">
                <a:solidFill>
                  <a:srgbClr val="FFFF00"/>
                </a:solidFill>
                <a:latin charset="0" pitchFamily="18" typeface="Century"/>
              </a:rPr>
              <a:t>Кортина д Ампецо</a:t>
            </a:r>
          </a:p>
        </p:txBody>
      </p:sp>
      <p:pic>
        <p:nvPicPr>
          <p:cNvPr id="690" name="Picture 69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643312"/>
            <a:ext cx="4286250" cy="3214687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Text Box 692"/>
          <p:cNvSpPr>
            <a:spLocks/>
          </p:cNvSpPr>
          <p:nvPr/>
        </p:nvSpPr>
        <p:spPr>
          <a:xfrm>
            <a:off x="785812" y="3714750"/>
            <a:ext cx="1150937" cy="4302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200">
                <a:solidFill>
                  <a:srgbClr val="FFFF00"/>
                </a:solidFill>
                <a:latin charset="0" pitchFamily="18" typeface="Century"/>
              </a:rPr>
              <a:t>Хотели</a:t>
            </a:r>
          </a:p>
        </p:txBody>
      </p:sp>
      <p:pic>
        <p:nvPicPr>
          <p:cNvPr id="693" name="Picture 693"/>
          <p:cNvPicPr>
            <a:picLocks noChangeAspect="1"/>
          </p:cNvPicPr>
          <p:nvPr/>
        </p:nvPicPr>
        <p:blipFill>
          <a:blip r:embed="rId4"/>
          <a:srcRect b="14388"/>
          <a:stretch/>
        </p:blipFill>
        <p:spPr>
          <a:xfrm>
            <a:off x="0" y="0"/>
            <a:ext cx="2857500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Picture 695"/>
          <p:cNvPicPr>
            <a:picLocks noChangeAspect="1"/>
          </p:cNvPicPr>
          <p:nvPr/>
        </p:nvPicPr>
        <p:blipFill>
          <a:blip r:embed="rId5"/>
          <a:srcRect b="5330"/>
          <a:stretch/>
        </p:blipFill>
        <p:spPr>
          <a:xfrm>
            <a:off x="4525962" y="3929062"/>
            <a:ext cx="4618037" cy="2928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Text Box 69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98" name="Text Box 69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99" name="Picture 69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94800" cy="6632575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Text Box 701"/>
          <p:cNvSpPr txBox="1">
            <a:spLocks/>
          </p:cNvSpPr>
          <p:nvPr/>
        </p:nvSpPr>
        <p:spPr>
          <a:xfrm>
            <a:off x="3616325" y="6113462"/>
            <a:ext cx="25701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FF00"/>
                </a:solidFill>
              </a:rPr>
              <a:t>Мадона ди Кампиљо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Text Box 70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703" name="Text Box 70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04" name="Picture 70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999287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Text Box 706"/>
          <p:cNvSpPr txBox="1">
            <a:spLocks/>
          </p:cNvSpPr>
          <p:nvPr/>
        </p:nvSpPr>
        <p:spPr>
          <a:xfrm>
            <a:off x="514350" y="0"/>
            <a:ext cx="8150225" cy="46196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 sz="2400">
                <a:latin charset="0" pitchFamily="18" typeface="Cambria"/>
              </a:rPr>
              <a:t>Трентино - Мадона ди Кампиљо – Сунчана долина - стазе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Text Box 70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7778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Сјеверни француски Преалпи</a:t>
            </a:r>
          </a:p>
        </p:txBody>
      </p:sp>
      <p:sp>
        <p:nvSpPr>
          <p:cNvPr id="708" name="Text Box 708"/>
          <p:cNvSpPr>
            <a:spLocks/>
          </p:cNvSpPr>
          <p:nvPr>
            <p:ph type="obj"/>
          </p:nvPr>
        </p:nvSpPr>
        <p:spPr>
          <a:xfrm>
            <a:off x="457200" y="1427162"/>
            <a:ext cx="8229600" cy="531495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/>
              <a:t>Најзападнија регија спољних Алпа</a:t>
            </a:r>
          </a:p>
          <a:p>
            <a:pPr indent="-342900" marL="342900"/>
            <a:r>
              <a:rPr dirty="0" lang="en-US" smtClean="0"/>
              <a:t>Претежно средњепланинска</a:t>
            </a:r>
          </a:p>
          <a:p>
            <a:pPr indent="-342900" marL="342900"/>
            <a:r>
              <a:rPr dirty="0" lang="en-US" smtClean="0"/>
              <a:t>Рељеф дисециран бројним долинама</a:t>
            </a:r>
          </a:p>
          <a:p>
            <a:pPr indent="-342900" marL="342900"/>
            <a:r>
              <a:rPr dirty="0" lang="en-US" smtClean="0"/>
              <a:t>Знатне количине влаге</a:t>
            </a:r>
          </a:p>
          <a:p>
            <a:pPr indent="-342900" marL="342900"/>
            <a:r>
              <a:rPr dirty="0" lang="en-US" smtClean="0"/>
              <a:t>Бујан вегетација</a:t>
            </a:r>
          </a:p>
          <a:p>
            <a:pPr indent="-342900" marL="342900"/>
            <a:r>
              <a:rPr dirty="0" lang="en-US" smtClean="0"/>
              <a:t>Облици туризма</a:t>
            </a:r>
          </a:p>
          <a:p>
            <a:pPr indent="-285750" lvl="1" marL="742950"/>
            <a:r>
              <a:rPr dirty="0" lang="en-US" smtClean="0"/>
              <a:t>Љетњи / Зимски – скијање /Климатизам</a:t>
            </a:r>
          </a:p>
          <a:p>
            <a:pPr indent="-342900" marL="342900"/>
            <a:r>
              <a:rPr dirty="0" lang="en-US" smtClean="0"/>
              <a:t>Нема велики туристичких центара:</a:t>
            </a:r>
          </a:p>
          <a:p>
            <a:pPr indent="-285750" lvl="1" marL="742950"/>
            <a:r>
              <a:rPr dirty="0" lang="en-US" smtClean="0"/>
              <a:t>Шартрез, Воду, Веркору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Text Box 709"/>
          <p:cNvSpPr>
            <a:spLocks/>
          </p:cNvSpPr>
          <p:nvPr>
            <p:ph type="title"/>
          </p:nvPr>
        </p:nvSpPr>
        <p:spPr>
          <a:xfrm>
            <a:off x="457200" y="0"/>
            <a:ext cx="8229600" cy="7778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Баварски Алпи – Сјеверни кречњачки</a:t>
            </a:r>
          </a:p>
        </p:txBody>
      </p:sp>
      <p:sp>
        <p:nvSpPr>
          <p:cNvPr id="710" name="Text Box 710"/>
          <p:cNvSpPr>
            <a:spLocks/>
          </p:cNvSpPr>
          <p:nvPr>
            <p:ph type="obj"/>
          </p:nvPr>
        </p:nvSpPr>
        <p:spPr>
          <a:xfrm>
            <a:off x="457200" y="1052512"/>
            <a:ext cx="8229600" cy="56896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/>
              <a:t>Гранично подручје Баварске и Аустрије</a:t>
            </a:r>
          </a:p>
          <a:p>
            <a:pPr indent="-342900" marL="342900"/>
            <a:r>
              <a:rPr dirty="0" lang="en-US" smtClean="0"/>
              <a:t>Већином кречњачки састав</a:t>
            </a:r>
          </a:p>
          <a:p>
            <a:pPr indent="-342900" marL="342900"/>
            <a:r>
              <a:rPr dirty="0" lang="en-US" smtClean="0"/>
              <a:t>Високопланински простор</a:t>
            </a:r>
          </a:p>
          <a:p>
            <a:pPr indent="-342900" marL="342900"/>
            <a:r>
              <a:rPr dirty="0" lang="en-US" smtClean="0"/>
              <a:t>Влажне климе</a:t>
            </a:r>
          </a:p>
          <a:p>
            <a:pPr indent="-342900" marL="342900"/>
            <a:r>
              <a:rPr dirty="0" lang="en-US" smtClean="0"/>
              <a:t>Бујне вегетације!</a:t>
            </a:r>
          </a:p>
          <a:p>
            <a:pPr indent="-342900" marL="342900"/>
            <a:r>
              <a:rPr dirty="0" lang="en-US" smtClean="0"/>
              <a:t>Туристи махом германи</a:t>
            </a:r>
          </a:p>
          <a:p>
            <a:pPr indent="-342900" marL="342900"/>
            <a:r>
              <a:rPr dirty="0" lang="en-US" smtClean="0"/>
              <a:t>Изразити масиви: Цугшпиц и Дахштајн</a:t>
            </a:r>
          </a:p>
          <a:p>
            <a:pPr indent="-342900" marL="342900"/>
            <a:r>
              <a:rPr dirty="0" lang="en-US" smtClean="0"/>
              <a:t>Туристички центри:</a:t>
            </a:r>
          </a:p>
          <a:p>
            <a:pPr indent="-285750" lvl="1" marL="742950"/>
            <a:r>
              <a:rPr dirty="0" lang="en-US" smtClean="0"/>
              <a:t>Гармиш Партенкирхен, Бертесгаден (Њемачка)</a:t>
            </a:r>
          </a:p>
          <a:p>
            <a:pPr indent="-285750" lvl="1" marL="742950"/>
            <a:r>
              <a:rPr dirty="0" lang="en-US" smtClean="0"/>
              <a:t> Арлберг, Халштат, Бад Ишл (Аустрија)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2"/>
          <p:cNvPicPr>
            <a:picLocks noChangeAspect="1"/>
          </p:cNvPicPr>
          <p:nvPr/>
        </p:nvPicPr>
        <p:blipFill>
          <a:blip r:embed="rId3"/>
          <a:srcRect t="11064"/>
          <a:stretch/>
        </p:blipFill>
        <p:spPr>
          <a:xfrm>
            <a:off x="0" y="0"/>
            <a:ext cx="9144000" cy="172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Picture 7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36525" y="1643062"/>
            <a:ext cx="8832850" cy="521493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Text Box 76"/>
          <p:cNvSpPr txBox="1">
            <a:spLocks/>
          </p:cNvSpPr>
          <p:nvPr/>
        </p:nvSpPr>
        <p:spPr>
          <a:xfrm>
            <a:off x="0" y="1628775"/>
            <a:ext cx="2971800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C00000"/>
                </a:solidFill>
              </a:rPr>
              <a:t>Монте Роса (4634 m)</a:t>
            </a:r>
          </a:p>
          <a:p>
            <a:pPr indent="0" marL="0"/>
            <a:r>
              <a:rPr b="1" dirty="0" lang="en-US" smtClean="0">
                <a:solidFill>
                  <a:srgbClr val="C00000"/>
                </a:solidFill>
              </a:rPr>
              <a:t>- граница Швајц. и Итал.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Text Box 71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Гармиш Партенкирхен – поглед са скакаонице</a:t>
            </a:r>
          </a:p>
        </p:txBody>
      </p:sp>
      <p:sp>
        <p:nvSpPr>
          <p:cNvPr id="712" name="Text Box 71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13" name="Picture 71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57200" y="1395412"/>
            <a:ext cx="8259762" cy="5462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Text Box 71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716" name="Text Box 71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17" name="Picture 71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6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Text Box 719"/>
          <p:cNvSpPr txBox="1">
            <a:spLocks/>
          </p:cNvSpPr>
          <p:nvPr/>
        </p:nvSpPr>
        <p:spPr>
          <a:xfrm>
            <a:off x="0" y="214312"/>
            <a:ext cx="5554662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400">
                <a:latin charset="0" pitchFamily="18" typeface="Cambria"/>
              </a:rPr>
              <a:t>Немачка </a:t>
            </a:r>
            <a:r>
              <a:rPr b="1" dirty="0" lang="en-US" smtClean="0">
                <a:latin charset="0" pitchFamily="18" typeface="Cambria"/>
              </a:rPr>
              <a:t>- Цугшпиц и Гармиш-Партенкирхен 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Text Box 72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9731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Чувени Халштат</a:t>
            </a:r>
          </a:p>
        </p:txBody>
      </p:sp>
      <p:sp>
        <p:nvSpPr>
          <p:cNvPr id="721" name="Text Box 721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22" name="Picture 72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28637" y="1036637"/>
            <a:ext cx="8158162" cy="544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Text Box 72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725" name="Text Box 72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26" name="Picture 72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22225" y="0"/>
            <a:ext cx="92471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Text Box 728"/>
          <p:cNvSpPr>
            <a:spLocks/>
          </p:cNvSpPr>
          <p:nvPr/>
        </p:nvSpPr>
        <p:spPr>
          <a:xfrm>
            <a:off x="0" y="0"/>
            <a:ext cx="9144000" cy="7381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2400">
                <a:latin charset="0" pitchFamily="18" typeface="Cambria"/>
              </a:rPr>
              <a:t>Немачка </a:t>
            </a:r>
            <a:r>
              <a:rPr b="1" dirty="0" lang="en-US" smtClean="0"/>
              <a:t>-  </a:t>
            </a:r>
            <a:r>
              <a:rPr b="1" dirty="0" lang="en-US" smtClean="0">
                <a:latin charset="0" pitchFamily="18" typeface="Cambria"/>
              </a:rPr>
              <a:t>Дворац Нојшвајнштајн (грађен 1869-1886) </a:t>
            </a:r>
          </a:p>
          <a:p>
            <a:pPr indent="0" marL="0"/>
            <a:r>
              <a:rPr b="1" dirty="0" lang="en-US" smtClean="0">
                <a:latin charset="0" pitchFamily="18" typeface="Cambria"/>
              </a:rPr>
              <a:t>Градио га Лудвиг II од Вителсбаха</a:t>
            </a:r>
            <a:r>
              <a:rPr dirty="0" lang="en-US" smtClean="0">
                <a:latin charset="0" pitchFamily="18" typeface="Cambria"/>
              </a:rPr>
              <a:t> </a:t>
            </a:r>
            <a:r>
              <a:rPr b="1" dirty="0" lang="en-US" smtClean="0">
                <a:latin charset="0" pitchFamily="18" typeface="Cambria"/>
              </a:rPr>
              <a:t>Баварски</a:t>
            </a:r>
            <a:r>
              <a:rPr dirty="0" lang="en-US" smtClean="0">
                <a:latin charset="0" pitchFamily="18" typeface="Cambria"/>
              </a:rPr>
              <a:t> </a:t>
            </a:r>
            <a:r>
              <a:rPr dirty="0" lang="en-US" smtClean="0" sz="1600"/>
              <a:t>(баварски краљ 1864-1886)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Text Box 72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Италијанско-швајцарска језера</a:t>
            </a:r>
          </a:p>
        </p:txBody>
      </p:sp>
      <p:sp>
        <p:nvSpPr>
          <p:cNvPr id="730" name="Text Box 73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9831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/>
              <a:t>Обухвата јужну подгорину Алпа</a:t>
            </a:r>
          </a:p>
          <a:p>
            <a:pPr indent="-342900" marL="342900"/>
            <a:r>
              <a:rPr dirty="0" lang="en-US" smtClean="0"/>
              <a:t>Изузетна локација</a:t>
            </a:r>
          </a:p>
          <a:p>
            <a:pPr indent="-285750" lvl="1" marL="742950"/>
            <a:r>
              <a:rPr dirty="0" lang="en-US" smtClean="0"/>
              <a:t>Контакт високих Алпа и ниске Ломбардије</a:t>
            </a:r>
          </a:p>
          <a:p>
            <a:pPr indent="-342900" marL="342900"/>
            <a:r>
              <a:rPr dirty="0" lang="en-US" smtClean="0"/>
              <a:t>Блага клима – измијењена медитеранска</a:t>
            </a:r>
          </a:p>
          <a:p>
            <a:pPr indent="-285750" lvl="1" marL="742950"/>
            <a:r>
              <a:rPr dirty="0" lang="en-US" smtClean="0"/>
              <a:t>Суптропска вегетација: палме, цитруси</a:t>
            </a:r>
          </a:p>
          <a:p>
            <a:pPr indent="-342900" marL="342900"/>
            <a:r>
              <a:rPr dirty="0" lang="en-US" smtClean="0"/>
              <a:t>Купалишни туризам</a:t>
            </a:r>
          </a:p>
          <a:p>
            <a:pPr indent="-342900" marL="342900"/>
            <a:r>
              <a:rPr dirty="0" lang="en-US" smtClean="0"/>
              <a:t>Језера: Лугано, Комо, Гарда, Мађоре</a:t>
            </a:r>
          </a:p>
          <a:p>
            <a:pPr indent="-342900" marL="342900"/>
            <a:r>
              <a:rPr dirty="0" lang="en-US" smtClean="0"/>
              <a:t>Центри: Лугано, Локарно (Шв.), Комо, Чернобио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Text Box 73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732" name="Text Box 73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33" name="Picture 733"/>
          <p:cNvPicPr>
            <a:picLocks noChangeAspect="1"/>
          </p:cNvPicPr>
          <p:nvPr/>
        </p:nvPicPr>
        <p:blipFill>
          <a:blip r:embed="rId2"/>
          <a:srcRect b="6110" t="6706"/>
          <a:stretch/>
        </p:blipFill>
        <p:spPr>
          <a:xfrm>
            <a:off x="-36512" y="357187"/>
            <a:ext cx="9180512" cy="2786062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Text Box 735"/>
          <p:cNvSpPr txBox="1">
            <a:spLocks/>
          </p:cNvSpPr>
          <p:nvPr/>
        </p:nvSpPr>
        <p:spPr>
          <a:xfrm>
            <a:off x="214312" y="0"/>
            <a:ext cx="86550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Мађоре – </a:t>
            </a:r>
            <a:r>
              <a:rPr b="1" dirty="0" lang="en-US" smtClean="0" sz="1600"/>
              <a:t>210,12 km</a:t>
            </a:r>
            <a:r>
              <a:rPr b="1" dirty="0" lang="en-US" smtClean="0" sz="1600">
                <a:ea charset="0" typeface="Arial"/>
              </a:rPr>
              <a:t>²; надм. вис.</a:t>
            </a:r>
            <a:r>
              <a:rPr b="1" dirty="0" lang="en-US" smtClean="0" sz="1600"/>
              <a:t>193,5 m, 66 km дуж. и 10 km шир., најв. дуб. 372 m  </a:t>
            </a:r>
          </a:p>
        </p:txBody>
      </p:sp>
      <p:pic>
        <p:nvPicPr>
          <p:cNvPr id="736" name="Picture 73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827087" y="3230562"/>
            <a:ext cx="7853362" cy="3627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Text Box 73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39" name="Picture 739"/>
          <p:cNvPicPr>
            <a:picLocks noChangeAspect="1"/>
          </p:cNvPicPr>
          <p:nvPr/>
        </p:nvPicPr>
        <p:blipFill>
          <a:blip r:embed="rId3"/>
          <a:srcRect b="2083" l="1653"/>
          <a:stretch/>
        </p:blipFill>
        <p:spPr>
          <a:xfrm>
            <a:off x="0" y="0"/>
            <a:ext cx="43402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Text Box 741"/>
          <p:cNvSpPr txBox="1">
            <a:spLocks/>
          </p:cNvSpPr>
          <p:nvPr/>
        </p:nvSpPr>
        <p:spPr>
          <a:xfrm>
            <a:off x="323850" y="1125537"/>
            <a:ext cx="1058862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Мађоре</a:t>
            </a:r>
          </a:p>
        </p:txBody>
      </p:sp>
      <p:sp>
        <p:nvSpPr>
          <p:cNvPr id="742" name="Text Box 742"/>
          <p:cNvSpPr txBox="1">
            <a:spLocks/>
          </p:cNvSpPr>
          <p:nvPr/>
        </p:nvSpPr>
        <p:spPr>
          <a:xfrm>
            <a:off x="5143500" y="357187"/>
            <a:ext cx="3768725" cy="8620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Гарада </a:t>
            </a:r>
            <a:r>
              <a:rPr dirty="0" lang="en-US" smtClean="0">
                <a:solidFill>
                  <a:srgbClr val="FF0000"/>
                </a:solidFill>
              </a:rPr>
              <a:t>- </a:t>
            </a:r>
            <a:r>
              <a:rPr dirty="0" lang="en-US" smtClean="0" sz="1600"/>
              <a:t>370 km², дубина до 346 m, </a:t>
            </a:r>
          </a:p>
          <a:p>
            <a:pPr indent="0" marL="0"/>
            <a:r>
              <a:rPr dirty="0" lang="en-US" smtClean="0" sz="1600"/>
              <a:t>дужина 51,9 km, најв. шир. 16 km, </a:t>
            </a:r>
          </a:p>
          <a:p>
            <a:pPr indent="0" marL="0"/>
            <a:r>
              <a:rPr dirty="0" lang="en-US" smtClean="0" sz="1600"/>
              <a:t> надморска висина 65 m </a:t>
            </a:r>
          </a:p>
        </p:txBody>
      </p:sp>
      <p:pic>
        <p:nvPicPr>
          <p:cNvPr id="743" name="Picture 743"/>
          <p:cNvPicPr>
            <a:picLocks noChangeAspect="1"/>
          </p:cNvPicPr>
          <p:nvPr/>
        </p:nvPicPr>
        <p:blipFill>
          <a:blip r:embed="rId4"/>
          <a:srcRect r="7021"/>
          <a:stretch/>
        </p:blipFill>
        <p:spPr>
          <a:xfrm>
            <a:off x="4413250" y="1357312"/>
            <a:ext cx="4730750" cy="5087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Text Box 74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8509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Лугано</a:t>
            </a:r>
          </a:p>
        </p:txBody>
      </p:sp>
      <p:sp>
        <p:nvSpPr>
          <p:cNvPr id="746" name="Text Box 74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47" name="Picture 74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6987" y="1125537"/>
            <a:ext cx="9166225" cy="5732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Text Box 74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Лугано – шеталиште уз језеро</a:t>
            </a:r>
          </a:p>
        </p:txBody>
      </p:sp>
      <p:sp>
        <p:nvSpPr>
          <p:cNvPr id="750" name="Text Box 75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51" name="Picture 75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341437"/>
            <a:ext cx="9194800" cy="5516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Text Box 753"/>
          <p:cNvSpPr>
            <a:spLocks/>
          </p:cNvSpPr>
          <p:nvPr>
            <p:ph type="title"/>
          </p:nvPr>
        </p:nvSpPr>
        <p:spPr>
          <a:xfrm>
            <a:off x="395287" y="260350"/>
            <a:ext cx="8229600" cy="79692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Медитерански призвук Лугана</a:t>
            </a:r>
          </a:p>
        </p:txBody>
      </p:sp>
      <p:sp>
        <p:nvSpPr>
          <p:cNvPr id="754" name="Text Box 75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55" name="Picture 75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22362"/>
            <a:ext cx="9144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Box 7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78" name="Text Box 7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9" name="Picture 7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857250"/>
            <a:ext cx="5853112" cy="43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Text Box 81"/>
          <p:cNvSpPr txBox="1">
            <a:spLocks/>
          </p:cNvSpPr>
          <p:nvPr/>
        </p:nvSpPr>
        <p:spPr>
          <a:xfrm>
            <a:off x="2286000" y="5286375"/>
            <a:ext cx="3017837" cy="7080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000">
                <a:latin charset="0" pitchFamily="18" typeface="Times New Roman"/>
                <a:ea charset="0" pitchFamily="18" typeface="Times New Roman"/>
              </a:rPr>
              <a:t>Матерхорн 4478 m</a:t>
            </a:r>
          </a:p>
          <a:p>
            <a:pPr algn="ctr" indent="0" marL="0"/>
            <a:r>
              <a:rPr b="1" dirty="0" lang="en-US" smtClean="0" sz="2000">
                <a:latin charset="0" pitchFamily="18" typeface="Times New Roman"/>
                <a:ea charset="0" pitchFamily="18" typeface="Times New Roman"/>
              </a:rPr>
              <a:t>(граница Швај. и Итал.)</a:t>
            </a:r>
          </a:p>
        </p:txBody>
      </p:sp>
      <p:pic>
        <p:nvPicPr>
          <p:cNvPr id="82" name="Picture 8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267325" y="357187"/>
            <a:ext cx="3876675" cy="581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 Box 8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85" name="Text Box 8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6" name="Picture 8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Text Box 88"/>
          <p:cNvSpPr txBox="1">
            <a:spLocks/>
          </p:cNvSpPr>
          <p:nvPr/>
        </p:nvSpPr>
        <p:spPr>
          <a:xfrm>
            <a:off x="500062" y="3357562"/>
            <a:ext cx="3071812" cy="6159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FF00"/>
                </a:solidFill>
              </a:rPr>
              <a:t>Морена ледника Енгадин</a:t>
            </a:r>
          </a:p>
          <a:p>
            <a:pPr indent="0" marL="0"/>
            <a:r>
              <a:rPr b="1" dirty="0" lang="en-US" smtClean="0" sz="1600">
                <a:solidFill>
                  <a:srgbClr val="FFFF00"/>
                </a:solidFill>
              </a:rPr>
              <a:t>(ЈИ Швајц. код Ст. Морица)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 Box 8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0" name="Text Box 9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1" name="Picture 9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293225" cy="64293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Text Box 93"/>
          <p:cNvSpPr txBox="1">
            <a:spLocks/>
          </p:cNvSpPr>
          <p:nvPr/>
        </p:nvSpPr>
        <p:spPr>
          <a:xfrm>
            <a:off x="357187" y="6488112"/>
            <a:ext cx="84597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Горњи Енгадин у Граубиндену – ледничка долина (насеље Сент Мориц)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 Box 9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5" name="Text Box 9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6" name="Picture 96"/>
          <p:cNvPicPr>
            <a:picLocks noChangeAspect="1"/>
          </p:cNvPicPr>
          <p:nvPr/>
        </p:nvPicPr>
        <p:blipFill>
          <a:blip r:embed="rId2"/>
          <a:srcRect r="3125"/>
          <a:stretch/>
        </p:blipFill>
        <p:spPr>
          <a:xfrm>
            <a:off x="0" y="0"/>
            <a:ext cx="9144000" cy="24892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Text Box 98"/>
          <p:cNvSpPr>
            <a:spLocks/>
          </p:cNvSpPr>
          <p:nvPr/>
        </p:nvSpPr>
        <p:spPr>
          <a:xfrm>
            <a:off x="3563937" y="0"/>
            <a:ext cx="849312" cy="2762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200"/>
              <a:t>(3.970 m)</a:t>
            </a:r>
          </a:p>
        </p:txBody>
      </p:sp>
      <p:sp>
        <p:nvSpPr>
          <p:cNvPr id="99" name="Text Box 99"/>
          <p:cNvSpPr>
            <a:spLocks/>
          </p:cNvSpPr>
          <p:nvPr/>
        </p:nvSpPr>
        <p:spPr>
          <a:xfrm>
            <a:off x="5148262" y="115887"/>
            <a:ext cx="841375" cy="2778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200"/>
              <a:t>(4.107 m)</a:t>
            </a:r>
          </a:p>
        </p:txBody>
      </p:sp>
      <p:pic>
        <p:nvPicPr>
          <p:cNvPr id="100" name="Picture 100"/>
          <p:cNvPicPr>
            <a:picLocks noChangeAspect="1"/>
          </p:cNvPicPr>
          <p:nvPr/>
        </p:nvPicPr>
        <p:blipFill>
          <a:blip r:embed="rId3"/>
          <a:srcRect t="1817"/>
          <a:stretch/>
        </p:blipFill>
        <p:spPr>
          <a:xfrm>
            <a:off x="1281112" y="2571750"/>
            <a:ext cx="7439025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Text Box 102"/>
          <p:cNvSpPr>
            <a:spLocks/>
          </p:cNvSpPr>
          <p:nvPr/>
        </p:nvSpPr>
        <p:spPr>
          <a:xfrm>
            <a:off x="1500187" y="5786437"/>
            <a:ext cx="2736850" cy="64611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2000">
                <a:solidFill>
                  <a:srgbClr val="FFFF00"/>
                </a:solidFill>
              </a:rPr>
              <a:t>Јунгфрау </a:t>
            </a:r>
            <a:r>
              <a:rPr b="1" dirty="0" lang="en-US" smtClean="0" sz="1600">
                <a:solidFill>
                  <a:srgbClr val="FFFF00"/>
                </a:solidFill>
              </a:rPr>
              <a:t>(4.158,2 m)</a:t>
            </a:r>
          </a:p>
          <a:p>
            <a:pPr indent="0" marL="0"/>
            <a:r>
              <a:rPr b="1" dirty="0" lang="en-US" smtClean="0" sz="1600">
                <a:solidFill>
                  <a:srgbClr val="FFFF00"/>
                </a:solidFill>
              </a:rPr>
              <a:t>и долина Лаутербрунен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 Box 10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04" name="Text Box 10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05" name="Picture 10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Text Box 107"/>
          <p:cNvSpPr txBox="1">
            <a:spLocks/>
          </p:cNvSpPr>
          <p:nvPr/>
        </p:nvSpPr>
        <p:spPr>
          <a:xfrm>
            <a:off x="2857500" y="1000125"/>
            <a:ext cx="2257425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000">
                <a:solidFill>
                  <a:srgbClr val="FF0000"/>
                </a:solidFill>
              </a:rPr>
              <a:t>Јунгфрау - Алеч</a:t>
            </a:r>
          </a:p>
        </p:txBody>
      </p:sp>
      <p:sp>
        <p:nvSpPr>
          <p:cNvPr id="108" name="Text Box 108"/>
          <p:cNvSpPr>
            <a:spLocks/>
          </p:cNvSpPr>
          <p:nvPr/>
        </p:nvSpPr>
        <p:spPr>
          <a:xfrm>
            <a:off x="4787900" y="3573462"/>
            <a:ext cx="1630362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FF00"/>
                </a:solidFill>
              </a:rPr>
              <a:t>Алеч ледник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 Box 10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10" name="Text Box 11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11" name="Picture 11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547812" y="0"/>
            <a:ext cx="6518275" cy="456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Text Box 113"/>
          <p:cNvSpPr txBox="1">
            <a:spLocks/>
          </p:cNvSpPr>
          <p:nvPr/>
        </p:nvSpPr>
        <p:spPr>
          <a:xfrm>
            <a:off x="3492500" y="0"/>
            <a:ext cx="1812925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000">
                <a:solidFill>
                  <a:srgbClr val="FFFF00"/>
                </a:solidFill>
              </a:rPr>
              <a:t>Ледник Алеч</a:t>
            </a:r>
          </a:p>
        </p:txBody>
      </p:sp>
      <p:pic>
        <p:nvPicPr>
          <p:cNvPr id="114" name="Picture 11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4581525"/>
            <a:ext cx="9234487" cy="22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7" name="Text Box 17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23850" y="0"/>
            <a:ext cx="8467725" cy="688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000125"/>
            <a:ext cx="9190037" cy="465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Text Box 118"/>
          <p:cNvSpPr>
            <a:spLocks/>
          </p:cNvSpPr>
          <p:nvPr/>
        </p:nvSpPr>
        <p:spPr>
          <a:xfrm>
            <a:off x="642937" y="5715000"/>
            <a:ext cx="7256462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/>
              <a:t>       1979.                                         1991.                                    2002.</a:t>
            </a:r>
          </a:p>
        </p:txBody>
      </p:sp>
      <p:sp>
        <p:nvSpPr>
          <p:cNvPr id="119" name="Text Box 119"/>
          <p:cNvSpPr txBox="1">
            <a:spLocks/>
          </p:cNvSpPr>
          <p:nvPr/>
        </p:nvSpPr>
        <p:spPr>
          <a:xfrm>
            <a:off x="2928937" y="6088062"/>
            <a:ext cx="3624262" cy="7699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>
                <a:solidFill>
                  <a:srgbClr val="C00000"/>
                </a:solidFill>
              </a:rPr>
              <a:t>Ледник Алеч</a:t>
            </a:r>
          </a:p>
          <a:p>
            <a:pPr algn="ctr" indent="0" marL="0"/>
            <a:r>
              <a:rPr b="1" dirty="0" lang="en-US" smtClean="0" sz="2000">
                <a:solidFill>
                  <a:srgbClr val="C00000"/>
                </a:solidFill>
              </a:rPr>
              <a:t>(44 ледника у Швајцарској)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2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278937" cy="180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Picture 12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1946275"/>
            <a:ext cx="9144000" cy="491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Text Box 124"/>
          <p:cNvSpPr>
            <a:spLocks/>
          </p:cNvSpPr>
          <p:nvPr/>
        </p:nvSpPr>
        <p:spPr>
          <a:xfrm>
            <a:off x="2700337" y="5805487"/>
            <a:ext cx="30495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Финстерархорн (4.274 m)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 Box 12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26" name="Text Box 12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27" name="Picture 12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9212" y="0"/>
            <a:ext cx="9094787" cy="604361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Text Box 129"/>
          <p:cNvSpPr>
            <a:spLocks/>
          </p:cNvSpPr>
          <p:nvPr/>
        </p:nvSpPr>
        <p:spPr>
          <a:xfrm>
            <a:off x="0" y="6165850"/>
            <a:ext cx="9301162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Лаутербурнен долина (ледничка) у Бернским Алпима подно Јунгфрау планине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3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00062" y="0"/>
            <a:ext cx="8064500" cy="482123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Text Box 132"/>
          <p:cNvSpPr>
            <a:spLocks/>
          </p:cNvSpPr>
          <p:nvPr/>
        </p:nvSpPr>
        <p:spPr>
          <a:xfrm>
            <a:off x="3357562" y="357187"/>
            <a:ext cx="23288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tx2"/>
                </a:solidFill>
              </a:rPr>
              <a:t>Алпи  - код Торина</a:t>
            </a:r>
          </a:p>
        </p:txBody>
      </p:sp>
      <p:pic>
        <p:nvPicPr>
          <p:cNvPr id="133" name="Picture 13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-571500" y="5143500"/>
            <a:ext cx="9886950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Text Box 135"/>
          <p:cNvSpPr txBox="1">
            <a:spLocks/>
          </p:cNvSpPr>
          <p:nvPr/>
        </p:nvSpPr>
        <p:spPr>
          <a:xfrm>
            <a:off x="3571875" y="6488112"/>
            <a:ext cx="21304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Приморски Алпи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 Box 136"/>
          <p:cNvSpPr>
            <a:spLocks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ctr" bIns="45720" lIns="91440" numCol="1" rIns="91440" tIns="45720" wrap="square"/>
          <a:lstStyle>
            <a:lvl1pPr>
              <a:defRPr dirty="0" lang="en-US" smtClean="0"/>
            </a:lvl1pPr>
          </a:lstStyle>
          <a:p>
            <a:endParaRPr/>
          </a:p>
        </p:txBody>
      </p:sp>
      <p:sp>
        <p:nvSpPr>
          <p:cNvPr id="137" name="Text Box 137"/>
          <p:cNvSpPr>
            <a:spLocks/>
          </p:cNvSpPr>
          <p:nvPr>
            <p:ph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 algn="ctr" marL="0">
              <a:buNone/>
              <a:defRPr dirty="0" lang="en-US" smtClean="0"/>
            </a:lvl1pPr>
            <a:lvl2pPr algn="ctr" marL="457200">
              <a:buNone/>
              <a:defRPr dirty="0" lang="en-US" smtClean="0"/>
            </a:lvl2pPr>
            <a:lvl3pPr algn="ctr" marL="914400">
              <a:buNone/>
              <a:defRPr dirty="0" lang="en-US" smtClean="0"/>
            </a:lvl3pPr>
            <a:lvl4pPr algn="ctr" marL="1371600">
              <a:buNone/>
              <a:defRPr dirty="0" lang="en-US" smtClean="0"/>
            </a:lvl4pPr>
            <a:lvl5pPr algn="ctr" marL="1828800">
              <a:buNone/>
              <a:defRPr dirty="0" lang="en-US" smtClean="0"/>
            </a:lvl5pPr>
          </a:lstStyle>
          <a:p>
            <a:endParaRPr/>
          </a:p>
        </p:txBody>
      </p:sp>
      <p:pic>
        <p:nvPicPr>
          <p:cNvPr id="138" name="Picture 138"/>
          <p:cNvPicPr>
            <a:picLocks noChangeAspect="1"/>
          </p:cNvPicPr>
          <p:nvPr/>
        </p:nvPicPr>
        <p:blipFill>
          <a:blip r:embed="rId2"/>
          <a:srcRect l="3125"/>
          <a:stretch/>
        </p:blipFill>
        <p:spPr>
          <a:xfrm>
            <a:off x="0" y="428625"/>
            <a:ext cx="9144000" cy="60372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Text Box 140"/>
          <p:cNvSpPr txBox="1">
            <a:spLocks/>
          </p:cNvSpPr>
          <p:nvPr/>
        </p:nvSpPr>
        <p:spPr>
          <a:xfrm>
            <a:off x="3000375" y="0"/>
            <a:ext cx="24241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C00000"/>
                </a:solidFill>
              </a:rPr>
              <a:t>Најважнији превоји</a:t>
            </a:r>
          </a:p>
        </p:txBody>
      </p:sp>
      <p:sp>
        <p:nvSpPr>
          <p:cNvPr id="141" name="Text Box 141"/>
          <p:cNvSpPr txBox="1">
            <a:spLocks/>
          </p:cNvSpPr>
          <p:nvPr/>
        </p:nvSpPr>
        <p:spPr>
          <a:xfrm>
            <a:off x="2786062" y="2714625"/>
            <a:ext cx="696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____</a:t>
            </a:r>
          </a:p>
        </p:txBody>
      </p:sp>
      <p:sp>
        <p:nvSpPr>
          <p:cNvPr id="142" name="Text Box 142"/>
          <p:cNvSpPr>
            <a:spLocks/>
          </p:cNvSpPr>
          <p:nvPr/>
        </p:nvSpPr>
        <p:spPr>
          <a:xfrm>
            <a:off x="1214437" y="2928937"/>
            <a:ext cx="10826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_______</a:t>
            </a:r>
          </a:p>
        </p:txBody>
      </p:sp>
      <p:sp>
        <p:nvSpPr>
          <p:cNvPr id="143" name="Text Box 143"/>
          <p:cNvSpPr>
            <a:spLocks/>
          </p:cNvSpPr>
          <p:nvPr/>
        </p:nvSpPr>
        <p:spPr>
          <a:xfrm>
            <a:off x="2928937" y="2428875"/>
            <a:ext cx="12112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________</a:t>
            </a:r>
          </a:p>
        </p:txBody>
      </p:sp>
      <p:sp>
        <p:nvSpPr>
          <p:cNvPr id="144" name="Text Box 144"/>
          <p:cNvSpPr>
            <a:spLocks/>
          </p:cNvSpPr>
          <p:nvPr/>
        </p:nvSpPr>
        <p:spPr>
          <a:xfrm>
            <a:off x="5214937" y="2000250"/>
            <a:ext cx="8255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_____</a:t>
            </a:r>
          </a:p>
        </p:txBody>
      </p:sp>
      <p:sp>
        <p:nvSpPr>
          <p:cNvPr id="145" name="Text Box 145"/>
          <p:cNvSpPr txBox="1">
            <a:spLocks/>
          </p:cNvSpPr>
          <p:nvPr/>
        </p:nvSpPr>
        <p:spPr>
          <a:xfrm>
            <a:off x="3571875" y="2786062"/>
            <a:ext cx="696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____</a:t>
            </a:r>
          </a:p>
        </p:txBody>
      </p:sp>
      <p:sp>
        <p:nvSpPr>
          <p:cNvPr id="146" name="Text Box 146"/>
          <p:cNvSpPr txBox="1">
            <a:spLocks/>
          </p:cNvSpPr>
          <p:nvPr/>
        </p:nvSpPr>
        <p:spPr>
          <a:xfrm>
            <a:off x="1285875" y="4357687"/>
            <a:ext cx="1122362" cy="2921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i="1" lang="en-US" smtClean="0" sz="1300"/>
              <a:t>Frejus Pass</a:t>
            </a:r>
          </a:p>
        </p:txBody>
      </p:sp>
      <p:sp>
        <p:nvSpPr>
          <p:cNvPr id="147" name="Text Box 147"/>
          <p:cNvSpPr>
            <a:spLocks/>
          </p:cNvSpPr>
          <p:nvPr/>
        </p:nvSpPr>
        <p:spPr>
          <a:xfrm>
            <a:off x="1285875" y="4286250"/>
            <a:ext cx="10826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_______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 Box 14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49" name="Text Box 14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50" name="Picture 15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279400"/>
            <a:ext cx="9144000" cy="608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Text Box 152"/>
          <p:cNvSpPr txBox="1">
            <a:spLocks/>
          </p:cNvSpPr>
          <p:nvPr/>
        </p:nvSpPr>
        <p:spPr>
          <a:xfrm>
            <a:off x="3714750" y="6500812"/>
            <a:ext cx="3617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Превој Свети Готард (2106 m)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 Box 15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54" name="Picture 154"/>
          <p:cNvPicPr>
            <a:picLocks noChangeAspect="1"/>
          </p:cNvPicPr>
          <p:nvPr/>
        </p:nvPicPr>
        <p:blipFill>
          <a:blip r:embed="rId2"/>
          <a:srcRect t="3658"/>
          <a:stretch/>
        </p:blipFill>
        <p:spPr>
          <a:xfrm>
            <a:off x="285750" y="0"/>
            <a:ext cx="8597900" cy="5786437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Text Box 156"/>
          <p:cNvSpPr txBox="1">
            <a:spLocks/>
          </p:cNvSpPr>
          <p:nvPr/>
        </p:nvSpPr>
        <p:spPr>
          <a:xfrm>
            <a:off x="214312" y="5786437"/>
            <a:ext cx="8528050" cy="9239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Базни тунел Свети Готард. </a:t>
            </a:r>
            <a:r>
              <a:rPr dirty="0" lang="en-US" smtClean="0"/>
              <a:t>Отворен 1. јуна 2016. Дужина 57,09 km и </a:t>
            </a:r>
          </a:p>
          <a:p>
            <a:pPr algn="ctr" indent="0" marL="0"/>
            <a:r>
              <a:rPr dirty="0" lang="en-US" smtClean="0"/>
              <a:t>укупно 151,84 km тунела, окана и пролаза. Најдужи и најдубљи саобраћајни  </a:t>
            </a:r>
          </a:p>
          <a:p>
            <a:pPr algn="ctr" indent="0" marL="0"/>
            <a:r>
              <a:rPr dirty="0" lang="en-US" smtClean="0"/>
              <a:t>(жел.) тунел на свету. Аутомобилски на висини - север 1080 m,  југ 1146  m.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 Box 15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58" name="Text Box 15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59" name="Picture 15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57250" y="-23812"/>
            <a:ext cx="7643812" cy="659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Text Box 161"/>
          <p:cNvSpPr txBox="1">
            <a:spLocks/>
          </p:cNvSpPr>
          <p:nvPr/>
        </p:nvSpPr>
        <p:spPr>
          <a:xfrm>
            <a:off x="0" y="6488112"/>
            <a:ext cx="9358312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/>
              <a:t>Готардски базни тунел (549 m н.в., макс. дуб. 2.300 m), Тунел из 1881. и  жел. пр.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 Box 16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63" name="Text Box 16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64" name="Picture 16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214312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Text Box 166"/>
          <p:cNvSpPr txBox="1">
            <a:spLocks/>
          </p:cNvSpPr>
          <p:nvPr/>
        </p:nvSpPr>
        <p:spPr>
          <a:xfrm>
            <a:off x="4143375" y="6286500"/>
            <a:ext cx="28749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Превој Бренер (1370 m)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167"/>
          <p:cNvPicPr>
            <a:picLocks noChangeAspect="1"/>
          </p:cNvPicPr>
          <p:nvPr/>
        </p:nvPicPr>
        <p:blipFill>
          <a:blip r:embed="rId2"/>
          <a:srcRect b="4169" t="3885"/>
          <a:stretch/>
        </p:blipFill>
        <p:spPr>
          <a:xfrm>
            <a:off x="571500" y="1785937"/>
            <a:ext cx="7358062" cy="5072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Picture 16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-428625" y="0"/>
            <a:ext cx="10001250" cy="181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Text Box 171"/>
          <p:cNvSpPr>
            <a:spLocks/>
          </p:cNvSpPr>
          <p:nvPr/>
        </p:nvSpPr>
        <p:spPr>
          <a:xfrm>
            <a:off x="6370637" y="0"/>
            <a:ext cx="2773362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C00000"/>
                </a:solidFill>
              </a:rPr>
              <a:t>Симплон </a:t>
            </a:r>
            <a:r>
              <a:rPr b="1" dirty="0" lang="en-US" smtClean="0" sz="1600">
                <a:solidFill>
                  <a:srgbClr val="C00000"/>
                </a:solidFill>
              </a:rPr>
              <a:t>превој 2005 m</a:t>
            </a:r>
            <a:r>
              <a:rPr dirty="0" lang="en-US" smtClean="0" sz="1600"/>
              <a:t> </a:t>
            </a:r>
          </a:p>
          <a:p>
            <a:pPr algn="ctr" indent="0" marL="0"/>
            <a:r>
              <a:rPr b="1" dirty="0" lang="en-US" smtClean="0">
                <a:solidFill>
                  <a:srgbClr val="C00000"/>
                </a:solidFill>
              </a:rPr>
              <a:t>Тунел 19,6 km</a:t>
            </a:r>
          </a:p>
        </p:txBody>
      </p:sp>
      <p:sp>
        <p:nvSpPr>
          <p:cNvPr id="172" name="Text Box 172"/>
          <p:cNvSpPr txBox="1">
            <a:spLocks/>
          </p:cNvSpPr>
          <p:nvPr/>
        </p:nvSpPr>
        <p:spPr>
          <a:xfrm>
            <a:off x="1071562" y="2428875"/>
            <a:ext cx="59086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C00000"/>
                </a:solidFill>
              </a:rPr>
              <a:t>Превој Вршич 1611 m (Јулијски Алпи - Словенија)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0"/>
          <p:cNvSpPr>
            <a:spLocks/>
          </p:cNvSpPr>
          <p:nvPr>
            <p:ph type="body"/>
          </p:nvPr>
        </p:nvSpPr>
        <p:spPr>
          <a:xfrm>
            <a:off x="0" y="714375"/>
            <a:ext cx="9144000" cy="5715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buFont charset="2" pitchFamily="2" typeface="Wingdings"/>
              <a:buChar char="Ø"/>
            </a:pPr>
            <a:r>
              <a:rPr b="1" dirty="0" lang="en-US" smtClean="0" sz="3000">
                <a:latin charset="0" pitchFamily="18" typeface="Times New Roman"/>
                <a:ea charset="0" pitchFamily="18" typeface="Times New Roman"/>
              </a:rPr>
              <a:t>Површина око 200.000 km².</a:t>
            </a:r>
          </a:p>
          <a:p>
            <a:pPr indent="-342900" marL="342900">
              <a:buFont charset="2" pitchFamily="2" typeface="Wingdings"/>
              <a:buChar char="Ø"/>
            </a:pPr>
            <a:endParaRPr b="1" dirty="0" lang="en-US" smtClean="0" sz="10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buFont charset="2" pitchFamily="2" typeface="Wingdings"/>
              <a:buChar char="Ø"/>
            </a:pPr>
            <a:r>
              <a:rPr b="1" dirty="0" lang="en-US" smtClean="0" sz="3000">
                <a:latin charset="0" pitchFamily="18" typeface="Times New Roman"/>
                <a:ea charset="0" pitchFamily="18" typeface="Times New Roman"/>
              </a:rPr>
              <a:t>Венац дужине 1.200 km, ширине 135-260 km.</a:t>
            </a:r>
          </a:p>
          <a:p>
            <a:pPr indent="-342900" marL="342900">
              <a:buFont charset="2" pitchFamily="2" typeface="Wingdings"/>
              <a:buChar char="Ø"/>
            </a:pPr>
            <a:endParaRPr b="1" dirty="0" lang="en-US" smtClean="0" sz="10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buFont charset="2" pitchFamily="2" typeface="Wingdings"/>
              <a:buChar char="Ø"/>
            </a:pPr>
            <a:r>
              <a:rPr b="1" dirty="0" lang="en-US" smtClean="0" sz="3000">
                <a:latin charset="0" pitchFamily="18" typeface="Times New Roman"/>
                <a:ea charset="0" pitchFamily="18" typeface="Times New Roman"/>
              </a:rPr>
              <a:t>У срцу Европе и на обали Медитерана.</a:t>
            </a:r>
          </a:p>
          <a:p>
            <a:pPr indent="-342900" marL="342900">
              <a:buFont charset="2" pitchFamily="2" typeface="Wingdings"/>
              <a:buChar char="Ø"/>
            </a:pPr>
            <a:endParaRPr b="1" dirty="0" lang="en-US" smtClean="0" sz="10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buFont charset="2" pitchFamily="2" typeface="Wingdings"/>
              <a:buChar char="Ø"/>
            </a:pPr>
            <a:r>
              <a:rPr b="1" dirty="0" lang="en-US" smtClean="0" sz="3000">
                <a:latin charset="0" pitchFamily="18" typeface="Times New Roman"/>
                <a:ea charset="0" pitchFamily="18" typeface="Times New Roman"/>
              </a:rPr>
              <a:t>Долине Роне, Рајне, Дунава, Саве и реке По. </a:t>
            </a:r>
          </a:p>
          <a:p>
            <a:pPr indent="-342900" marL="342900">
              <a:buFont charset="2" pitchFamily="2" typeface="Wingdings"/>
              <a:buChar char="Ø"/>
            </a:pPr>
            <a:endParaRPr b="1" dirty="0" lang="en-US" smtClean="0" sz="10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buFont charset="2" pitchFamily="2" typeface="Wingdings"/>
              <a:buChar char="Ø"/>
            </a:pPr>
            <a:r>
              <a:rPr b="1" dirty="0" lang="en-US" smtClean="0" sz="3000">
                <a:latin charset="0" pitchFamily="18" typeface="Times New Roman"/>
                <a:ea charset="0" pitchFamily="18" typeface="Times New Roman"/>
              </a:rPr>
              <a:t>Природна граница између Ј. и Ср. Европе.</a:t>
            </a:r>
          </a:p>
          <a:p>
            <a:pPr indent="-342900" marL="342900">
              <a:buFont charset="2" pitchFamily="2" typeface="Wingdings"/>
              <a:buChar char="Ø"/>
            </a:pPr>
            <a:endParaRPr b="1" dirty="0" lang="en-US" smtClean="0" sz="10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buFont charset="2" pitchFamily="2" typeface="Wingdings"/>
              <a:buChar char="Ø"/>
            </a:pPr>
            <a:r>
              <a:rPr b="1" dirty="0" lang="en-US" smtClean="0" sz="3000">
                <a:latin charset="0" pitchFamily="18" typeface="Times New Roman"/>
                <a:ea charset="0" pitchFamily="18" typeface="Times New Roman"/>
              </a:rPr>
              <a:t>Хидрографско чвориште.</a:t>
            </a:r>
          </a:p>
          <a:p>
            <a:pPr indent="-342900" marL="342900">
              <a:buFont charset="2" pitchFamily="2" typeface="Wingdings"/>
              <a:buChar char="Ø"/>
            </a:pPr>
            <a:endParaRPr b="1" dirty="0" lang="en-US" smtClean="0" sz="10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buFont charset="2" pitchFamily="2" typeface="Wingdings"/>
              <a:buChar char="Ø"/>
            </a:pPr>
            <a:r>
              <a:rPr b="1" dirty="0" lang="en-US" smtClean="0" sz="3000">
                <a:latin charset="0" pitchFamily="18" typeface="Times New Roman"/>
                <a:ea charset="0" pitchFamily="18" typeface="Times New Roman"/>
              </a:rPr>
              <a:t>Граница између Словена, Германа и Романа.</a:t>
            </a:r>
          </a:p>
          <a:p>
            <a:pPr indent="-342900" marL="342900">
              <a:buFont charset="2" pitchFamily="2" typeface="Wingdings"/>
              <a:buChar char="Ø"/>
            </a:pPr>
            <a:endParaRPr b="1" dirty="0" lang="en-US" smtClean="0" sz="10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buFont charset="2" pitchFamily="2" typeface="Wingdings"/>
              <a:buChar char="Ø"/>
            </a:pPr>
            <a:r>
              <a:rPr b="1" dirty="0" lang="en-US" smtClean="0" sz="3000">
                <a:latin charset="0" pitchFamily="18" typeface="Times New Roman"/>
                <a:ea charset="0" pitchFamily="18" typeface="Times New Roman"/>
              </a:rPr>
              <a:t>Око 70% територије Аустрије и Швајцарске.</a:t>
            </a:r>
          </a:p>
        </p:txBody>
      </p:sp>
      <p:sp>
        <p:nvSpPr>
          <p:cNvPr id="21" name="Text Box 21"/>
          <p:cNvSpPr txBox="1">
            <a:spLocks/>
          </p:cNvSpPr>
          <p:nvPr/>
        </p:nvSpPr>
        <p:spPr>
          <a:xfrm>
            <a:off x="3643312" y="0"/>
            <a:ext cx="1530350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3600">
                <a:solidFill>
                  <a:srgbClr val="00B0F0"/>
                </a:solidFill>
                <a:latin charset="0" pitchFamily="18" typeface="Times New Roman"/>
                <a:ea charset="0" pitchFamily="18" typeface="Times New Roman"/>
              </a:rPr>
              <a:t>АЛПЕ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 Box 17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74" name="Text Box 17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75" name="Picture 17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28625" y="0"/>
            <a:ext cx="8477250" cy="635793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Text Box 177"/>
          <p:cNvSpPr txBox="1">
            <a:spLocks/>
          </p:cNvSpPr>
          <p:nvPr/>
        </p:nvSpPr>
        <p:spPr>
          <a:xfrm>
            <a:off x="3132137" y="6308725"/>
            <a:ext cx="29527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7030A0"/>
                </a:solidFill>
              </a:rPr>
              <a:t>Биечхорн - Лихтенштајн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 Box 17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79" name="Text Box 17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80" name="Picture 18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30162" y="188912"/>
            <a:ext cx="9174162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Text Box 182"/>
          <p:cNvSpPr txBox="1">
            <a:spLocks/>
          </p:cNvSpPr>
          <p:nvPr/>
        </p:nvSpPr>
        <p:spPr>
          <a:xfrm>
            <a:off x="3492500" y="6381750"/>
            <a:ext cx="40211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Јулијске Алпе и Бохињско језеро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 Box 18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84" name="Text Box 18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85" name="Picture 18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03350" y="0"/>
            <a:ext cx="6192837" cy="36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Text Box 187"/>
          <p:cNvSpPr txBox="1">
            <a:spLocks/>
          </p:cNvSpPr>
          <p:nvPr/>
        </p:nvSpPr>
        <p:spPr>
          <a:xfrm>
            <a:off x="2500312" y="0"/>
            <a:ext cx="21082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FF00"/>
                </a:solidFill>
              </a:rPr>
              <a:t>Триглав (2864 m)</a:t>
            </a:r>
          </a:p>
        </p:txBody>
      </p:sp>
      <p:pic>
        <p:nvPicPr>
          <p:cNvPr id="188" name="Picture 18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84212" y="3719512"/>
            <a:ext cx="8026400" cy="313848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Text Box 190"/>
          <p:cNvSpPr txBox="1">
            <a:spLocks/>
          </p:cNvSpPr>
          <p:nvPr/>
        </p:nvSpPr>
        <p:spPr>
          <a:xfrm>
            <a:off x="684212" y="3860800"/>
            <a:ext cx="4411662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Долина Врата и северна страна Триглава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 Box 191"/>
          <p:cNvSpPr>
            <a:spLocks/>
          </p:cNvSpPr>
          <p:nvPr>
            <p:ph type="body"/>
          </p:nvPr>
        </p:nvSpPr>
        <p:spPr>
          <a:xfrm>
            <a:off x="0" y="857250"/>
            <a:ext cx="9348787" cy="4643437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buFont charset="2" pitchFamily="2" typeface="Wingdings"/>
              <a:buChar char="v"/>
            </a:pPr>
            <a:r>
              <a:rPr b="1" dirty="0" lang="en-US" smtClean="0" sz="3000">
                <a:latin charset="0" pitchFamily="18" typeface="Times New Roman"/>
                <a:ea charset="0" pitchFamily="18" typeface="Times New Roman"/>
              </a:rPr>
              <a:t> Клима Алпа под утицајем више фактора:</a:t>
            </a:r>
          </a:p>
          <a:p>
            <a:pPr indent="-285750" lvl="1" marL="742950">
              <a:buFont charset="2" pitchFamily="2" typeface="Wingdings"/>
              <a:buChar char="Ø"/>
            </a:pPr>
            <a:r>
              <a:rPr b="1" dirty="0" i="1" lang="en-US" smtClean="0">
                <a:solidFill>
                  <a:srgbClr val="00B0F0"/>
                </a:solidFill>
                <a:latin charset="0" pitchFamily="18" typeface="Times New Roman"/>
                <a:ea charset="0" pitchFamily="18" typeface="Times New Roman"/>
              </a:rPr>
              <a:t> Атлански океан,</a:t>
            </a:r>
          </a:p>
          <a:p>
            <a:pPr indent="-285750" lvl="1" marL="742950">
              <a:buFont charset="2" pitchFamily="2" typeface="Wingdings"/>
              <a:buChar char="Ø"/>
            </a:pPr>
            <a:r>
              <a:rPr b="1" dirty="0" i="1" lang="en-US" smtClean="0">
                <a:solidFill>
                  <a:srgbClr val="00B0F0"/>
                </a:solidFill>
                <a:latin charset="0" pitchFamily="18" typeface="Times New Roman"/>
                <a:ea charset="0" pitchFamily="18" typeface="Times New Roman"/>
              </a:rPr>
              <a:t> континентално европско залеђе,</a:t>
            </a:r>
          </a:p>
          <a:p>
            <a:pPr indent="-285750" lvl="1" marL="742950">
              <a:buFont charset="2" pitchFamily="2" typeface="Wingdings"/>
              <a:buChar char="Ø"/>
            </a:pPr>
            <a:r>
              <a:rPr b="1" dirty="0" i="1" lang="en-US" smtClean="0">
                <a:solidFill>
                  <a:srgbClr val="00B0F0"/>
                </a:solidFill>
                <a:latin charset="0" pitchFamily="18" typeface="Times New Roman"/>
                <a:ea charset="0" pitchFamily="18" typeface="Times New Roman"/>
              </a:rPr>
              <a:t> Медитеран,</a:t>
            </a:r>
          </a:p>
          <a:p>
            <a:pPr indent="-285750" lvl="1" marL="742950">
              <a:buFont charset="2" pitchFamily="2" typeface="Wingdings"/>
              <a:buChar char="Ø"/>
            </a:pPr>
            <a:r>
              <a:rPr b="1" dirty="0" i="1" lang="en-US" smtClean="0">
                <a:solidFill>
                  <a:srgbClr val="00B0F0"/>
                </a:solidFill>
                <a:latin charset="0" pitchFamily="18" typeface="Times New Roman"/>
                <a:ea charset="0" pitchFamily="18" typeface="Times New Roman"/>
              </a:rPr>
              <a:t> хладне ваздушне масе са севера,</a:t>
            </a:r>
          </a:p>
          <a:p>
            <a:pPr indent="-285750" lvl="1" marL="742950">
              <a:buFont charset="2" pitchFamily="2" typeface="Wingdings"/>
              <a:buChar char="Ø"/>
            </a:pPr>
            <a:r>
              <a:rPr b="1" dirty="0" i="1" lang="en-US" smtClean="0">
                <a:solidFill>
                  <a:srgbClr val="00B0F0"/>
                </a:solidFill>
                <a:latin charset="0" pitchFamily="18" typeface="Times New Roman"/>
                <a:ea charset="0" pitchFamily="18" typeface="Times New Roman"/>
              </a:rPr>
              <a:t> надморска висина.</a:t>
            </a:r>
          </a:p>
          <a:p>
            <a:pPr indent="-285750" lvl="1" marL="742950">
              <a:buFont charset="2" pitchFamily="2" typeface="Wingdings"/>
              <a:buChar char="Ø"/>
            </a:pPr>
            <a:endParaRPr b="1" dirty="0" i="1" lang="en-US" smtClean="0" sz="1000">
              <a:solidFill>
                <a:srgbClr val="00B0F0"/>
              </a:solidFill>
              <a:latin charset="0" pitchFamily="18" typeface="Times New Roman"/>
              <a:ea charset="0" pitchFamily="18" typeface="Times New Roman"/>
            </a:endParaRPr>
          </a:p>
          <a:p>
            <a:pPr indent="-342900" marL="342900"/>
            <a:r>
              <a:rPr b="1" dirty="0" lang="en-US" smtClean="0" sz="2400">
                <a:solidFill>
                  <a:srgbClr val="C00000"/>
                </a:solidFill>
                <a:latin charset="0" pitchFamily="18" typeface="Times New Roman"/>
                <a:ea charset="0" pitchFamily="18" typeface="Times New Roman"/>
              </a:rPr>
              <a:t>Типови климе: </a:t>
            </a:r>
            <a:r>
              <a:rPr b="1" dirty="0" lang="en-US" smtClean="0" sz="2400">
                <a:latin charset="0" pitchFamily="18" typeface="Times New Roman"/>
                <a:ea charset="0" pitchFamily="18" typeface="Times New Roman"/>
              </a:rPr>
              <a:t>измењена средоземна, умерена континентална, планинска алпска и клима сталног леда и снега (поларна).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 Box 19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93" name="Text Box 19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94" name="Picture 19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142875"/>
            <a:ext cx="5418137" cy="735806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Text Box 196"/>
          <p:cNvSpPr txBox="1">
            <a:spLocks/>
          </p:cNvSpPr>
          <p:nvPr/>
        </p:nvSpPr>
        <p:spPr>
          <a:xfrm>
            <a:off x="5929312" y="5380037"/>
            <a:ext cx="2481262" cy="147796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 sz="2000"/>
              <a:t>Рајна</a:t>
            </a:r>
          </a:p>
          <a:p>
            <a:pPr indent="0" marL="0"/>
            <a:r>
              <a:rPr b="1" dirty="0" lang="en-US" smtClean="0" sz="1400"/>
              <a:t>Фордерхајн и Хинтерхајн </a:t>
            </a:r>
          </a:p>
          <a:p>
            <a:pPr indent="0" marL="0"/>
            <a:r>
              <a:rPr b="1" dirty="0" lang="en-US" smtClean="0" sz="1400"/>
              <a:t>(Кантон Граубинден)</a:t>
            </a:r>
          </a:p>
          <a:p>
            <a:pPr indent="0" marL="0"/>
            <a:r>
              <a:rPr b="1" dirty="0" lang="en-US" smtClean="0" sz="1400"/>
              <a:t>Дужина 1234 km</a:t>
            </a:r>
          </a:p>
          <a:p>
            <a:pPr indent="0" marL="0"/>
            <a:r>
              <a:rPr b="1" dirty="0" lang="en-US" smtClean="0" sz="1400"/>
              <a:t>Слив 185.000 km²</a:t>
            </a:r>
          </a:p>
          <a:p>
            <a:pPr indent="0" marL="0"/>
            <a:r>
              <a:rPr b="1" dirty="0" lang="en-US" smtClean="0" sz="1400"/>
              <a:t>Протицај 2.290 m³/s</a:t>
            </a:r>
          </a:p>
        </p:txBody>
      </p:sp>
      <p:pic>
        <p:nvPicPr>
          <p:cNvPr id="197" name="Picture 19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572125" y="357187"/>
            <a:ext cx="3571875" cy="510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Text Box 199"/>
          <p:cNvSpPr>
            <a:spLocks/>
          </p:cNvSpPr>
          <p:nvPr/>
        </p:nvSpPr>
        <p:spPr>
          <a:xfrm>
            <a:off x="5916612" y="0"/>
            <a:ext cx="3227387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>
                <a:solidFill>
                  <a:srgbClr val="C00000"/>
                </a:solidFill>
              </a:rPr>
              <a:t>Фордерхајн (изворишни крак)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 Box 20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01" name="Text Box 201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02" name="Picture 20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0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Text Box 204"/>
          <p:cNvSpPr txBox="1">
            <a:spLocks/>
          </p:cNvSpPr>
          <p:nvPr/>
        </p:nvSpPr>
        <p:spPr>
          <a:xfrm>
            <a:off x="3071812" y="6215062"/>
            <a:ext cx="35258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Долина Рајне у Граубиндену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 Box 20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06" name="Picture 20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848225" cy="679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Text Box 208"/>
          <p:cNvSpPr>
            <a:spLocks/>
          </p:cNvSpPr>
          <p:nvPr/>
        </p:nvSpPr>
        <p:spPr>
          <a:xfrm>
            <a:off x="3286125" y="5715000"/>
            <a:ext cx="15573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Дуж. 813 km</a:t>
            </a:r>
          </a:p>
        </p:txBody>
      </p:sp>
      <p:sp>
        <p:nvSpPr>
          <p:cNvPr id="209" name="Text Box 209"/>
          <p:cNvSpPr>
            <a:spLocks/>
          </p:cNvSpPr>
          <p:nvPr/>
        </p:nvSpPr>
        <p:spPr>
          <a:xfrm>
            <a:off x="2857500" y="6000750"/>
            <a:ext cx="20272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Слив 98.000 km²</a:t>
            </a:r>
          </a:p>
        </p:txBody>
      </p:sp>
      <p:sp>
        <p:nvSpPr>
          <p:cNvPr id="210" name="Text Box 210"/>
          <p:cNvSpPr>
            <a:spLocks/>
          </p:cNvSpPr>
          <p:nvPr/>
        </p:nvSpPr>
        <p:spPr>
          <a:xfrm>
            <a:off x="2928937" y="6286500"/>
            <a:ext cx="1901825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/>
              <a:t>Прот. 2.300 km³</a:t>
            </a:r>
          </a:p>
        </p:txBody>
      </p:sp>
      <p:pic>
        <p:nvPicPr>
          <p:cNvPr id="211" name="Picture 21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929187" y="928687"/>
            <a:ext cx="4214812" cy="56197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Text Box 213"/>
          <p:cNvSpPr>
            <a:spLocks/>
          </p:cNvSpPr>
          <p:nvPr/>
        </p:nvSpPr>
        <p:spPr>
          <a:xfrm>
            <a:off x="5000625" y="357187"/>
            <a:ext cx="3929062" cy="5842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 sz="1600"/>
              <a:t>Кањон на реци Вердон (700 m) – притока реке Диранс</a:t>
            </a:r>
          </a:p>
        </p:txBody>
      </p:sp>
      <p:sp>
        <p:nvSpPr>
          <p:cNvPr id="214" name="Text Box 214"/>
          <p:cNvSpPr txBox="1">
            <a:spLocks/>
          </p:cNvSpPr>
          <p:nvPr/>
        </p:nvSpPr>
        <p:spPr>
          <a:xfrm>
            <a:off x="3643312" y="5286375"/>
            <a:ext cx="1069975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400"/>
              <a:t>РОНА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 Box 21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216" name="Picture 21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668462" y="0"/>
            <a:ext cx="7475537" cy="664368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Text Box 218"/>
          <p:cNvSpPr>
            <a:spLocks/>
          </p:cNvSpPr>
          <p:nvPr/>
        </p:nvSpPr>
        <p:spPr>
          <a:xfrm>
            <a:off x="0" y="2286000"/>
            <a:ext cx="1857375" cy="129222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dirty="0" lang="en-US" smtClean="0" sz="2400"/>
              <a:t>Ин</a:t>
            </a:r>
          </a:p>
          <a:p>
            <a:pPr indent="0" marL="0"/>
            <a:r>
              <a:rPr b="1" dirty="0" lang="en-US" smtClean="0" sz="1700"/>
              <a:t>Дуж. 517 km, </a:t>
            </a:r>
          </a:p>
          <a:p>
            <a:pPr indent="0" marL="0"/>
            <a:r>
              <a:rPr b="1" dirty="0" lang="en-US" smtClean="0" sz="1700"/>
              <a:t>Сл. 25.700 km²,</a:t>
            </a:r>
          </a:p>
          <a:p>
            <a:pPr indent="0" marL="0"/>
            <a:r>
              <a:rPr b="1" dirty="0" lang="en-US" smtClean="0" sz="1700"/>
              <a:t>Прот. 730 m³/s.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 Box 21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220" name="Picture 22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2776537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Text Box 222"/>
          <p:cNvSpPr txBox="1">
            <a:spLocks/>
          </p:cNvSpPr>
          <p:nvPr/>
        </p:nvSpPr>
        <p:spPr>
          <a:xfrm>
            <a:off x="2571750" y="357187"/>
            <a:ext cx="14747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Долина Ина</a:t>
            </a:r>
          </a:p>
        </p:txBody>
      </p:sp>
      <p:pic>
        <p:nvPicPr>
          <p:cNvPr id="223" name="Picture 22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571750" y="2828925"/>
            <a:ext cx="6048375" cy="402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Text Box 225"/>
          <p:cNvSpPr txBox="1">
            <a:spLocks/>
          </p:cNvSpPr>
          <p:nvPr/>
        </p:nvSpPr>
        <p:spPr>
          <a:xfrm>
            <a:off x="285750" y="3857625"/>
            <a:ext cx="17319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Ин</a:t>
            </a:r>
            <a:r>
              <a:rPr dirty="0" lang="en-US" smtClean="0"/>
              <a:t> у Енгадину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26"/>
          <p:cNvPicPr>
            <a:picLocks noChangeAspect="1"/>
          </p:cNvPicPr>
          <p:nvPr/>
        </p:nvPicPr>
        <p:blipFill>
          <a:blip r:embed="rId2"/>
          <a:srcRect t="11974"/>
          <a:stretch/>
        </p:blipFill>
        <p:spPr>
          <a:xfrm>
            <a:off x="0" y="0"/>
            <a:ext cx="7534275" cy="262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Picture 228"/>
          <p:cNvPicPr>
            <a:picLocks noChangeAspect="1"/>
          </p:cNvPicPr>
          <p:nvPr/>
        </p:nvPicPr>
        <p:blipFill>
          <a:blip r:embed="rId3"/>
          <a:srcRect b="1630" t="5408"/>
          <a:stretch/>
        </p:blipFill>
        <p:spPr>
          <a:xfrm>
            <a:off x="0" y="2514600"/>
            <a:ext cx="8001000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Text Box 230"/>
          <p:cNvSpPr>
            <a:spLocks/>
          </p:cNvSpPr>
          <p:nvPr/>
        </p:nvSpPr>
        <p:spPr>
          <a:xfrm>
            <a:off x="4357687" y="2500312"/>
            <a:ext cx="5214937" cy="27701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/>
              <a:t>На 395 m н.в. Дуж. 67 km. Шир. до 14 km. Површ. 571 km². Најв. дубина је 252 m.</a:t>
            </a:r>
          </a:p>
          <a:p>
            <a:pPr indent="0" marL="0"/>
            <a:r>
              <a:rPr b="1" dirty="0" lang="en-US" smtClean="0"/>
              <a:t>Запремина око 55 km³. </a:t>
            </a:r>
          </a:p>
          <a:p>
            <a:pPr indent="0" marL="0"/>
            <a:r>
              <a:rPr dirty="0" lang="en-US" smtClean="0"/>
              <a:t>		            </a:t>
            </a:r>
            <a:r>
              <a:rPr b="1" dirty="0" lang="en-US" smtClean="0" sz="1700"/>
              <a:t>Језеро има 3 дела:</a:t>
            </a:r>
          </a:p>
          <a:p>
            <a:pPr indent="0" marL="0"/>
            <a:r>
              <a:rPr b="1" dirty="0" i="1" lang="en-US" smtClean="0" sz="1700"/>
              <a:t>			     1. Obersee</a:t>
            </a:r>
            <a:r>
              <a:rPr b="1" dirty="0" lang="en-US" smtClean="0" sz="1700"/>
              <a:t> </a:t>
            </a:r>
          </a:p>
          <a:p>
            <a:pPr indent="0" marL="0"/>
            <a:r>
              <a:rPr b="1" dirty="0" lang="en-US" smtClean="0" sz="1700"/>
              <a:t>			 (Главно, 476 km²)</a:t>
            </a:r>
          </a:p>
          <a:p>
            <a:pPr indent="0" marL="0"/>
            <a:r>
              <a:rPr b="1" dirty="0" i="1" lang="en-US" smtClean="0" sz="1700"/>
              <a:t>			   2.Überlinger See</a:t>
            </a:r>
            <a:r>
              <a:rPr b="1" dirty="0" lang="en-US" smtClean="0" sz="1700"/>
              <a:t> </a:t>
            </a:r>
          </a:p>
          <a:p>
            <a:pPr indent="0" marL="0"/>
            <a:r>
              <a:rPr b="1" dirty="0" lang="en-US" smtClean="0" sz="1700"/>
              <a:t>			     (Северно)</a:t>
            </a:r>
          </a:p>
          <a:p>
            <a:pPr indent="0" marL="0"/>
            <a:r>
              <a:rPr b="1" dirty="0" i="1" lang="en-US" smtClean="0" sz="1700"/>
              <a:t>			    3.Untersee</a:t>
            </a:r>
          </a:p>
          <a:p>
            <a:pPr indent="0" marL="0"/>
            <a:r>
              <a:rPr b="1" dirty="0" lang="en-US" smtClean="0" sz="1700"/>
              <a:t>			      (Западно)</a:t>
            </a:r>
            <a:r>
              <a:rPr b="1" dirty="0" i="1" lang="en-US" smtClean="0" sz="1700"/>
              <a:t> 	</a:t>
            </a:r>
          </a:p>
        </p:txBody>
      </p:sp>
      <p:sp>
        <p:nvSpPr>
          <p:cNvPr id="231" name="Text Box 231"/>
          <p:cNvSpPr txBox="1">
            <a:spLocks/>
          </p:cNvSpPr>
          <p:nvPr/>
        </p:nvSpPr>
        <p:spPr>
          <a:xfrm>
            <a:off x="3786187" y="4714875"/>
            <a:ext cx="327025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2" name="Text Box 232"/>
          <p:cNvSpPr txBox="1">
            <a:spLocks/>
          </p:cNvSpPr>
          <p:nvPr/>
        </p:nvSpPr>
        <p:spPr>
          <a:xfrm>
            <a:off x="2857500" y="3714750"/>
            <a:ext cx="3127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3" name="Text Box 233"/>
          <p:cNvSpPr txBox="1">
            <a:spLocks/>
          </p:cNvSpPr>
          <p:nvPr/>
        </p:nvSpPr>
        <p:spPr>
          <a:xfrm>
            <a:off x="1571625" y="3929062"/>
            <a:ext cx="3127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4" name="Text Box 234"/>
          <p:cNvSpPr>
            <a:spLocks/>
          </p:cNvSpPr>
          <p:nvPr/>
        </p:nvSpPr>
        <p:spPr>
          <a:xfrm>
            <a:off x="5000625" y="5357812"/>
            <a:ext cx="327025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000">
                <a:solidFill>
                  <a:srgbClr val="FF0000"/>
                </a:solidFill>
              </a:rPr>
              <a:t>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2440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 Box 24"/>
          <p:cNvSpPr txBox="1">
            <a:spLocks/>
          </p:cNvSpPr>
          <p:nvPr/>
        </p:nvSpPr>
        <p:spPr>
          <a:xfrm>
            <a:off x="4143375" y="1214437"/>
            <a:ext cx="1187450" cy="3079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>
                <a:solidFill>
                  <a:srgbClr val="2DC8FF"/>
                </a:solidFill>
              </a:rPr>
              <a:t>Боденско ј.</a:t>
            </a:r>
          </a:p>
        </p:txBody>
      </p:sp>
      <p:sp>
        <p:nvSpPr>
          <p:cNvPr id="25" name="Text Box 25"/>
          <p:cNvSpPr txBox="1">
            <a:spLocks/>
          </p:cNvSpPr>
          <p:nvPr/>
        </p:nvSpPr>
        <p:spPr>
          <a:xfrm>
            <a:off x="3851275" y="2781300"/>
            <a:ext cx="8032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>
                <a:solidFill>
                  <a:srgbClr val="2DC8FF"/>
                </a:solidFill>
              </a:rPr>
              <a:t>Комо ј</a:t>
            </a:r>
            <a:r>
              <a:rPr dirty="0" lang="en-US" smtClean="0">
                <a:solidFill>
                  <a:srgbClr val="2DC8FF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 Box 23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36" name="Text Box 23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37" name="Picture 237"/>
          <p:cNvPicPr>
            <a:picLocks noChangeAspect="1"/>
          </p:cNvPicPr>
          <p:nvPr/>
        </p:nvPicPr>
        <p:blipFill>
          <a:blip r:embed="rId2"/>
          <a:srcRect b="6110" t="6706"/>
          <a:stretch/>
        </p:blipFill>
        <p:spPr>
          <a:xfrm>
            <a:off x="-36512" y="357187"/>
            <a:ext cx="9180512" cy="278606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Text Box 239"/>
          <p:cNvSpPr txBox="1">
            <a:spLocks/>
          </p:cNvSpPr>
          <p:nvPr/>
        </p:nvSpPr>
        <p:spPr>
          <a:xfrm>
            <a:off x="214312" y="0"/>
            <a:ext cx="86550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Мађоре – </a:t>
            </a:r>
            <a:r>
              <a:rPr b="1" dirty="0" lang="en-US" smtClean="0" sz="1600"/>
              <a:t>210,12 km</a:t>
            </a:r>
            <a:r>
              <a:rPr b="1" dirty="0" lang="en-US" smtClean="0" sz="1600">
                <a:ea charset="0" typeface="Arial"/>
              </a:rPr>
              <a:t>²; надм. вис.</a:t>
            </a:r>
            <a:r>
              <a:rPr b="1" dirty="0" lang="en-US" smtClean="0" sz="1600"/>
              <a:t>193,5 m, 66 km дуж. и 10 km шир., најв. дуб. 372 m  </a:t>
            </a:r>
          </a:p>
        </p:txBody>
      </p:sp>
      <p:pic>
        <p:nvPicPr>
          <p:cNvPr id="240" name="Picture 24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827087" y="3230562"/>
            <a:ext cx="7853362" cy="3627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 Box 24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43" name="Picture 243"/>
          <p:cNvPicPr>
            <a:picLocks noChangeAspect="1"/>
          </p:cNvPicPr>
          <p:nvPr/>
        </p:nvPicPr>
        <p:blipFill>
          <a:blip r:embed="rId3"/>
          <a:srcRect b="2083" l="1653"/>
          <a:stretch/>
        </p:blipFill>
        <p:spPr>
          <a:xfrm>
            <a:off x="0" y="0"/>
            <a:ext cx="43402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Text Box 245"/>
          <p:cNvSpPr txBox="1">
            <a:spLocks/>
          </p:cNvSpPr>
          <p:nvPr/>
        </p:nvSpPr>
        <p:spPr>
          <a:xfrm>
            <a:off x="323850" y="1125537"/>
            <a:ext cx="1058862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Мађоре</a:t>
            </a:r>
          </a:p>
        </p:txBody>
      </p:sp>
      <p:sp>
        <p:nvSpPr>
          <p:cNvPr id="246" name="Text Box 246"/>
          <p:cNvSpPr txBox="1">
            <a:spLocks/>
          </p:cNvSpPr>
          <p:nvPr/>
        </p:nvSpPr>
        <p:spPr>
          <a:xfrm>
            <a:off x="5143500" y="357187"/>
            <a:ext cx="3768725" cy="8620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Гарада </a:t>
            </a:r>
            <a:r>
              <a:rPr dirty="0" lang="en-US" smtClean="0">
                <a:solidFill>
                  <a:srgbClr val="FF0000"/>
                </a:solidFill>
              </a:rPr>
              <a:t>- </a:t>
            </a:r>
            <a:r>
              <a:rPr dirty="0" lang="en-US" smtClean="0" sz="1600"/>
              <a:t>370 km², дубина до 346 m, </a:t>
            </a:r>
          </a:p>
          <a:p>
            <a:pPr indent="0" marL="0"/>
            <a:r>
              <a:rPr dirty="0" lang="en-US" smtClean="0" sz="1600"/>
              <a:t>дужина 51,9 km, најв. шир. 16 km, </a:t>
            </a:r>
          </a:p>
          <a:p>
            <a:pPr indent="0" marL="0"/>
            <a:r>
              <a:rPr dirty="0" lang="en-US" smtClean="0" sz="1600"/>
              <a:t> надморска висина 65 m </a:t>
            </a:r>
          </a:p>
        </p:txBody>
      </p:sp>
      <p:pic>
        <p:nvPicPr>
          <p:cNvPr id="247" name="Picture 247"/>
          <p:cNvPicPr>
            <a:picLocks noChangeAspect="1"/>
          </p:cNvPicPr>
          <p:nvPr/>
        </p:nvPicPr>
        <p:blipFill>
          <a:blip r:embed="rId4"/>
          <a:srcRect r="7021"/>
          <a:stretch/>
        </p:blipFill>
        <p:spPr>
          <a:xfrm>
            <a:off x="4413250" y="1357312"/>
            <a:ext cx="4730750" cy="5087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24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12700"/>
            <a:ext cx="7599362" cy="68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Text Box 251"/>
          <p:cNvSpPr txBox="1">
            <a:spLocks/>
          </p:cNvSpPr>
          <p:nvPr/>
        </p:nvSpPr>
        <p:spPr>
          <a:xfrm>
            <a:off x="6511925" y="1285875"/>
            <a:ext cx="2632075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002060"/>
                </a:solidFill>
              </a:rPr>
              <a:t>Виервалдстатер или </a:t>
            </a:r>
          </a:p>
          <a:p>
            <a:pPr algn="ctr" indent="0" marL="0"/>
            <a:r>
              <a:rPr b="1" dirty="0" lang="en-US" smtClean="0">
                <a:solidFill>
                  <a:srgbClr val="002060"/>
                </a:solidFill>
              </a:rPr>
              <a:t>Луцернско језеро</a:t>
            </a:r>
          </a:p>
        </p:txBody>
      </p:sp>
      <p:sp>
        <p:nvSpPr>
          <p:cNvPr id="252" name="Text Box 252"/>
          <p:cNvSpPr>
            <a:spLocks/>
          </p:cNvSpPr>
          <p:nvPr/>
        </p:nvSpPr>
        <p:spPr>
          <a:xfrm>
            <a:off x="7072312" y="1857375"/>
            <a:ext cx="2286000" cy="120015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/>
              <a:t>дуж. 30 km, </a:t>
            </a:r>
          </a:p>
          <a:p>
            <a:pPr indent="0" marL="0"/>
            <a:r>
              <a:rPr b="1" dirty="0" lang="en-US" smtClean="0"/>
              <a:t>шир. 20 km, </a:t>
            </a:r>
          </a:p>
          <a:p>
            <a:pPr indent="0" marL="0"/>
            <a:r>
              <a:rPr b="1" dirty="0" lang="en-US" smtClean="0"/>
              <a:t>макс. дуб. 214 m, </a:t>
            </a:r>
          </a:p>
          <a:p>
            <a:pPr indent="0" marL="0"/>
            <a:r>
              <a:rPr b="1" dirty="0" lang="en-US" smtClean="0"/>
              <a:t>површ. 113,6 km</a:t>
            </a:r>
            <a:r>
              <a:rPr b="1" baseline="30000" dirty="0" lang="en-US" smtClean="0"/>
              <a:t>2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 Box 25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54" name="Text Box 25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55" name="Picture 25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77787" y="0"/>
            <a:ext cx="9221787" cy="61436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Text Box 257"/>
          <p:cNvSpPr txBox="1">
            <a:spLocks/>
          </p:cNvSpPr>
          <p:nvPr/>
        </p:nvSpPr>
        <p:spPr>
          <a:xfrm>
            <a:off x="3357562" y="6286500"/>
            <a:ext cx="20415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Луцернско језеро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 Box 25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259" name="Picture 25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2700" y="214312"/>
            <a:ext cx="9156700" cy="5688012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Text Box 261"/>
          <p:cNvSpPr>
            <a:spLocks/>
          </p:cNvSpPr>
          <p:nvPr/>
        </p:nvSpPr>
        <p:spPr>
          <a:xfrm>
            <a:off x="928687" y="5929312"/>
            <a:ext cx="7643812" cy="7381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 sz="2400">
                <a:latin charset="0" pitchFamily="18" typeface="Times New Roman"/>
                <a:ea charset="0" pitchFamily="18" typeface="Times New Roman"/>
              </a:rPr>
              <a:t>Женевско језеро </a:t>
            </a:r>
          </a:p>
          <a:p>
            <a:pPr algn="ctr" indent="0" marL="0"/>
            <a:r>
              <a:rPr b="1" dirty="0" lang="en-US" smtClean="0">
                <a:latin charset="0" pitchFamily="18" typeface="Times New Roman"/>
                <a:ea charset="0" pitchFamily="18" typeface="Times New Roman"/>
              </a:rPr>
              <a:t>површ. 582 km², дуж. 73 km, шир. 14 km, дуб. 310 m, над. вис 370 m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262"/>
          <p:cNvPicPr>
            <a:picLocks noChangeAspect="1"/>
          </p:cNvPicPr>
          <p:nvPr/>
        </p:nvPicPr>
        <p:blipFill>
          <a:blip r:embed="rId2"/>
          <a:srcRect b="19547"/>
          <a:stretch/>
        </p:blipFill>
        <p:spPr>
          <a:xfrm>
            <a:off x="-41275" y="0"/>
            <a:ext cx="6065837" cy="3643312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Text Box 264"/>
          <p:cNvSpPr>
            <a:spLocks/>
          </p:cNvSpPr>
          <p:nvPr/>
        </p:nvSpPr>
        <p:spPr>
          <a:xfrm>
            <a:off x="6072187" y="2000250"/>
            <a:ext cx="2857500" cy="46196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2400">
                <a:latin charset="0" pitchFamily="18" typeface="Times New Roman"/>
                <a:ea charset="0" pitchFamily="18" typeface="Times New Roman"/>
              </a:rPr>
              <a:t>Женевско језеро</a:t>
            </a:r>
          </a:p>
        </p:txBody>
      </p:sp>
      <p:pic>
        <p:nvPicPr>
          <p:cNvPr id="265" name="Picture 265"/>
          <p:cNvPicPr>
            <a:picLocks noChangeAspect="1"/>
          </p:cNvPicPr>
          <p:nvPr/>
        </p:nvPicPr>
        <p:blipFill>
          <a:blip r:embed="rId3"/>
          <a:srcRect r="33652" t="9402"/>
          <a:stretch/>
        </p:blipFill>
        <p:spPr>
          <a:xfrm>
            <a:off x="5072062" y="2687637"/>
            <a:ext cx="4071937" cy="4170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Picture 267"/>
          <p:cNvPicPr>
            <a:picLocks noChangeAspect="1"/>
          </p:cNvPicPr>
          <p:nvPr/>
        </p:nvPicPr>
        <p:blipFill>
          <a:blip r:embed="rId4"/>
          <a:srcRect b="16251" l="23750" t="6250"/>
          <a:stretch/>
        </p:blipFill>
        <p:spPr>
          <a:xfrm>
            <a:off x="0" y="3046412"/>
            <a:ext cx="5000625" cy="3811587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Text Box 269"/>
          <p:cNvSpPr txBox="1">
            <a:spLocks/>
          </p:cNvSpPr>
          <p:nvPr/>
        </p:nvSpPr>
        <p:spPr>
          <a:xfrm>
            <a:off x="0" y="3000375"/>
            <a:ext cx="2443162" cy="9239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Швајцарска ривијера</a:t>
            </a:r>
          </a:p>
          <a:p>
            <a:pPr indent="0" marL="0"/>
            <a:r>
              <a:rPr dirty="0" lang="en-US" smtClean="0"/>
              <a:t>Шилон замак</a:t>
            </a:r>
          </a:p>
          <a:p>
            <a:pPr indent="0" marL="0"/>
            <a:r>
              <a:rPr dirty="0" lang="en-US" smtClean="0"/>
              <a:t>(Савоје, 12. в.)</a:t>
            </a:r>
          </a:p>
        </p:txBody>
      </p:sp>
      <p:sp>
        <p:nvSpPr>
          <p:cNvPr id="270" name="Text Box 270"/>
          <p:cNvSpPr txBox="1">
            <a:spLocks/>
          </p:cNvSpPr>
          <p:nvPr/>
        </p:nvSpPr>
        <p:spPr>
          <a:xfrm>
            <a:off x="0" y="5929312"/>
            <a:ext cx="3506787" cy="9239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chemeClr val="bg1"/>
                </a:solidFill>
              </a:rPr>
              <a:t>Боравио и Џорџ Гордон Бајрон</a:t>
            </a:r>
          </a:p>
          <a:p>
            <a:pPr indent="0" marL="0"/>
            <a:r>
              <a:rPr dirty="0" lang="en-US" smtClean="0">
                <a:solidFill>
                  <a:schemeClr val="bg1"/>
                </a:solidFill>
              </a:rPr>
              <a:t> (1788-1824) енгл. романтизам</a:t>
            </a:r>
          </a:p>
          <a:p>
            <a:pPr indent="0" marL="0"/>
            <a:r>
              <a:rPr dirty="0" lang="en-US" smtClean="0">
                <a:solidFill>
                  <a:schemeClr val="bg1"/>
                </a:solidFill>
              </a:rPr>
              <a:t>- „Чајлд Харолд“, „Дон Жуан“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 Box 271"/>
          <p:cNvSpPr>
            <a:spLocks/>
          </p:cNvSpPr>
          <p:nvPr>
            <p:ph type="title"/>
          </p:nvPr>
        </p:nvSpPr>
        <p:spPr>
          <a:xfrm>
            <a:off x="468312" y="0"/>
            <a:ext cx="8229600" cy="63341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800"/>
              <a:t>Женевско језеро - Швајцарска</a:t>
            </a:r>
          </a:p>
        </p:txBody>
      </p:sp>
      <p:pic>
        <p:nvPicPr>
          <p:cNvPr id="272" name="Picture 27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20725"/>
            <a:ext cx="9144000" cy="613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 Box 274"/>
          <p:cNvSpPr>
            <a:spLocks/>
          </p:cNvSpPr>
          <p:nvPr>
            <p:ph type="title"/>
          </p:nvPr>
        </p:nvSpPr>
        <p:spPr>
          <a:xfrm>
            <a:off x="468312" y="0"/>
            <a:ext cx="8229600" cy="63341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800"/>
              <a:t>Женевско језеро - Швајцарска</a:t>
            </a:r>
          </a:p>
        </p:txBody>
      </p:sp>
      <p:pic>
        <p:nvPicPr>
          <p:cNvPr id="275" name="Picture 27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95287" y="584200"/>
            <a:ext cx="8351837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 Box 27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278" name="Picture 27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4137" y="0"/>
            <a:ext cx="9059862" cy="3284537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Text Box 280"/>
          <p:cNvSpPr txBox="1">
            <a:spLocks/>
          </p:cNvSpPr>
          <p:nvPr/>
        </p:nvSpPr>
        <p:spPr>
          <a:xfrm>
            <a:off x="3500437" y="0"/>
            <a:ext cx="5473700" cy="6159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FF00"/>
                </a:solidFill>
              </a:rPr>
              <a:t>Бохињско језеро </a:t>
            </a:r>
            <a:r>
              <a:rPr b="1" dirty="0" lang="en-US" smtClean="0" sz="1600">
                <a:solidFill>
                  <a:srgbClr val="FFFF00"/>
                </a:solidFill>
              </a:rPr>
              <a:t>– поглед са Вогла, П – 3,2 km², </a:t>
            </a:r>
          </a:p>
          <a:p>
            <a:pPr indent="0" marL="0"/>
            <a:r>
              <a:rPr b="1" dirty="0" lang="en-US" smtClean="0" sz="1600">
                <a:solidFill>
                  <a:srgbClr val="FFFF00"/>
                </a:solidFill>
              </a:rPr>
              <a:t>дуж. 4350 m, шир. 1250 m, дуб. 45 m, над. вис. 535 m</a:t>
            </a:r>
          </a:p>
        </p:txBody>
      </p:sp>
      <p:pic>
        <p:nvPicPr>
          <p:cNvPr id="281" name="Picture 28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593975" y="3284537"/>
            <a:ext cx="6550025" cy="3573462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Text Box 283"/>
          <p:cNvSpPr txBox="1">
            <a:spLocks/>
          </p:cNvSpPr>
          <p:nvPr/>
        </p:nvSpPr>
        <p:spPr>
          <a:xfrm>
            <a:off x="0" y="4500562"/>
            <a:ext cx="1925637" cy="17541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Бледско језеро</a:t>
            </a:r>
          </a:p>
          <a:p>
            <a:pPr indent="0" marL="0"/>
            <a:r>
              <a:rPr dirty="0" lang="en-US" smtClean="0"/>
              <a:t>П – 1,4 km², </a:t>
            </a:r>
          </a:p>
          <a:p>
            <a:pPr indent="0" marL="0"/>
            <a:r>
              <a:rPr dirty="0" lang="en-US" smtClean="0"/>
              <a:t>дуж. 2120 m, </a:t>
            </a:r>
          </a:p>
          <a:p>
            <a:pPr indent="0" marL="0"/>
            <a:r>
              <a:rPr dirty="0" lang="en-US" smtClean="0"/>
              <a:t>шир. 1380 m, </a:t>
            </a:r>
          </a:p>
          <a:p>
            <a:pPr indent="0" marL="0"/>
            <a:r>
              <a:rPr dirty="0" lang="en-US" smtClean="0"/>
              <a:t>дуб. 30,6 m </a:t>
            </a:r>
          </a:p>
          <a:p>
            <a:pPr indent="0" marL="0"/>
            <a:r>
              <a:rPr dirty="0" lang="en-US" smtClean="0"/>
              <a:t>над. вис. 475 m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 Box 28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85" name="Text Box 28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86" name="Picture 28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1587"/>
            <a:ext cx="9144000" cy="6859587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Text Box 288"/>
          <p:cNvSpPr txBox="1">
            <a:spLocks/>
          </p:cNvSpPr>
          <p:nvPr/>
        </p:nvSpPr>
        <p:spPr>
          <a:xfrm>
            <a:off x="1785937" y="285750"/>
            <a:ext cx="32067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FF00"/>
                </a:solidFill>
                <a:latin charset="0" pitchFamily="18" typeface="Cambria"/>
              </a:rPr>
              <a:t>Бледско језеро и околина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6"/>
          <p:cNvPicPr>
            <a:picLocks noChangeAspect="1"/>
          </p:cNvPicPr>
          <p:nvPr/>
        </p:nvPicPr>
        <p:blipFill>
          <a:blip r:embed="rId2"/>
          <a:srcRect l="3722" r="3777"/>
          <a:stretch/>
        </p:blipFill>
        <p:spPr>
          <a:xfrm>
            <a:off x="-268287" y="0"/>
            <a:ext cx="9698037" cy="660558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 Box 28"/>
          <p:cNvSpPr txBox="1">
            <a:spLocks/>
          </p:cNvSpPr>
          <p:nvPr/>
        </p:nvSpPr>
        <p:spPr>
          <a:xfrm>
            <a:off x="1835150" y="5589587"/>
            <a:ext cx="6975475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Географска подела на Западне, Централне и Источне Алпе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 Box 289"/>
          <p:cNvSpPr>
            <a:spLocks/>
          </p:cNvSpPr>
          <p:nvPr/>
        </p:nvSpPr>
        <p:spPr>
          <a:xfrm>
            <a:off x="0" y="1000125"/>
            <a:ext cx="9144000" cy="40005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2800">
                <a:latin charset="0" pitchFamily="18" typeface="Times New Roman"/>
                <a:ea charset="0" pitchFamily="18" typeface="Times New Roman"/>
              </a:rPr>
              <a:t>Алпи - вертикална биљна зоналност:</a:t>
            </a:r>
          </a:p>
          <a:p>
            <a:pPr indent="0" marL="0"/>
            <a:endParaRPr b="1" dirty="0" lang="en-US" smtClean="0" sz="1000">
              <a:latin charset="0" pitchFamily="18" typeface="Times New Roman"/>
              <a:ea charset="0" pitchFamily="18" typeface="Times New Roman"/>
            </a:endParaRPr>
          </a:p>
          <a:p>
            <a:pPr indent="0" lvl="1" marL="457200">
              <a:buFont charset="2" pitchFamily="2" typeface="Wingdings"/>
              <a:buChar char="ü"/>
            </a:pPr>
            <a:r>
              <a:rPr dirty="0" lang="en-US" smtClean="0" sz="2400">
                <a:latin charset="0" pitchFamily="18" typeface="Times New Roman"/>
                <a:ea charset="0" pitchFamily="18" typeface="Times New Roman"/>
              </a:rPr>
              <a:t> субмедитеранска до 800 m (југ) и ливаде и лист. шуме (сев.),</a:t>
            </a:r>
          </a:p>
          <a:p>
            <a:pPr indent="0" lvl="1" marL="457200">
              <a:buFont charset="2" pitchFamily="2" typeface="Wingdings"/>
              <a:buChar char="ü"/>
            </a:pPr>
            <a:endParaRPr dirty="0" lang="en-US" smtClean="0" sz="2400">
              <a:latin charset="0" pitchFamily="18" typeface="Times New Roman"/>
              <a:ea charset="0" pitchFamily="18" typeface="Times New Roman"/>
            </a:endParaRPr>
          </a:p>
          <a:p>
            <a:pPr indent="0" lvl="1" marL="457200">
              <a:buFont charset="2" pitchFamily="2" typeface="Wingdings"/>
              <a:buChar char="ü"/>
            </a:pPr>
            <a:r>
              <a:rPr dirty="0" lang="en-US" smtClean="0" sz="2400">
                <a:latin charset="0" pitchFamily="18" typeface="Times New Roman"/>
                <a:ea charset="0" pitchFamily="18" typeface="Times New Roman"/>
              </a:rPr>
              <a:t> листопадне шуме од 800 (1300) до 1.300 (1.700) m,</a:t>
            </a:r>
          </a:p>
          <a:p>
            <a:pPr indent="0" lvl="1" marL="457200">
              <a:buFont charset="2" pitchFamily="2" typeface="Wingdings"/>
              <a:buChar char="ü"/>
            </a:pPr>
            <a:endParaRPr dirty="0" lang="en-US" smtClean="0" sz="2400">
              <a:latin charset="0" pitchFamily="18" typeface="Times New Roman"/>
              <a:ea charset="0" pitchFamily="18" typeface="Times New Roman"/>
            </a:endParaRPr>
          </a:p>
          <a:p>
            <a:pPr indent="0" lvl="1" marL="457200">
              <a:buFont charset="2" pitchFamily="2" typeface="Wingdings"/>
              <a:buChar char="ü"/>
            </a:pPr>
            <a:r>
              <a:rPr dirty="0" lang="en-US" smtClean="0" sz="2400">
                <a:latin charset="0" pitchFamily="18" typeface="Times New Roman"/>
                <a:ea charset="0" pitchFamily="18" typeface="Times New Roman"/>
              </a:rPr>
              <a:t> зона четинара од 1.300 (1.700)  до 2.000 m,</a:t>
            </a:r>
          </a:p>
          <a:p>
            <a:pPr indent="0" lvl="1" marL="457200">
              <a:buFont charset="2" pitchFamily="2" typeface="Wingdings"/>
              <a:buChar char="ü"/>
            </a:pPr>
            <a:endParaRPr dirty="0" lang="en-US" smtClean="0" sz="2400">
              <a:latin charset="0" pitchFamily="18" typeface="Times New Roman"/>
              <a:ea charset="0" pitchFamily="18" typeface="Times New Roman"/>
            </a:endParaRPr>
          </a:p>
          <a:p>
            <a:pPr indent="0" lvl="1" marL="457200">
              <a:buFont charset="2" pitchFamily="2" typeface="Wingdings"/>
              <a:buChar char="ü"/>
            </a:pPr>
            <a:r>
              <a:rPr dirty="0" lang="en-US" smtClean="0" sz="2400">
                <a:latin charset="0" pitchFamily="18" typeface="Times New Roman"/>
                <a:ea charset="0" pitchFamily="18" typeface="Times New Roman"/>
              </a:rPr>
              <a:t> планинска травна вегетација изнад 2.000 m (до снега), </a:t>
            </a:r>
          </a:p>
          <a:p>
            <a:pPr indent="0" lvl="1" marL="457200">
              <a:buFont charset="2" pitchFamily="2" typeface="Wingdings"/>
              <a:buChar char="ü"/>
            </a:pPr>
            <a:endParaRPr dirty="0" lang="en-US" smtClean="0" sz="2400">
              <a:latin charset="0" pitchFamily="18" typeface="Times New Roman"/>
              <a:ea charset="0" pitchFamily="18" typeface="Times New Roman"/>
            </a:endParaRPr>
          </a:p>
          <a:p>
            <a:pPr indent="0" lvl="1" marL="457200">
              <a:buFont charset="2" pitchFamily="2" typeface="Wingdings"/>
              <a:buChar char="ü"/>
            </a:pPr>
            <a:r>
              <a:rPr dirty="0" lang="en-US" smtClean="0" sz="2400">
                <a:latin charset="0" pitchFamily="18" typeface="Times New Roman"/>
                <a:ea charset="0" pitchFamily="18" typeface="Times New Roman"/>
              </a:rPr>
              <a:t> нивални појас изнад снежне границе (2.500-3.200 m).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 Box 29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91" name="Text Box 291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92" name="Picture 29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42937" y="260350"/>
            <a:ext cx="7385050" cy="604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 Box 29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95" name="Text Box 29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96" name="Picture 29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50825" y="0"/>
            <a:ext cx="3498850" cy="407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Text Box 298"/>
          <p:cNvSpPr>
            <a:spLocks/>
          </p:cNvSpPr>
          <p:nvPr/>
        </p:nvSpPr>
        <p:spPr>
          <a:xfrm>
            <a:off x="155575" y="-3725862"/>
            <a:ext cx="7762875" cy="7762875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299" name="Picture 29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519612" y="0"/>
            <a:ext cx="4624387" cy="350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Picture 30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4116387"/>
            <a:ext cx="4132262" cy="27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Picture 303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356100" y="3659187"/>
            <a:ext cx="4787900" cy="3198812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Text Box 305"/>
          <p:cNvSpPr txBox="1">
            <a:spLocks/>
          </p:cNvSpPr>
          <p:nvPr/>
        </p:nvSpPr>
        <p:spPr>
          <a:xfrm>
            <a:off x="6227762" y="3789362"/>
            <a:ext cx="17827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FF00"/>
                </a:solidFill>
              </a:rPr>
              <a:t>Аполо лептир</a:t>
            </a:r>
          </a:p>
        </p:txBody>
      </p:sp>
      <p:sp>
        <p:nvSpPr>
          <p:cNvPr id="306" name="Text Box 306"/>
          <p:cNvSpPr txBox="1">
            <a:spLocks/>
          </p:cNvSpPr>
          <p:nvPr/>
        </p:nvSpPr>
        <p:spPr>
          <a:xfrm>
            <a:off x="1857375" y="3357562"/>
            <a:ext cx="12715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FF00"/>
                </a:solidFill>
              </a:rPr>
              <a:t>Рунолист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 Box 30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08" name="Text Box 30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309" name="Text Box 309"/>
          <p:cNvSpPr txBox="1">
            <a:spLocks/>
          </p:cNvSpPr>
          <p:nvPr/>
        </p:nvSpPr>
        <p:spPr>
          <a:xfrm>
            <a:off x="857250" y="6357937"/>
            <a:ext cx="18097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Алпски козорог</a:t>
            </a:r>
          </a:p>
        </p:txBody>
      </p:sp>
      <p:pic>
        <p:nvPicPr>
          <p:cNvPr id="310" name="Picture 31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571750" y="214312"/>
            <a:ext cx="6572250" cy="610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Picture 31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214312"/>
            <a:ext cx="4071937" cy="6113462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Text Box 314"/>
          <p:cNvSpPr txBox="1">
            <a:spLocks/>
          </p:cNvSpPr>
          <p:nvPr/>
        </p:nvSpPr>
        <p:spPr>
          <a:xfrm>
            <a:off x="6429375" y="6357937"/>
            <a:ext cx="11826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Дивокоза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icture 31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5157787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Text Box 317"/>
          <p:cNvSpPr txBox="1">
            <a:spLocks/>
          </p:cNvSpPr>
          <p:nvPr/>
        </p:nvSpPr>
        <p:spPr>
          <a:xfrm>
            <a:off x="3071812" y="2286000"/>
            <a:ext cx="9334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C00000"/>
                </a:solidFill>
              </a:rPr>
              <a:t>Мрмот</a:t>
            </a:r>
          </a:p>
        </p:txBody>
      </p:sp>
      <p:pic>
        <p:nvPicPr>
          <p:cNvPr id="318" name="Picture 31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721225" y="0"/>
            <a:ext cx="4422775" cy="38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Text Box 320"/>
          <p:cNvSpPr txBox="1">
            <a:spLocks/>
          </p:cNvSpPr>
          <p:nvPr/>
        </p:nvSpPr>
        <p:spPr>
          <a:xfrm>
            <a:off x="5929312" y="2571750"/>
            <a:ext cx="1497012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C00000"/>
                </a:solidFill>
              </a:rPr>
              <a:t>Планински </a:t>
            </a:r>
          </a:p>
          <a:p>
            <a:pPr indent="0" marL="0"/>
            <a:r>
              <a:rPr b="1" dirty="0" lang="en-US" smtClean="0">
                <a:solidFill>
                  <a:srgbClr val="C00000"/>
                </a:solidFill>
              </a:rPr>
              <a:t>зец</a:t>
            </a:r>
          </a:p>
        </p:txBody>
      </p:sp>
      <p:pic>
        <p:nvPicPr>
          <p:cNvPr id="321" name="Picture 32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786187"/>
            <a:ext cx="4805362" cy="3071812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Text Box 323"/>
          <p:cNvSpPr txBox="1">
            <a:spLocks/>
          </p:cNvSpPr>
          <p:nvPr/>
        </p:nvSpPr>
        <p:spPr>
          <a:xfrm>
            <a:off x="1857375" y="5500687"/>
            <a:ext cx="9620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C00000"/>
                </a:solidFill>
              </a:rPr>
              <a:t>Тетреб</a:t>
            </a:r>
          </a:p>
        </p:txBody>
      </p:sp>
      <p:pic>
        <p:nvPicPr>
          <p:cNvPr id="324" name="Picture 324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857750" y="3567112"/>
            <a:ext cx="4286250" cy="329088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Text Box 326"/>
          <p:cNvSpPr txBox="1">
            <a:spLocks/>
          </p:cNvSpPr>
          <p:nvPr/>
        </p:nvSpPr>
        <p:spPr>
          <a:xfrm>
            <a:off x="6929437" y="5143500"/>
            <a:ext cx="8524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C00000"/>
                </a:solidFill>
              </a:rPr>
              <a:t>Јелен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icture 327"/>
          <p:cNvPicPr>
            <a:picLocks noChangeAspect="1"/>
          </p:cNvPicPr>
          <p:nvPr/>
        </p:nvPicPr>
        <p:blipFill>
          <a:blip r:embed="rId2"/>
          <a:srcRect b="1868" l="1768" t="7359"/>
          <a:stretch/>
        </p:blipFill>
        <p:spPr>
          <a:xfrm>
            <a:off x="0" y="0"/>
            <a:ext cx="9144000" cy="5970587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Text Box 329"/>
          <p:cNvSpPr txBox="1">
            <a:spLocks/>
          </p:cNvSpPr>
          <p:nvPr/>
        </p:nvSpPr>
        <p:spPr>
          <a:xfrm>
            <a:off x="2786062" y="6000750"/>
            <a:ext cx="4138612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>
                <a:latin charset="0" pitchFamily="18" typeface="Cambria"/>
              </a:rPr>
              <a:t>Алпе – Заштићени простори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 Box 330"/>
          <p:cNvSpPr>
            <a:spLocks/>
          </p:cNvSpPr>
          <p:nvPr/>
        </p:nvSpPr>
        <p:spPr>
          <a:xfrm>
            <a:off x="0" y="0"/>
            <a:ext cx="6072187" cy="504825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/>
              <a:t>АЛПИНИЗАМ И ПЛАНИНАРЕЊЕ</a:t>
            </a:r>
          </a:p>
          <a:p>
            <a:pPr indent="0" marL="0"/>
            <a:endParaRPr b="1" dirty="0" lang="en-US" smtClean="0"/>
          </a:p>
          <a:p>
            <a:pPr indent="0" marL="0">
              <a:buFontTx/>
              <a:buChar char="-"/>
            </a:pPr>
            <a:r>
              <a:rPr b="1" dirty="0" lang="en-US" smtClean="0" sz="1700"/>
              <a:t> 1786. Мон Блан – Балмат и Пакард,</a:t>
            </a:r>
          </a:p>
          <a:p>
            <a:pPr indent="0" marL="0">
              <a:buFontTx/>
              <a:buChar char="-"/>
            </a:pPr>
            <a:endParaRPr b="1" dirty="0" lang="en-US" smtClean="0" sz="600"/>
          </a:p>
          <a:p>
            <a:pPr indent="0" marL="0">
              <a:buFontTx/>
              <a:buChar char="-"/>
            </a:pPr>
            <a:r>
              <a:rPr b="1" dirty="0" lang="en-US" smtClean="0" sz="1700"/>
              <a:t> 1827. Јунгфрау – Слајд и Браун,</a:t>
            </a:r>
          </a:p>
          <a:p>
            <a:pPr indent="0" marL="0">
              <a:buFontTx/>
              <a:buChar char="-"/>
            </a:pPr>
            <a:endParaRPr b="1" dirty="0" lang="en-US" smtClean="0" sz="600"/>
          </a:p>
          <a:p>
            <a:pPr indent="0" marL="0">
              <a:buFontTx/>
              <a:buChar char="-"/>
            </a:pPr>
            <a:r>
              <a:rPr b="1" dirty="0" lang="en-US" smtClean="0" sz="1700"/>
              <a:t> 1854-1872. Британци углавном студенти  </a:t>
            </a:r>
          </a:p>
          <a:p>
            <a:pPr indent="0" marL="0"/>
            <a:r>
              <a:rPr b="1" dirty="0" lang="en-US" smtClean="0" sz="1700"/>
              <a:t>    испењали 31 алпски врх , </a:t>
            </a:r>
          </a:p>
          <a:p>
            <a:pPr indent="0" marL="0"/>
            <a:endParaRPr b="1" dirty="0" lang="en-US" smtClean="0" sz="600"/>
          </a:p>
          <a:p>
            <a:pPr indent="0" marL="0">
              <a:buFontTx/>
              <a:buChar char="-"/>
            </a:pPr>
            <a:r>
              <a:rPr b="1" dirty="0" lang="en-US" smtClean="0" sz="1700"/>
              <a:t> 1857. Алпинистички клуб,</a:t>
            </a:r>
          </a:p>
          <a:p>
            <a:pPr indent="0" marL="0">
              <a:buFontTx/>
              <a:buChar char="-"/>
            </a:pPr>
            <a:endParaRPr b="1" dirty="0" lang="en-US" smtClean="0" sz="600"/>
          </a:p>
          <a:p>
            <a:pPr indent="0" marL="0">
              <a:buFontTx/>
              <a:buChar char="-"/>
            </a:pPr>
            <a:r>
              <a:rPr b="1" dirty="0" lang="en-US" smtClean="0" sz="1700"/>
              <a:t> почетак 20. века испењана већина алпских врхова </a:t>
            </a:r>
          </a:p>
          <a:p>
            <a:pPr indent="0" marL="0"/>
            <a:r>
              <a:rPr b="1" dirty="0" lang="en-US" smtClean="0" sz="1700"/>
              <a:t>   и Матерхорн (сем два),</a:t>
            </a:r>
          </a:p>
          <a:p>
            <a:pPr indent="0" marL="0"/>
            <a:endParaRPr b="1" dirty="0" lang="en-US" smtClean="0" sz="600"/>
          </a:p>
          <a:p>
            <a:pPr indent="0" marL="0">
              <a:buFontTx/>
              <a:buChar char="-"/>
            </a:pPr>
            <a:r>
              <a:rPr b="1" dirty="0" lang="en-US" smtClean="0" sz="1700"/>
              <a:t> прв врх изнад 8000 m Французи 1950. под водством </a:t>
            </a:r>
          </a:p>
          <a:p>
            <a:pPr indent="0" marL="0"/>
            <a:r>
              <a:rPr b="1" dirty="0" lang="en-US" smtClean="0" sz="1700"/>
              <a:t>   Херцога испењали Анапуру (8078 m),</a:t>
            </a:r>
          </a:p>
          <a:p>
            <a:pPr indent="0" marL="0"/>
            <a:endParaRPr b="1" dirty="0" lang="en-US" smtClean="0" sz="600"/>
          </a:p>
          <a:p>
            <a:pPr indent="0" marL="0">
              <a:buFontTx/>
              <a:buChar char="-"/>
            </a:pPr>
            <a:r>
              <a:rPr b="1" dirty="0" lang="en-US" smtClean="0" sz="1700"/>
              <a:t> 1953. британска експедиција под водством Ханта  </a:t>
            </a:r>
          </a:p>
          <a:p>
            <a:pPr indent="0" marL="0"/>
            <a:r>
              <a:rPr b="1" dirty="0" lang="en-US" smtClean="0" sz="1700"/>
              <a:t>   испењала Монт Еверест </a:t>
            </a:r>
            <a:r>
              <a:rPr b="1" dirty="0" lang="en-US" smtClean="0" sz="1600"/>
              <a:t>(8848 m) - Н</a:t>
            </a:r>
            <a:r>
              <a:rPr b="1" dirty="0" lang="en-US" smtClean="0" sz="1700"/>
              <a:t>овозеланђанин </a:t>
            </a:r>
          </a:p>
          <a:p>
            <a:pPr indent="0" marL="0"/>
            <a:r>
              <a:rPr b="1" dirty="0" lang="en-US" smtClean="0" sz="1700"/>
              <a:t>   Хилари и Непалац Тенсинг,</a:t>
            </a:r>
          </a:p>
          <a:p>
            <a:pPr indent="0" marL="0"/>
            <a:endParaRPr b="1" dirty="0" lang="en-US" smtClean="0" sz="600"/>
          </a:p>
          <a:p>
            <a:pPr indent="0" marL="0">
              <a:buFontTx/>
              <a:buChar char="-"/>
            </a:pPr>
            <a:r>
              <a:rPr b="1" dirty="0" lang="en-US" smtClean="0" sz="1700"/>
              <a:t> 1969. Међународно удружење алпиниста,</a:t>
            </a:r>
          </a:p>
          <a:p>
            <a:pPr indent="0" marL="0">
              <a:buFontTx/>
              <a:buChar char="-"/>
            </a:pPr>
            <a:endParaRPr b="1" dirty="0" lang="en-US" smtClean="0" sz="600"/>
          </a:p>
          <a:p>
            <a:pPr indent="0" marL="0">
              <a:buFontTx/>
              <a:buChar char="-"/>
            </a:pPr>
            <a:r>
              <a:rPr b="1" dirty="0" lang="en-US" smtClean="0" sz="1700"/>
              <a:t> тежина пењања – скала 1-6. </a:t>
            </a:r>
          </a:p>
        </p:txBody>
      </p:sp>
      <p:pic>
        <p:nvPicPr>
          <p:cNvPr id="331" name="Picture 33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938837" y="0"/>
            <a:ext cx="32051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Text Box 333"/>
          <p:cNvSpPr txBox="1">
            <a:spLocks/>
          </p:cNvSpPr>
          <p:nvPr/>
        </p:nvSpPr>
        <p:spPr>
          <a:xfrm>
            <a:off x="3571875" y="5929312"/>
            <a:ext cx="24304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C00000"/>
                </a:solidFill>
              </a:rPr>
              <a:t>На Мон Блану 1862.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icture 33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4121150"/>
            <a:ext cx="9144000" cy="273685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Text Box 336"/>
          <p:cNvSpPr txBox="1">
            <a:spLocks/>
          </p:cNvSpPr>
          <p:nvPr/>
        </p:nvSpPr>
        <p:spPr>
          <a:xfrm>
            <a:off x="2843212" y="6491287"/>
            <a:ext cx="544830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400">
                <a:solidFill>
                  <a:srgbClr val="FFCC00"/>
                </a:solidFill>
              </a:rPr>
              <a:t>Еигер (3.970 m), Монч (Менч, 4,107 m) и Јунгфрау (4.158 m)</a:t>
            </a:r>
            <a:r>
              <a:rPr dirty="0" lang="en-US" smtClean="0"/>
              <a:t> </a:t>
            </a:r>
          </a:p>
        </p:txBody>
      </p:sp>
      <p:pic>
        <p:nvPicPr>
          <p:cNvPr id="337" name="Picture 33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627312" y="90487"/>
            <a:ext cx="4176712" cy="3259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Picture 339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0"/>
            <a:ext cx="2574925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Picture 341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850062" y="0"/>
            <a:ext cx="2293937" cy="407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Text Box 343"/>
          <p:cNvSpPr txBox="1">
            <a:spLocks/>
          </p:cNvSpPr>
          <p:nvPr/>
        </p:nvSpPr>
        <p:spPr>
          <a:xfrm>
            <a:off x="2571750" y="3357562"/>
            <a:ext cx="9398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Еигер</a:t>
            </a:r>
          </a:p>
        </p:txBody>
      </p:sp>
    </p:spTree>
  </p:cSld>
  <p:clrMapOvr>
    <a:masterClrMapping/>
  </p:clrMapOvr>
  <p:transition>
    <p:cut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 Box 344"/>
          <p:cNvSpPr>
            <a:spLocks/>
          </p:cNvSpPr>
          <p:nvPr/>
        </p:nvSpPr>
        <p:spPr>
          <a:xfrm>
            <a:off x="168275" y="-2651125"/>
            <a:ext cx="7191375" cy="5534025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345" name="Text Box 345"/>
          <p:cNvSpPr>
            <a:spLocks/>
          </p:cNvSpPr>
          <p:nvPr/>
        </p:nvSpPr>
        <p:spPr>
          <a:xfrm>
            <a:off x="168275" y="-2651125"/>
            <a:ext cx="7191375" cy="5534025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346" name="Text Box 346"/>
          <p:cNvSpPr>
            <a:spLocks/>
          </p:cNvSpPr>
          <p:nvPr/>
        </p:nvSpPr>
        <p:spPr>
          <a:xfrm>
            <a:off x="168275" y="-822325"/>
            <a:ext cx="2228850" cy="17145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347" name="Text Box 347"/>
          <p:cNvSpPr>
            <a:spLocks/>
          </p:cNvSpPr>
          <p:nvPr/>
        </p:nvSpPr>
        <p:spPr>
          <a:xfrm>
            <a:off x="168275" y="-822325"/>
            <a:ext cx="2228850" cy="17145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348" name="Picture 34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2286000" cy="3071812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Text Box 350"/>
          <p:cNvSpPr>
            <a:spLocks/>
          </p:cNvSpPr>
          <p:nvPr/>
        </p:nvSpPr>
        <p:spPr>
          <a:xfrm>
            <a:off x="168275" y="-822325"/>
            <a:ext cx="2581275" cy="17145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351" name="Picture 35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7286625" y="0"/>
            <a:ext cx="1857375" cy="2928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Picture 353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4071937"/>
            <a:ext cx="3673475" cy="278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Picture 355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511925" y="4000500"/>
            <a:ext cx="2632075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Text Box 357"/>
          <p:cNvSpPr txBox="1">
            <a:spLocks/>
          </p:cNvSpPr>
          <p:nvPr/>
        </p:nvSpPr>
        <p:spPr>
          <a:xfrm>
            <a:off x="2214562" y="214312"/>
            <a:ext cx="5357812" cy="375443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1400"/>
              <a:t>- 20.000-35.000 год. стари цртежи скијања у Кини (Алтај),</a:t>
            </a:r>
          </a:p>
          <a:p>
            <a:pPr indent="0" marL="0">
              <a:buFontTx/>
              <a:buChar char="-"/>
            </a:pPr>
            <a:r>
              <a:rPr b="1" dirty="0" lang="en-US" smtClean="0" sz="1400"/>
              <a:t> око 4.500 година налази о скијама код Хотинга у Швед.,</a:t>
            </a:r>
          </a:p>
          <a:p>
            <a:pPr indent="0" marL="0">
              <a:buFontTx/>
              <a:buChar char="-"/>
            </a:pPr>
            <a:r>
              <a:rPr b="1" dirty="0" lang="en-US" smtClean="0" sz="1400"/>
              <a:t> око 550. скије користили Лапонци,</a:t>
            </a:r>
          </a:p>
          <a:p>
            <a:pPr indent="0" marL="0">
              <a:buFontTx/>
              <a:buChar char="-"/>
            </a:pPr>
            <a:r>
              <a:rPr b="1" dirty="0" lang="en-US" smtClean="0" sz="1400"/>
              <a:t> 1119. норвешки краљ Свере – скије у војне сврхе,</a:t>
            </a:r>
          </a:p>
          <a:p>
            <a:pPr indent="0" marL="0">
              <a:buFontTx/>
              <a:buChar char="-"/>
            </a:pPr>
            <a:r>
              <a:rPr b="1" dirty="0" lang="en-US" smtClean="0" sz="1400"/>
              <a:t> 1520. шведски краљ Густав Васа пред Данцима побегао</a:t>
            </a:r>
          </a:p>
          <a:p>
            <a:pPr indent="0" marL="0"/>
            <a:r>
              <a:rPr b="1" dirty="0" lang="en-US" smtClean="0" sz="1400"/>
              <a:t>    на скијама (Васалопет 90 km),</a:t>
            </a:r>
          </a:p>
          <a:p>
            <a:pPr indent="0" marL="0">
              <a:buFontTx/>
              <a:buChar char="-"/>
            </a:pPr>
            <a:r>
              <a:rPr b="1" dirty="0" lang="en-US" smtClean="0" sz="1400"/>
              <a:t> 1770. код Кристијаније прво такмичење - спуст</a:t>
            </a:r>
          </a:p>
          <a:p>
            <a:pPr indent="0" marL="0">
              <a:buFontTx/>
              <a:buChar char="-"/>
            </a:pPr>
            <a:r>
              <a:rPr b="1" dirty="0" lang="en-US" smtClean="0" sz="1400"/>
              <a:t> 1866. прво такмичење у више дисциплина код</a:t>
            </a:r>
          </a:p>
          <a:p>
            <a:pPr indent="0" marL="0"/>
            <a:r>
              <a:rPr b="1" dirty="0" lang="en-US" smtClean="0" sz="1400"/>
              <a:t>   Кристијаније (Осло) скијашко трчање и скокови,</a:t>
            </a:r>
          </a:p>
          <a:p>
            <a:pPr indent="0" marL="0">
              <a:buFontTx/>
              <a:buChar char="-"/>
            </a:pPr>
            <a:r>
              <a:rPr b="1" dirty="0" lang="en-US" smtClean="0" sz="1400"/>
              <a:t> 1856-1867. Јенс Томпсон “Снежна ципела” - скијање у</a:t>
            </a:r>
          </a:p>
          <a:p>
            <a:pPr indent="0" marL="0"/>
            <a:r>
              <a:rPr b="1" dirty="0" lang="en-US" smtClean="0" sz="1400"/>
              <a:t>   Калифорнији - Клуб Албатрос Снежна ципела (1867), </a:t>
            </a:r>
          </a:p>
          <a:p>
            <a:pPr indent="0" marL="0">
              <a:buFontTx/>
              <a:buChar char="-"/>
            </a:pPr>
            <a:r>
              <a:rPr b="1" dirty="0" lang="en-US" smtClean="0" sz="1400"/>
              <a:t> 1875. ски клуб у Ослу,</a:t>
            </a:r>
          </a:p>
          <a:p>
            <a:pPr indent="0" marL="0">
              <a:buFontTx/>
              <a:buChar char="-"/>
            </a:pPr>
            <a:r>
              <a:rPr b="1" dirty="0" lang="en-US" smtClean="0" sz="1400"/>
              <a:t> 1878. скијање у Алпима (Анри Дијамел),</a:t>
            </a:r>
          </a:p>
          <a:p>
            <a:pPr indent="0" marL="0">
              <a:buFontTx/>
              <a:buChar char="-"/>
            </a:pPr>
            <a:r>
              <a:rPr b="1" dirty="0" lang="en-US" smtClean="0" sz="1400"/>
              <a:t> 1892. Аустријско скијашко друштво (Беч),</a:t>
            </a:r>
          </a:p>
          <a:p>
            <a:pPr indent="0" marL="0">
              <a:buFontTx/>
              <a:buChar char="-"/>
            </a:pPr>
            <a:r>
              <a:rPr b="1" dirty="0" lang="en-US" smtClean="0" sz="1400"/>
              <a:t> 1893. прво европско такмичење (Аустрија - Мирцушлаг),</a:t>
            </a:r>
          </a:p>
          <a:p>
            <a:pPr indent="0" marL="0">
              <a:buFontTx/>
              <a:buChar char="-"/>
            </a:pPr>
            <a:r>
              <a:rPr b="1" dirty="0" lang="en-US" smtClean="0" sz="1400"/>
              <a:t> 1896. књига “Технике алпског скијања (М. Здарски),</a:t>
            </a:r>
          </a:p>
          <a:p>
            <a:pPr indent="0" marL="0">
              <a:buFontTx/>
              <a:buChar char="-"/>
            </a:pPr>
            <a:r>
              <a:rPr b="1" dirty="0" lang="en-US" smtClean="0" sz="1400"/>
              <a:t> 1950. дрвене скије обложене металом, а 1960. пластичне.</a:t>
            </a:r>
          </a:p>
        </p:txBody>
      </p:sp>
      <p:sp>
        <p:nvSpPr>
          <p:cNvPr id="358" name="Text Box 358"/>
          <p:cNvSpPr txBox="1">
            <a:spLocks/>
          </p:cNvSpPr>
          <p:nvPr/>
        </p:nvSpPr>
        <p:spPr>
          <a:xfrm>
            <a:off x="3571875" y="4000500"/>
            <a:ext cx="3071812" cy="273843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>
              <a:buFontTx/>
              <a:buChar char="-"/>
            </a:pPr>
            <a:r>
              <a:rPr dirty="0" lang="en-US" smtClean="0" sz="1600">
                <a:solidFill>
                  <a:srgbClr val="0066FF"/>
                </a:solidFill>
              </a:rPr>
              <a:t> </a:t>
            </a:r>
            <a:r>
              <a:rPr b="1" dirty="0" lang="en-US" smtClean="0" sz="1600">
                <a:solidFill>
                  <a:srgbClr val="0066FF"/>
                </a:solidFill>
              </a:rPr>
              <a:t>Алпске дисциплине </a:t>
            </a:r>
          </a:p>
          <a:p>
            <a:pPr indent="0" marL="0"/>
            <a:r>
              <a:rPr b="1" dirty="0" lang="en-US" smtClean="0" sz="1400">
                <a:solidFill>
                  <a:srgbClr val="00CCFF"/>
                </a:solidFill>
              </a:rPr>
              <a:t>  </a:t>
            </a:r>
            <a:r>
              <a:rPr b="1" dirty="0" lang="en-US" smtClean="0" sz="1400">
                <a:solidFill>
                  <a:srgbClr val="558ED5"/>
                </a:solidFill>
              </a:rPr>
              <a:t>(спуст, слалон, велеслалом, </a:t>
            </a:r>
          </a:p>
          <a:p>
            <a:pPr indent="0" marL="0"/>
            <a:r>
              <a:rPr b="1" dirty="0" lang="en-US" smtClean="0" sz="1400">
                <a:solidFill>
                  <a:srgbClr val="558ED5"/>
                </a:solidFill>
              </a:rPr>
              <a:t>  паралел слалом, </a:t>
            </a:r>
          </a:p>
          <a:p>
            <a:pPr indent="0" marL="0"/>
            <a:r>
              <a:rPr b="1" dirty="0" lang="en-US" smtClean="0" sz="1400">
                <a:solidFill>
                  <a:srgbClr val="558ED5"/>
                </a:solidFill>
              </a:rPr>
              <a:t>  супер-велеслалом, алпска</a:t>
            </a:r>
          </a:p>
          <a:p>
            <a:pPr indent="0" marL="0"/>
            <a:r>
              <a:rPr b="1" dirty="0" lang="en-US" smtClean="0" sz="1400">
                <a:solidFill>
                  <a:srgbClr val="558ED5"/>
                </a:solidFill>
              </a:rPr>
              <a:t>  комбинација – слалом и спуст)</a:t>
            </a:r>
          </a:p>
          <a:p>
            <a:pPr indent="0" marL="0"/>
            <a:endParaRPr b="1" dirty="0" lang="en-US" smtClean="0" sz="1400">
              <a:solidFill>
                <a:srgbClr val="00B0F0"/>
              </a:solidFill>
            </a:endParaRPr>
          </a:p>
          <a:p>
            <a:pPr indent="0" marL="0">
              <a:buFontTx/>
              <a:buChar char="-"/>
            </a:pPr>
            <a:r>
              <a:rPr b="1" dirty="0" lang="en-US" smtClean="0" sz="1600">
                <a:solidFill>
                  <a:srgbClr val="0066FF"/>
                </a:solidFill>
              </a:rPr>
              <a:t> Нордијске дисциплине</a:t>
            </a:r>
          </a:p>
          <a:p>
            <a:pPr indent="0" marL="0"/>
            <a:r>
              <a:rPr b="1" dirty="0" lang="en-US" smtClean="0" sz="1400">
                <a:solidFill>
                  <a:srgbClr val="00CCFF"/>
                </a:solidFill>
              </a:rPr>
              <a:t> </a:t>
            </a:r>
            <a:r>
              <a:rPr b="1" dirty="0" lang="en-US" smtClean="0" sz="1400">
                <a:solidFill>
                  <a:srgbClr val="558ED5"/>
                </a:solidFill>
              </a:rPr>
              <a:t>(скокови, нордијска </a:t>
            </a:r>
          </a:p>
          <a:p>
            <a:pPr indent="0" marL="0"/>
            <a:r>
              <a:rPr b="1" dirty="0" lang="en-US" smtClean="0" sz="1400">
                <a:solidFill>
                  <a:srgbClr val="558ED5"/>
                </a:solidFill>
              </a:rPr>
              <a:t>  комбинација – </a:t>
            </a:r>
            <a:r>
              <a:rPr b="1" dirty="0" i="1" lang="en-US" smtClean="0" sz="1400">
                <a:solidFill>
                  <a:srgbClr val="558ED5"/>
                </a:solidFill>
              </a:rPr>
              <a:t>нордијско </a:t>
            </a:r>
          </a:p>
          <a:p>
            <a:pPr indent="0" marL="0"/>
            <a:r>
              <a:rPr b="1" dirty="0" i="1" lang="en-US" smtClean="0" sz="1400">
                <a:solidFill>
                  <a:srgbClr val="558ED5"/>
                </a:solidFill>
              </a:rPr>
              <a:t>  скијање и скокови</a:t>
            </a:r>
            <a:r>
              <a:rPr b="1" dirty="0" lang="en-US" smtClean="0" sz="1400">
                <a:solidFill>
                  <a:srgbClr val="558ED5"/>
                </a:solidFill>
              </a:rPr>
              <a:t>; </a:t>
            </a:r>
          </a:p>
          <a:p>
            <a:pPr indent="0" marL="0"/>
            <a:r>
              <a:rPr b="1" dirty="0" lang="en-US" smtClean="0" sz="1400">
                <a:solidFill>
                  <a:srgbClr val="558ED5"/>
                </a:solidFill>
              </a:rPr>
              <a:t>  биатлон – </a:t>
            </a:r>
            <a:r>
              <a:rPr b="1" dirty="0" i="1" lang="en-US" smtClean="0" sz="1400">
                <a:solidFill>
                  <a:srgbClr val="558ED5"/>
                </a:solidFill>
              </a:rPr>
              <a:t>нордијско </a:t>
            </a:r>
          </a:p>
          <a:p>
            <a:pPr indent="0" marL="0"/>
            <a:r>
              <a:rPr b="1" dirty="0" i="1" lang="en-US" smtClean="0" sz="1400">
                <a:solidFill>
                  <a:srgbClr val="558ED5"/>
                </a:solidFill>
              </a:rPr>
              <a:t>  скијање и стрељаштво</a:t>
            </a:r>
            <a:r>
              <a:rPr b="1" dirty="0" lang="en-US" smtClean="0" sz="1400">
                <a:solidFill>
                  <a:srgbClr val="558ED5"/>
                </a:solidFill>
              </a:rPr>
              <a:t>)</a:t>
            </a:r>
          </a:p>
        </p:txBody>
      </p:sp>
      <p:sp>
        <p:nvSpPr>
          <p:cNvPr id="359" name="Text Box 359"/>
          <p:cNvSpPr txBox="1">
            <a:spLocks/>
          </p:cNvSpPr>
          <p:nvPr/>
        </p:nvSpPr>
        <p:spPr>
          <a:xfrm>
            <a:off x="4071937" y="0"/>
            <a:ext cx="13525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66FF"/>
                </a:solidFill>
              </a:rPr>
              <a:t>СКИЈАЊЕ</a:t>
            </a:r>
          </a:p>
        </p:txBody>
      </p:sp>
    </p:spTree>
  </p:cSld>
  <p:clrMapOvr>
    <a:masterClrMapping/>
  </p:clrMapOvr>
  <p:transition>
    <p:cut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ext Box 360"/>
          <p:cNvSpPr>
            <a:spLocks/>
          </p:cNvSpPr>
          <p:nvPr>
            <p:ph type="title"/>
          </p:nvPr>
        </p:nvSpPr>
        <p:spPr>
          <a:xfrm>
            <a:off x="642937" y="500062"/>
            <a:ext cx="6858000" cy="584200"/>
          </a:xfrm>
          <a:prstGeom prst="rect">
            <a:avLst/>
          </a:prstGeom>
        </p:spPr>
        <p:txBody>
          <a:bodyPr anchor="b" bIns="45720" lIns="91440" numCol="1" rIns="91440" tIns="45720" wrap="square">
            <a:spAutoFit/>
          </a:bodyPr>
          <a:lstStyle/>
          <a:p>
            <a:pPr indent="0" marL="0"/>
            <a:r>
              <a:rPr b="1" dirty="0" lang="en-US" smtClean="0" sz="3200">
                <a:latin charset="0" pitchFamily="18" typeface="Times New Roman"/>
                <a:ea charset="0" pitchFamily="18" typeface="Times New Roman"/>
              </a:rPr>
              <a:t>Туристичке регије Алпа</a:t>
            </a:r>
          </a:p>
        </p:txBody>
      </p:sp>
      <p:sp>
        <p:nvSpPr>
          <p:cNvPr id="361" name="Text Box 361"/>
          <p:cNvSpPr>
            <a:spLocks/>
          </p:cNvSpPr>
          <p:nvPr>
            <p:ph type="body"/>
          </p:nvPr>
        </p:nvSpPr>
        <p:spPr>
          <a:xfrm>
            <a:off x="0" y="1371600"/>
            <a:ext cx="9358312" cy="51816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  <a:buFont charset="2" pitchFamily="2" typeface="Wingdings"/>
              <a:buChar char="Ø"/>
            </a:pPr>
            <a:r>
              <a:rPr dirty="0" lang="en-US" smtClean="0" sz="2800">
                <a:latin charset="0" pitchFamily="18" typeface="Times New Roman"/>
                <a:ea charset="0" pitchFamily="18" typeface="Times New Roman"/>
              </a:rPr>
              <a:t>Планински простор Алпа - седам европских држава -Француска, Италија, Швајцарска, Немачка, Аустрија, Словенија и Лихтенштајн. </a:t>
            </a:r>
          </a:p>
          <a:p>
            <a:pPr indent="-342900" marL="342900">
              <a:lnSpc>
                <a:spcPct val="90000"/>
              </a:lnSpc>
              <a:buFont charset="2" pitchFamily="2" typeface="Wingdings"/>
              <a:buChar char="Ø"/>
            </a:pPr>
            <a:endParaRPr dirty="0" lang="en-US" smtClean="0" sz="6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lnSpc>
                <a:spcPct val="90000"/>
              </a:lnSpc>
              <a:buFont charset="2" pitchFamily="2" typeface="Wingdings"/>
              <a:buChar char="Ø"/>
            </a:pPr>
            <a:r>
              <a:rPr dirty="0" lang="en-US" smtClean="0" sz="2800">
                <a:latin charset="0" pitchFamily="18" typeface="Times New Roman"/>
                <a:ea charset="0" pitchFamily="18" typeface="Times New Roman"/>
              </a:rPr>
              <a:t>Туризам процес унутар туристичких регија.</a:t>
            </a:r>
          </a:p>
          <a:p>
            <a:pPr indent="-342900" marL="342900">
              <a:lnSpc>
                <a:spcPct val="90000"/>
              </a:lnSpc>
              <a:buFont charset="2" pitchFamily="2" typeface="Wingdings"/>
              <a:buChar char="Ø"/>
            </a:pPr>
            <a:endParaRPr dirty="0" lang="en-US" smtClean="0" sz="6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lnSpc>
                <a:spcPct val="90000"/>
              </a:lnSpc>
              <a:buFont charset="2" pitchFamily="2" typeface="Wingdings"/>
              <a:buChar char="Ø"/>
            </a:pPr>
            <a:r>
              <a:rPr dirty="0" lang="en-US" smtClean="0" sz="2800">
                <a:latin charset="0" pitchFamily="18" typeface="Times New Roman"/>
                <a:ea charset="0" pitchFamily="18" typeface="Times New Roman"/>
              </a:rPr>
              <a:t>Алпски простор се условно дели на:</a:t>
            </a:r>
          </a:p>
          <a:p>
            <a:pPr indent="-285750" lvl="1" marL="742950">
              <a:lnSpc>
                <a:spcPct val="90000"/>
              </a:lnSpc>
              <a:buFont charset="2" pitchFamily="2" typeface="Wingdings"/>
              <a:buChar char="q"/>
            </a:pPr>
            <a:r>
              <a:rPr b="1" dirty="0" i="1" lang="en-US" smtClean="0" sz="2600">
                <a:solidFill>
                  <a:srgbClr val="00B0F0"/>
                </a:solidFill>
                <a:latin charset="0" pitchFamily="18" typeface="Times New Roman"/>
                <a:ea charset="0" pitchFamily="18" typeface="Times New Roman"/>
              </a:rPr>
              <a:t> </a:t>
            </a:r>
            <a:r>
              <a:rPr b="1" dirty="0" i="1" lang="en-US" smtClean="0">
                <a:solidFill>
                  <a:srgbClr val="00B0F0"/>
                </a:solidFill>
                <a:latin charset="0" pitchFamily="18" typeface="Times New Roman"/>
                <a:ea charset="0" pitchFamily="18" typeface="Times New Roman"/>
              </a:rPr>
              <a:t>Спољашње туристичке регије и</a:t>
            </a:r>
          </a:p>
          <a:p>
            <a:pPr indent="-285750" lvl="1" marL="742950">
              <a:lnSpc>
                <a:spcPct val="90000"/>
              </a:lnSpc>
              <a:buFont charset="2" pitchFamily="2" typeface="Wingdings"/>
              <a:buChar char="q"/>
            </a:pPr>
            <a:r>
              <a:rPr b="1" dirty="0" i="1" lang="en-US" smtClean="0">
                <a:solidFill>
                  <a:srgbClr val="00B0F0"/>
                </a:solidFill>
                <a:latin charset="0" pitchFamily="18" typeface="Times New Roman"/>
                <a:ea charset="0" pitchFamily="18" typeface="Times New Roman"/>
              </a:rPr>
              <a:t> Унутрашње туристичке регије.</a:t>
            </a:r>
          </a:p>
          <a:p>
            <a:pPr indent="-285750" lvl="1" marL="742950">
              <a:lnSpc>
                <a:spcPct val="90000"/>
              </a:lnSpc>
              <a:buFont charset="2" pitchFamily="2" typeface="Wingdings"/>
              <a:buChar char="q"/>
            </a:pPr>
            <a:endParaRPr b="1" dirty="0" i="1" lang="en-US" smtClean="0">
              <a:solidFill>
                <a:srgbClr val="00B0F0"/>
              </a:solidFill>
              <a:latin charset="0" pitchFamily="18" typeface="Times New Roman"/>
              <a:ea charset="0" pitchFamily="18"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2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2"/>
          <a:srcRect b="1469" l="658" r="658" t="1971"/>
          <a:stretch/>
        </p:blipFill>
        <p:spPr>
          <a:xfrm>
            <a:off x="-214312" y="285750"/>
            <a:ext cx="9618662" cy="628332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 Box 32"/>
          <p:cNvSpPr txBox="1">
            <a:spLocks/>
          </p:cNvSpPr>
          <p:nvPr/>
        </p:nvSpPr>
        <p:spPr>
          <a:xfrm>
            <a:off x="1908175" y="6453187"/>
            <a:ext cx="43608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Западне, Централне и Источне Алпе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xt Box 362"/>
          <p:cNvSpPr>
            <a:spLocks/>
          </p:cNvSpPr>
          <p:nvPr>
            <p:ph type="title"/>
          </p:nvPr>
        </p:nvSpPr>
        <p:spPr>
          <a:xfrm>
            <a:off x="785812" y="500062"/>
            <a:ext cx="7467600" cy="646112"/>
          </a:xfrm>
          <a:prstGeom prst="rect">
            <a:avLst/>
          </a:prstGeom>
        </p:spPr>
        <p:txBody>
          <a:bodyPr anchor="b" bIns="45720" lIns="91440" numCol="1" rIns="91440" tIns="45720" wrap="square">
            <a:spAutoFit/>
          </a:bodyPr>
          <a:lstStyle/>
          <a:p>
            <a:pPr indent="0" marL="0"/>
            <a:r>
              <a:rPr b="1" dirty="0" lang="en-US" smtClean="0" sz="3600">
                <a:latin charset="0" pitchFamily="18" typeface="Times New Roman"/>
                <a:ea charset="0" pitchFamily="18" typeface="Times New Roman"/>
              </a:rPr>
              <a:t>Унутрашње туристичке регије</a:t>
            </a:r>
          </a:p>
        </p:txBody>
      </p:sp>
      <p:sp>
        <p:nvSpPr>
          <p:cNvPr id="363" name="Text Box 363"/>
          <p:cNvSpPr>
            <a:spLocks/>
          </p:cNvSpPr>
          <p:nvPr>
            <p:ph type="body"/>
          </p:nvPr>
        </p:nvSpPr>
        <p:spPr>
          <a:xfrm>
            <a:off x="0" y="1600200"/>
            <a:ext cx="9429750" cy="44958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endParaRPr dirty="0" lang="en-US" smtClean="0" sz="1200">
              <a:latin charset="0" pitchFamily="18" typeface="Century"/>
            </a:endParaRPr>
          </a:p>
          <a:p>
            <a:pPr indent="-285750" lvl="1" marL="742950">
              <a:buFont charset="0" pitchFamily="49" typeface="Courier New"/>
              <a:buChar char="o"/>
            </a:pPr>
            <a:r>
              <a:rPr dirty="0" lang="en-US" smtClean="0">
                <a:latin charset="0" pitchFamily="18" typeface="Times New Roman"/>
                <a:ea charset="0" pitchFamily="18" typeface="Times New Roman"/>
              </a:rPr>
              <a:t> Регија Мон Блана,</a:t>
            </a:r>
          </a:p>
          <a:p>
            <a:pPr indent="-285750" lvl="1" marL="742950">
              <a:buFont charset="0" pitchFamily="49" typeface="Courier New"/>
              <a:buChar char="o"/>
            </a:pPr>
            <a:r>
              <a:rPr dirty="0" lang="en-US" smtClean="0">
                <a:latin charset="0" pitchFamily="18" typeface="Times New Roman"/>
                <a:ea charset="0" pitchFamily="18" typeface="Times New Roman"/>
              </a:rPr>
              <a:t> Фрнацуско-италијански високи Алпи,</a:t>
            </a:r>
          </a:p>
          <a:p>
            <a:pPr indent="-285750" lvl="1" marL="742950">
              <a:buFont charset="0" pitchFamily="49" typeface="Courier New"/>
              <a:buChar char="o"/>
            </a:pPr>
            <a:r>
              <a:rPr dirty="0" lang="en-US" smtClean="0">
                <a:latin charset="0" pitchFamily="18" typeface="Times New Roman"/>
                <a:ea charset="0" pitchFamily="18" typeface="Times New Roman"/>
              </a:rPr>
              <a:t> Пенински Алпи,</a:t>
            </a:r>
          </a:p>
          <a:p>
            <a:pPr indent="-285750" lvl="1" marL="742950">
              <a:buFont charset="0" pitchFamily="49" typeface="Courier New"/>
              <a:buChar char="o"/>
            </a:pPr>
            <a:r>
              <a:rPr dirty="0" lang="en-US" smtClean="0">
                <a:latin charset="0" pitchFamily="18" typeface="Times New Roman"/>
                <a:ea charset="0" pitchFamily="18" typeface="Times New Roman"/>
              </a:rPr>
              <a:t> Грисон или Граубинден,</a:t>
            </a:r>
          </a:p>
          <a:p>
            <a:pPr indent="-285750" lvl="1" marL="742950">
              <a:buFont charset="0" pitchFamily="49" typeface="Courier New"/>
              <a:buChar char="o"/>
            </a:pPr>
            <a:r>
              <a:rPr dirty="0" lang="en-US" smtClean="0">
                <a:latin charset="0" pitchFamily="18" typeface="Times New Roman"/>
                <a:ea charset="0" pitchFamily="18" typeface="Times New Roman"/>
              </a:rPr>
              <a:t> Регија кристаластог масива источних Алпа (Тирол).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ext Box 364"/>
          <p:cNvSpPr>
            <a:spLocks/>
          </p:cNvSpPr>
          <p:nvPr>
            <p:ph type="title"/>
          </p:nvPr>
        </p:nvSpPr>
        <p:spPr>
          <a:xfrm>
            <a:off x="228600" y="304800"/>
            <a:ext cx="7467600" cy="641350"/>
          </a:xfrm>
          <a:prstGeom prst="rect">
            <a:avLst/>
          </a:prstGeom>
        </p:spPr>
        <p:txBody>
          <a:bodyPr anchor="b" bIns="45720" lIns="91440" numCol="1" rIns="91440" tIns="45720" wrap="square">
            <a:spAutoFit/>
          </a:bodyPr>
          <a:lstStyle/>
          <a:p>
            <a:pPr indent="0" marL="0"/>
            <a:r>
              <a:rPr dirty="0" lang="en-US" smtClean="0" sz="3600">
                <a:solidFill>
                  <a:srgbClr val="00B0F0"/>
                </a:solidFill>
                <a:latin charset="0" pitchFamily="18" typeface="Times New Roman"/>
                <a:ea charset="0" pitchFamily="18" typeface="Times New Roman"/>
              </a:rPr>
              <a:t>Регија Мон Блана</a:t>
            </a:r>
          </a:p>
        </p:txBody>
      </p:sp>
      <p:sp>
        <p:nvSpPr>
          <p:cNvPr id="365" name="Text Box 365"/>
          <p:cNvSpPr>
            <a:spLocks/>
          </p:cNvSpPr>
          <p:nvPr>
            <p:ph type="body"/>
          </p:nvPr>
        </p:nvSpPr>
        <p:spPr>
          <a:xfrm>
            <a:off x="0" y="1219200"/>
            <a:ext cx="9286875" cy="50292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buFont charset="2" pitchFamily="2" typeface="Wingdings"/>
              <a:buChar char="Ø"/>
            </a:pPr>
            <a:r>
              <a:rPr dirty="0" lang="en-US" smtClean="0" sz="2800">
                <a:latin charset="0" pitchFamily="18" typeface="Times New Roman"/>
                <a:ea charset="0" pitchFamily="18" typeface="Times New Roman"/>
              </a:rPr>
              <a:t>Високи масив Мон Блана са околином, Савојске Алпе и горњи слив реке Аосте у Италији.</a:t>
            </a:r>
          </a:p>
          <a:p>
            <a:pPr indent="-342900" marL="342900">
              <a:buFont charset="2" pitchFamily="2" typeface="Wingdings"/>
              <a:buChar char="Ø"/>
            </a:pPr>
            <a:endParaRPr dirty="0" lang="en-US" smtClean="0" sz="10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buFont charset="2" pitchFamily="2" typeface="Wingdings"/>
              <a:buChar char="Ø"/>
            </a:pPr>
            <a:r>
              <a:rPr dirty="0" lang="en-US" smtClean="0" sz="2800">
                <a:latin charset="0" pitchFamily="18" typeface="Times New Roman"/>
                <a:ea charset="0" pitchFamily="18" typeface="Times New Roman"/>
              </a:rPr>
              <a:t>Велике висине, али веома приступачна, бројне атракције - орографски комплекс Еги ди Миди (успињача 3.842 m) и ледник Мер де Глас.</a:t>
            </a:r>
          </a:p>
          <a:p>
            <a:pPr indent="-342900" marL="342900">
              <a:buFont charset="2" pitchFamily="2" typeface="Wingdings"/>
              <a:buChar char="Ø"/>
            </a:pPr>
            <a:endParaRPr dirty="0" lang="en-US" smtClean="0" sz="10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buFont charset="2" pitchFamily="2" typeface="Wingdings"/>
              <a:buChar char="Ø"/>
            </a:pPr>
            <a:r>
              <a:rPr dirty="0" lang="en-US" smtClean="0" sz="2800">
                <a:latin charset="0" pitchFamily="18" typeface="Times New Roman"/>
                <a:ea charset="0" pitchFamily="18" typeface="Times New Roman"/>
              </a:rPr>
              <a:t>Ово је најстарија туристичка регија Алпа </a:t>
            </a:r>
            <a:r>
              <a:rPr dirty="0" lang="en-US" smtClean="0" sz="2400">
                <a:latin charset="0" pitchFamily="18" typeface="Times New Roman"/>
                <a:ea charset="0" pitchFamily="18" typeface="Times New Roman"/>
              </a:rPr>
              <a:t>(Гранд Шартрез, прва скијашка станица).</a:t>
            </a:r>
          </a:p>
          <a:p>
            <a:pPr indent="-342900" marL="342900"/>
            <a:endParaRPr dirty="0" lang="en-US" smtClean="0" sz="3000">
              <a:latin charset="0" pitchFamily="18" typeface="Century"/>
            </a:endParaRPr>
          </a:p>
          <a:p>
            <a:pPr indent="-342900" marL="342900"/>
            <a:endParaRPr dirty="0" lang="en-US" smtClean="0" sz="3000">
              <a:latin charset="0" pitchFamily="18" typeface="Century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 Box 366"/>
          <p:cNvSpPr>
            <a:spLocks/>
          </p:cNvSpPr>
          <p:nvPr>
            <p:ph type="title"/>
          </p:nvPr>
        </p:nvSpPr>
        <p:spPr>
          <a:xfrm>
            <a:off x="1000125" y="4643437"/>
            <a:ext cx="2571750" cy="457200"/>
          </a:xfrm>
          <a:prstGeom prst="rect">
            <a:avLst/>
          </a:prstGeom>
        </p:spPr>
        <p:txBody>
          <a:bodyPr anchor="b" bIns="45720" lIns="91440" numCol="1" rIns="91440" tIns="45720" wrap="square">
            <a:spAutoFit/>
          </a:bodyPr>
          <a:lstStyle/>
          <a:p>
            <a:pPr indent="0" marL="0"/>
            <a:r>
              <a:rPr dirty="0" lang="en-US" smtClean="0" sz="2400">
                <a:latin charset="0" pitchFamily="18" typeface="Century"/>
              </a:rPr>
              <a:t>Мон Блан</a:t>
            </a:r>
          </a:p>
        </p:txBody>
      </p:sp>
      <p:pic>
        <p:nvPicPr>
          <p:cNvPr id="367" name="Picture 367"/>
          <p:cNvPicPr>
            <a:picLocks noChangeAspect="1"/>
          </p:cNvPicPr>
          <p:nvPr/>
        </p:nvPicPr>
        <p:blipFill>
          <a:blip r:embed="rId2"/>
          <a:srcRect b="0" l="0" r="911" t="0"/>
          <a:stretch/>
        </p:blipFill>
        <p:spPr>
          <a:xfrm>
            <a:off x="0" y="0"/>
            <a:ext cx="6215062" cy="4043362"/>
          </a:xfrm>
          <a:prstGeom prst="rect">
            <a:avLst/>
          </a:prstGeom>
        </p:spPr>
      </p:pic>
      <p:pic>
        <p:nvPicPr>
          <p:cNvPr id="369" name="Picture 36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327400" y="3571875"/>
            <a:ext cx="5816600" cy="32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Text Box 371"/>
          <p:cNvSpPr txBox="1">
            <a:spLocks/>
          </p:cNvSpPr>
          <p:nvPr/>
        </p:nvSpPr>
        <p:spPr>
          <a:xfrm>
            <a:off x="6175375" y="571500"/>
            <a:ext cx="2968625" cy="23082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latin charset="0" pitchFamily="18" typeface="Times New Roman"/>
                <a:ea charset="0" pitchFamily="18" typeface="Times New Roman"/>
              </a:rPr>
              <a:t>1786. врх испењали</a:t>
            </a:r>
          </a:p>
          <a:p>
            <a:pPr indent="0" marL="0"/>
            <a:r>
              <a:rPr b="1" dirty="0" lang="en-US" smtClean="0">
                <a:latin charset="0" pitchFamily="18" typeface="Times New Roman"/>
                <a:ea charset="0" pitchFamily="18" typeface="Times New Roman"/>
              </a:rPr>
              <a:t>Жак Балмат (скупљач </a:t>
            </a:r>
          </a:p>
          <a:p>
            <a:pPr indent="0" marL="0"/>
            <a:r>
              <a:rPr b="1" dirty="0" lang="en-US" smtClean="0">
                <a:latin charset="0" pitchFamily="18" typeface="Times New Roman"/>
                <a:ea charset="0" pitchFamily="18" typeface="Times New Roman"/>
              </a:rPr>
              <a:t>кристала) и Мишел </a:t>
            </a:r>
          </a:p>
          <a:p>
            <a:pPr indent="0" marL="0"/>
            <a:r>
              <a:rPr b="1" dirty="0" lang="en-US" smtClean="0">
                <a:latin charset="0" pitchFamily="18" typeface="Times New Roman"/>
                <a:ea charset="0" pitchFamily="18" typeface="Times New Roman"/>
              </a:rPr>
              <a:t>Пакард (лечник).</a:t>
            </a:r>
          </a:p>
          <a:p>
            <a:pPr indent="0" marL="0"/>
            <a:endParaRPr b="1" dirty="0" lang="en-US" smtClean="0">
              <a:latin charset="0" pitchFamily="18" typeface="Times New Roman"/>
              <a:ea charset="0" pitchFamily="18" typeface="Times New Roman"/>
            </a:endParaRPr>
          </a:p>
          <a:p>
            <a:pPr indent="0" marL="0"/>
            <a:r>
              <a:rPr b="1" dirty="0" lang="en-US" smtClean="0">
                <a:latin charset="0" pitchFamily="18" typeface="Times New Roman"/>
                <a:ea charset="0" pitchFamily="18" typeface="Times New Roman"/>
              </a:rPr>
              <a:t>Од средине 19. века </a:t>
            </a:r>
          </a:p>
          <a:p>
            <a:pPr indent="0" marL="0"/>
            <a:r>
              <a:rPr b="1" dirty="0" lang="en-US" smtClean="0">
                <a:latin charset="0" pitchFamily="18" typeface="Times New Roman"/>
                <a:ea charset="0" pitchFamily="18" typeface="Times New Roman"/>
              </a:rPr>
              <a:t>масовније пењање </a:t>
            </a:r>
          </a:p>
          <a:p>
            <a:pPr indent="0" marL="0"/>
            <a:r>
              <a:rPr b="1" dirty="0" lang="en-US" smtClean="0">
                <a:latin charset="0" pitchFamily="18" typeface="Times New Roman"/>
                <a:ea charset="0" pitchFamily="18" typeface="Times New Roman"/>
              </a:rPr>
              <a:t>по планинама (Британци).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Picture 37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433387" y="-323850"/>
            <a:ext cx="10010775" cy="750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Text Box 374"/>
          <p:cNvSpPr>
            <a:spLocks/>
          </p:cNvSpPr>
          <p:nvPr/>
        </p:nvSpPr>
        <p:spPr>
          <a:xfrm>
            <a:off x="3786187" y="785812"/>
            <a:ext cx="1679575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>
                <a:solidFill>
                  <a:srgbClr val="FFFF00"/>
                </a:solidFill>
                <a:latin charset="0" pitchFamily="18" typeface="Century"/>
              </a:rPr>
              <a:t>Мон Блан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ext Box 375"/>
          <p:cNvSpPr txBox="1">
            <a:spLocks/>
          </p:cNvSpPr>
          <p:nvPr/>
        </p:nvSpPr>
        <p:spPr>
          <a:xfrm>
            <a:off x="0" y="642937"/>
            <a:ext cx="1781175" cy="12001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latin charset="0" pitchFamily="18" typeface="Times New Roman"/>
                <a:ea charset="0" pitchFamily="18" typeface="Times New Roman"/>
              </a:rPr>
              <a:t>Мт. Блан и Еги</a:t>
            </a:r>
          </a:p>
          <a:p>
            <a:pPr indent="0" marL="0"/>
            <a:r>
              <a:rPr b="1" dirty="0" lang="en-US" smtClean="0">
                <a:latin charset="0" pitchFamily="18" typeface="Times New Roman"/>
                <a:ea charset="0" pitchFamily="18" typeface="Times New Roman"/>
              </a:rPr>
              <a:t>ди Миди – </a:t>
            </a:r>
          </a:p>
          <a:p>
            <a:pPr indent="0" marL="0"/>
            <a:r>
              <a:rPr b="1" dirty="0" lang="en-US" smtClean="0">
                <a:latin charset="0" pitchFamily="18" typeface="Times New Roman"/>
                <a:ea charset="0" pitchFamily="18" typeface="Times New Roman"/>
              </a:rPr>
              <a:t>пирамидални </a:t>
            </a:r>
          </a:p>
          <a:p>
            <a:pPr indent="0" marL="0"/>
            <a:r>
              <a:rPr b="1" dirty="0" lang="en-US" smtClean="0">
                <a:latin charset="0" pitchFamily="18" typeface="Times New Roman"/>
                <a:ea charset="0" pitchFamily="18" typeface="Times New Roman"/>
              </a:rPr>
              <a:t>облици</a:t>
            </a:r>
          </a:p>
        </p:txBody>
      </p:sp>
      <p:pic>
        <p:nvPicPr>
          <p:cNvPr id="376" name="Picture 376"/>
          <p:cNvPicPr>
            <a:picLocks noChangeAspect="1"/>
          </p:cNvPicPr>
          <p:nvPr/>
        </p:nvPicPr>
        <p:blipFill>
          <a:blip r:embed="rId2"/>
          <a:srcRect l="732"/>
          <a:stretch/>
        </p:blipFill>
        <p:spPr>
          <a:xfrm>
            <a:off x="1692275" y="0"/>
            <a:ext cx="7451725" cy="615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Picture 37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143250"/>
            <a:ext cx="495300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Text Box 380"/>
          <p:cNvSpPr txBox="1">
            <a:spLocks/>
          </p:cNvSpPr>
          <p:nvPr/>
        </p:nvSpPr>
        <p:spPr>
          <a:xfrm>
            <a:off x="5219700" y="-242887"/>
            <a:ext cx="1008062" cy="156845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 sz="9600"/>
              <a:t>□</a:t>
            </a:r>
          </a:p>
        </p:txBody>
      </p:sp>
      <p:sp>
        <p:nvSpPr>
          <p:cNvPr id="381" name="Text Box 381"/>
          <p:cNvSpPr>
            <a:spLocks/>
          </p:cNvSpPr>
          <p:nvPr/>
        </p:nvSpPr>
        <p:spPr>
          <a:xfrm>
            <a:off x="3132137" y="0"/>
            <a:ext cx="12001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latin charset="0" pitchFamily="18" typeface="Times New Roman"/>
                <a:ea charset="0" pitchFamily="18" typeface="Times New Roman"/>
              </a:rPr>
              <a:t>Мт. Блан </a:t>
            </a:r>
          </a:p>
        </p:txBody>
      </p:sp>
      <p:sp>
        <p:nvSpPr>
          <p:cNvPr id="382" name="Text Box 382"/>
          <p:cNvSpPr>
            <a:spLocks/>
          </p:cNvSpPr>
          <p:nvPr/>
        </p:nvSpPr>
        <p:spPr>
          <a:xfrm>
            <a:off x="5940425" y="333375"/>
            <a:ext cx="1584325" cy="3683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>
                <a:latin charset="0" pitchFamily="18" typeface="Times New Roman"/>
                <a:ea charset="0" pitchFamily="18" typeface="Times New Roman"/>
              </a:rPr>
              <a:t>Еги ди Миди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ext Box 38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84" name="Text Box 38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85" name="Picture 38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16012" y="-71437"/>
            <a:ext cx="6929437" cy="6929437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Text Box 387"/>
          <p:cNvSpPr>
            <a:spLocks/>
          </p:cNvSpPr>
          <p:nvPr/>
        </p:nvSpPr>
        <p:spPr>
          <a:xfrm>
            <a:off x="4716462" y="1557337"/>
            <a:ext cx="1204912" cy="70802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 sz="2000">
                <a:latin charset="0" pitchFamily="18" typeface="Times New Roman"/>
                <a:ea charset="0" pitchFamily="18" typeface="Times New Roman"/>
              </a:rPr>
              <a:t>Еги</a:t>
            </a:r>
          </a:p>
          <a:p>
            <a:pPr algn="ctr" indent="0" marL="0"/>
            <a:r>
              <a:rPr b="1" dirty="0" lang="en-US" smtClean="0" sz="2000">
                <a:latin charset="0" pitchFamily="18" typeface="Times New Roman"/>
                <a:ea charset="0" pitchFamily="18" typeface="Times New Roman"/>
              </a:rPr>
              <a:t>ди Миди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 Box 38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89" name="Text Box 38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90" name="Picture 39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Text Box 392"/>
          <p:cNvSpPr>
            <a:spLocks/>
          </p:cNvSpPr>
          <p:nvPr/>
        </p:nvSpPr>
        <p:spPr>
          <a:xfrm>
            <a:off x="2484437" y="476250"/>
            <a:ext cx="2447925" cy="46196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 sz="2400">
                <a:latin charset="0" pitchFamily="18" typeface="Times New Roman"/>
                <a:ea charset="0" pitchFamily="18" typeface="Times New Roman"/>
              </a:rPr>
              <a:t>Еги ди Миди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ext Box 393"/>
          <p:cNvSpPr>
            <a:spLocks/>
          </p:cNvSpPr>
          <p:nvPr>
            <p:ph type="body"/>
          </p:nvPr>
        </p:nvSpPr>
        <p:spPr>
          <a:xfrm>
            <a:off x="228600" y="1143000"/>
            <a:ext cx="8772525" cy="4953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buFont charset="2" pitchFamily="2" typeface="Wingdings"/>
              <a:buChar char="v"/>
            </a:pPr>
            <a:r>
              <a:rPr dirty="0" lang="en-US" smtClean="0">
                <a:latin charset="0" pitchFamily="18" typeface="Times New Roman"/>
                <a:ea charset="0" pitchFamily="18" typeface="Times New Roman"/>
              </a:rPr>
              <a:t> На простору регије Мон Блана издвајају се  три туристичка комплекса:</a:t>
            </a:r>
          </a:p>
          <a:p>
            <a:pPr indent="-285750" lvl="1" marL="742950">
              <a:buFont charset="2" pitchFamily="2" typeface="Wingdings"/>
              <a:buChar char="§"/>
            </a:pPr>
            <a:r>
              <a:rPr dirty="0" lang="en-US" smtClean="0">
                <a:latin charset="0" pitchFamily="18" typeface="Times New Roman"/>
                <a:ea charset="0" pitchFamily="18" typeface="Times New Roman"/>
              </a:rPr>
              <a:t> Межев (монденско туристичко место)</a:t>
            </a:r>
          </a:p>
          <a:p>
            <a:pPr indent="-285750" lvl="1" marL="742950">
              <a:buFont charset="2" pitchFamily="2" typeface="Wingdings"/>
              <a:buChar char="§"/>
            </a:pPr>
            <a:r>
              <a:rPr dirty="0" lang="en-US" smtClean="0">
                <a:latin charset="0" pitchFamily="18" typeface="Times New Roman"/>
                <a:ea charset="0" pitchFamily="18" typeface="Times New Roman"/>
              </a:rPr>
              <a:t> Сен Жерве ле Контамин, Фајет</a:t>
            </a:r>
          </a:p>
          <a:p>
            <a:pPr indent="-285750" lvl="1" marL="742950">
              <a:buFont charset="2" pitchFamily="2" typeface="Wingdings"/>
              <a:buChar char="§"/>
            </a:pPr>
            <a:r>
              <a:rPr dirty="0" lang="en-US" smtClean="0">
                <a:latin charset="0" pitchFamily="18" typeface="Times New Roman"/>
                <a:ea charset="0" pitchFamily="18" typeface="Times New Roman"/>
              </a:rPr>
              <a:t> Шамони (прве зимске олимпијске игре  организоване 1924. године, “престолница алпинизма”)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 Box 39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395" name="Picture 39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492625" cy="6157912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Text Box 397"/>
          <p:cNvSpPr txBox="1">
            <a:spLocks/>
          </p:cNvSpPr>
          <p:nvPr/>
        </p:nvSpPr>
        <p:spPr>
          <a:xfrm>
            <a:off x="214312" y="6211887"/>
            <a:ext cx="3802062" cy="6159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1700">
                <a:latin charset="0" pitchFamily="18" typeface="Cambria"/>
              </a:rPr>
              <a:t>Алпи у Францској и у граничном </a:t>
            </a:r>
          </a:p>
          <a:p>
            <a:pPr algn="ctr" indent="0" marL="0"/>
            <a:r>
              <a:rPr b="1" dirty="0" lang="en-US" smtClean="0" sz="1700">
                <a:latin charset="0" pitchFamily="18" typeface="Cambria"/>
              </a:rPr>
              <a:t>појасу са Швајцарском и Италијом</a:t>
            </a:r>
          </a:p>
        </p:txBody>
      </p:sp>
      <p:pic>
        <p:nvPicPr>
          <p:cNvPr id="398" name="Picture 39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613275" y="0"/>
            <a:ext cx="4530725" cy="61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Text Box 400"/>
          <p:cNvSpPr txBox="1">
            <a:spLocks/>
          </p:cNvSpPr>
          <p:nvPr/>
        </p:nvSpPr>
        <p:spPr>
          <a:xfrm>
            <a:off x="4605337" y="6143625"/>
            <a:ext cx="4538662" cy="61595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 sz="1700">
                <a:latin charset="0" pitchFamily="18" typeface="Cambria"/>
              </a:rPr>
              <a:t>Најзначајнија скијалишта  у француским Алпа и већи градски центи у околини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Picture 40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74625" y="549275"/>
            <a:ext cx="9499600" cy="568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Text Box 403"/>
          <p:cNvSpPr txBox="1">
            <a:spLocks/>
          </p:cNvSpPr>
          <p:nvPr/>
        </p:nvSpPr>
        <p:spPr>
          <a:xfrm>
            <a:off x="0" y="0"/>
            <a:ext cx="92916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latin charset="0" pitchFamily="18" typeface="Cambria"/>
              </a:rPr>
              <a:t>Мт. Блан – центри Сен Жерве, Фајет, Комблу и Межев са ски стазама и жичарама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33"/>
          <p:cNvSpPr>
            <a:spLocks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ctr" bIns="45720" lIns="91440" numCol="1" rIns="91440" tIns="45720" wrap="square"/>
          <a:lstStyle>
            <a:lvl1pPr>
              <a:defRPr dirty="0" lang="en-US" smtClean="0"/>
            </a:lvl1pPr>
          </a:lstStyle>
          <a:p>
            <a:endParaRPr/>
          </a:p>
        </p:txBody>
      </p:sp>
      <p:sp>
        <p:nvSpPr>
          <p:cNvPr id="34" name="Text Box 34"/>
          <p:cNvSpPr>
            <a:spLocks/>
          </p:cNvSpPr>
          <p:nvPr>
            <p:ph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anchor="t" bIns="45720" lIns="91440" numCol="1" rIns="91440" tIns="45720" wrap="square"/>
          <a:lstStyle>
            <a:lvl1pPr algn="ctr" marL="0">
              <a:buNone/>
              <a:defRPr dirty="0" lang="en-US" smtClean="0"/>
            </a:lvl1pPr>
            <a:lvl2pPr algn="ctr" marL="457200">
              <a:buNone/>
              <a:defRPr dirty="0" lang="en-US" smtClean="0"/>
            </a:lvl2pPr>
            <a:lvl3pPr algn="ctr" marL="914400">
              <a:buNone/>
              <a:defRPr dirty="0" lang="en-US" smtClean="0"/>
            </a:lvl3pPr>
            <a:lvl4pPr algn="ctr" marL="1371600">
              <a:buNone/>
              <a:defRPr dirty="0" lang="en-US" smtClean="0"/>
            </a:lvl4pPr>
            <a:lvl5pPr algn="ctr" marL="1828800">
              <a:buNone/>
              <a:defRPr dirty="0" lang="en-US" smtClean="0"/>
            </a:lvl5pPr>
          </a:lstStyle>
          <a:p>
            <a:endParaRPr/>
          </a:p>
        </p:txBody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404812"/>
            <a:ext cx="9144000" cy="584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 Box 37"/>
          <p:cNvSpPr txBox="1">
            <a:spLocks/>
          </p:cNvSpPr>
          <p:nvPr/>
        </p:nvSpPr>
        <p:spPr>
          <a:xfrm>
            <a:off x="1979612" y="6308725"/>
            <a:ext cx="34401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7030A0"/>
                </a:solidFill>
              </a:rPr>
              <a:t>Алпе – најзначајнији врхови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ext Box 404"/>
          <p:cNvSpPr txBox="1">
            <a:spLocks/>
          </p:cNvSpPr>
          <p:nvPr/>
        </p:nvSpPr>
        <p:spPr>
          <a:xfrm>
            <a:off x="2214562" y="0"/>
            <a:ext cx="56356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Мон Блан и долина Шамонија - ски стазе и жичаре</a:t>
            </a:r>
          </a:p>
        </p:txBody>
      </p:sp>
      <p:pic>
        <p:nvPicPr>
          <p:cNvPr id="405" name="Picture 405"/>
          <p:cNvPicPr>
            <a:picLocks noChangeAspect="1"/>
          </p:cNvPicPr>
          <p:nvPr/>
        </p:nvPicPr>
        <p:blipFill>
          <a:blip r:embed="rId2"/>
          <a:srcRect b="0" l="0" r="0" t="0"/>
          <a:stretch/>
        </p:blipFill>
        <p:spPr>
          <a:xfrm>
            <a:off x="0" y="465137"/>
            <a:ext cx="9144000" cy="6392862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ext Box 40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08" name="Text Box 40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09" name="Picture 40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549275"/>
            <a:ext cx="9144000" cy="549275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Text Box 411"/>
          <p:cNvSpPr txBox="1">
            <a:spLocks/>
          </p:cNvSpPr>
          <p:nvPr/>
        </p:nvSpPr>
        <p:spPr>
          <a:xfrm>
            <a:off x="3851275" y="6021387"/>
            <a:ext cx="16525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Шамони зими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Picture 412"/>
          <p:cNvPicPr>
            <a:picLocks noChangeAspect="1"/>
          </p:cNvPicPr>
          <p:nvPr/>
        </p:nvPicPr>
        <p:blipFill>
          <a:blip r:embed="rId2"/>
          <a:srcRect b="0" l="0" r="0" t="0"/>
          <a:stretch/>
        </p:blipFill>
        <p:spPr>
          <a:xfrm>
            <a:off x="573087" y="0"/>
            <a:ext cx="7713662" cy="6858000"/>
          </a:xfrm>
          <a:prstGeom prst="rect">
            <a:avLst/>
          </a:prstGeom>
        </p:spPr>
      </p:pic>
      <p:sp>
        <p:nvSpPr>
          <p:cNvPr id="414" name="Text Box 414"/>
          <p:cNvSpPr>
            <a:spLocks/>
          </p:cNvSpPr>
          <p:nvPr/>
        </p:nvSpPr>
        <p:spPr>
          <a:xfrm>
            <a:off x="3286125" y="5786437"/>
            <a:ext cx="1878012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000">
                <a:solidFill>
                  <a:srgbClr val="FFFF00"/>
                </a:solidFill>
                <a:latin charset="0" pitchFamily="18" typeface="Century"/>
              </a:rPr>
              <a:t>Шамони лети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 Box 415"/>
          <p:cNvSpPr>
            <a:spLocks/>
          </p:cNvSpPr>
          <p:nvPr>
            <p:ph type="title"/>
          </p:nvPr>
        </p:nvSpPr>
        <p:spPr>
          <a:xfrm>
            <a:off x="5572125" y="1571625"/>
            <a:ext cx="3571875" cy="457200"/>
          </a:xfrm>
          <a:prstGeom prst="rect">
            <a:avLst/>
          </a:prstGeom>
        </p:spPr>
        <p:txBody>
          <a:bodyPr anchor="b" bIns="45720" lIns="91440" numCol="1" rIns="91440" tIns="45720" wrap="square">
            <a:spAutoFit/>
          </a:bodyPr>
          <a:lstStyle/>
          <a:p>
            <a:pPr indent="0" marL="0"/>
            <a:r>
              <a:rPr dirty="0" lang="en-US" smtClean="0" sz="2400">
                <a:latin charset="0" pitchFamily="18" typeface="Century"/>
              </a:rPr>
              <a:t>Детаљи из Шамонија</a:t>
            </a:r>
          </a:p>
        </p:txBody>
      </p:sp>
      <p:pic>
        <p:nvPicPr>
          <p:cNvPr id="416" name="Picture 416"/>
          <p:cNvPicPr>
            <a:picLocks noChangeAspect="1"/>
          </p:cNvPicPr>
          <p:nvPr/>
        </p:nvPicPr>
        <p:blipFill>
          <a:blip r:embed="rId2"/>
          <a:srcRect b="0" l="0" r="0" t="0"/>
          <a:stretch/>
        </p:blipFill>
        <p:spPr>
          <a:xfrm>
            <a:off x="0" y="0"/>
            <a:ext cx="5429250" cy="4071937"/>
          </a:xfrm>
          <a:prstGeom prst="rect">
            <a:avLst/>
          </a:prstGeom>
        </p:spPr>
      </p:pic>
      <p:pic>
        <p:nvPicPr>
          <p:cNvPr id="418" name="Picture 41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894137" y="3357562"/>
            <a:ext cx="5249862" cy="3500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 Box 420"/>
          <p:cNvSpPr>
            <a:spLocks/>
          </p:cNvSpPr>
          <p:nvPr>
            <p:ph type="title"/>
          </p:nvPr>
        </p:nvSpPr>
        <p:spPr>
          <a:xfrm>
            <a:off x="457200" y="-157162"/>
            <a:ext cx="8229600" cy="12779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Француско-италијански високи Алпи</a:t>
            </a:r>
          </a:p>
        </p:txBody>
      </p:sp>
      <p:sp>
        <p:nvSpPr>
          <p:cNvPr id="421" name="Text Box 421"/>
          <p:cNvSpPr>
            <a:spLocks/>
          </p:cNvSpPr>
          <p:nvPr>
            <p:ph type="obj"/>
          </p:nvPr>
        </p:nvSpPr>
        <p:spPr>
          <a:xfrm>
            <a:off x="457200" y="1120775"/>
            <a:ext cx="8229600" cy="57372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/>
              <a:t>Јужно од регије Мон Блан</a:t>
            </a:r>
          </a:p>
          <a:p>
            <a:pPr indent="-342900" marL="342900"/>
            <a:r>
              <a:rPr dirty="0" lang="en-US" smtClean="0"/>
              <a:t>Сложен и рашчлањен рељеф</a:t>
            </a:r>
          </a:p>
          <a:p>
            <a:pPr indent="-342900" marL="342900"/>
            <a:r>
              <a:rPr dirty="0" lang="en-US" smtClean="0"/>
              <a:t>Висока регија – врхови преко 4.000 м</a:t>
            </a:r>
          </a:p>
          <a:p>
            <a:pPr indent="-342900" marL="342900"/>
            <a:r>
              <a:rPr dirty="0" lang="en-US" smtClean="0"/>
              <a:t>Регија велике влажности</a:t>
            </a:r>
          </a:p>
          <a:p>
            <a:pPr indent="-285750" lvl="1" marL="742950"/>
            <a:r>
              <a:rPr dirty="0" lang="en-US" smtClean="0"/>
              <a:t>Пуно ледника, али не дугих</a:t>
            </a:r>
          </a:p>
          <a:p>
            <a:pPr indent="-342900" marL="342900"/>
            <a:r>
              <a:rPr dirty="0" lang="en-US" smtClean="0"/>
              <a:t>Доста сунца</a:t>
            </a:r>
          </a:p>
          <a:p>
            <a:pPr indent="-342900" marL="342900"/>
            <a:r>
              <a:rPr dirty="0" lang="en-US" smtClean="0"/>
              <a:t>Развијена скијашка регија</a:t>
            </a:r>
          </a:p>
          <a:p>
            <a:pPr indent="-285750" lvl="1" marL="742950"/>
            <a:r>
              <a:rPr dirty="0" lang="en-US" smtClean="0"/>
              <a:t>Шамруз, Вал д’ Изер, Алп д’ Ијез, Сестријере, Куршевал, Мерибел</a:t>
            </a:r>
          </a:p>
          <a:p>
            <a:pPr indent="-342900" marL="342900"/>
            <a:r>
              <a:rPr dirty="0" lang="en-US" smtClean="0"/>
              <a:t>Бањски центри: Екс ле Бен, Бријансон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ext Box 422"/>
          <p:cNvSpPr>
            <a:spLocks/>
          </p:cNvSpPr>
          <p:nvPr>
            <p:ph type="title"/>
          </p:nvPr>
        </p:nvSpPr>
        <p:spPr>
          <a:xfrm>
            <a:off x="468312" y="0"/>
            <a:ext cx="8229600" cy="30162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>
                <a:latin charset="0" pitchFamily="18" typeface="Cambria"/>
              </a:rPr>
              <a:t>Алпи – Француска – још неки центри</a:t>
            </a:r>
          </a:p>
        </p:txBody>
      </p:sp>
      <p:pic>
        <p:nvPicPr>
          <p:cNvPr id="423" name="Picture 42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33375"/>
            <a:ext cx="9144000" cy="247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Picture 42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357562"/>
            <a:ext cx="3797300" cy="3500437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Text Box 427"/>
          <p:cNvSpPr txBox="1">
            <a:spLocks/>
          </p:cNvSpPr>
          <p:nvPr/>
        </p:nvSpPr>
        <p:spPr>
          <a:xfrm>
            <a:off x="2357437" y="2857500"/>
            <a:ext cx="2544762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000">
                <a:latin charset="0" pitchFamily="18" typeface="Cambria"/>
              </a:rPr>
              <a:t>Алпски стил градње</a:t>
            </a:r>
          </a:p>
        </p:txBody>
      </p:sp>
      <p:sp>
        <p:nvSpPr>
          <p:cNvPr id="428" name="Text Box 428"/>
          <p:cNvSpPr>
            <a:spLocks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429" name="Picture 429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3857625" y="3348037"/>
            <a:ext cx="5286375" cy="3509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ext Box 431"/>
          <p:cNvSpPr>
            <a:spLocks/>
          </p:cNvSpPr>
          <p:nvPr/>
        </p:nvSpPr>
        <p:spPr>
          <a:xfrm>
            <a:off x="0" y="0"/>
            <a:ext cx="9286875" cy="18161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1600">
                <a:latin charset="0" pitchFamily="18" typeface="Cambria"/>
              </a:rPr>
              <a:t>Три долине </a:t>
            </a:r>
            <a:r>
              <a:rPr dirty="0" lang="en-US" smtClean="0" sz="1600">
                <a:latin charset="0" pitchFamily="18" typeface="Cambria"/>
              </a:rPr>
              <a:t>– једно од најелитнијих светских скијалишта у Савојским Алпима (регија Високи француско-италијански Алпи)</a:t>
            </a:r>
            <a:r>
              <a:rPr dirty="0" lang="en-US" smtClean="0" sz="1600"/>
              <a:t>.</a:t>
            </a:r>
            <a:r>
              <a:rPr dirty="0" lang="en-US" smtClean="0" sz="1600">
                <a:latin charset="0" pitchFamily="18" typeface="Cambria"/>
              </a:rPr>
              <a:t> Око 600 km уређених ски-стаза и бар још толико дивљих и необележених, око 300 ски-стаза, око 200 жичара, возе и до 25 планин. врхова (10 преко 2000 m)</a:t>
            </a:r>
            <a:r>
              <a:rPr dirty="0" lang="en-US" smtClean="0" sz="1600"/>
              <a:t>.</a:t>
            </a:r>
          </a:p>
          <a:p>
            <a:pPr indent="0" marL="0"/>
            <a:r>
              <a:rPr dirty="0" lang="en-US" smtClean="0" sz="1600">
                <a:latin charset="0" pitchFamily="18" typeface="Cambria"/>
              </a:rPr>
              <a:t>У првој долини – Сан Бон (1) центар је </a:t>
            </a:r>
            <a:r>
              <a:rPr b="1" dirty="0" i="1" lang="en-US" smtClean="0" sz="1600">
                <a:latin charset="0" pitchFamily="18" typeface="Cambria"/>
              </a:rPr>
              <a:t>Куршевел</a:t>
            </a:r>
            <a:r>
              <a:rPr dirty="0" lang="en-US" smtClean="0" sz="1600">
                <a:latin charset="0" pitchFamily="18" typeface="Cambria"/>
              </a:rPr>
              <a:t> (на 1850 m), који обједињује неколико мањих центара на различитим висинама. У другој долини – Лес Алуес (2) је ски-центар </a:t>
            </a:r>
            <a:r>
              <a:rPr b="1" dirty="0" i="1" lang="en-US" smtClean="0" sz="1600">
                <a:latin charset="0" pitchFamily="18" typeface="Cambria"/>
              </a:rPr>
              <a:t>Мерибел</a:t>
            </a:r>
            <a:r>
              <a:rPr dirty="0" lang="en-US" smtClean="0" sz="1600">
                <a:latin charset="0" pitchFamily="18" typeface="Cambria"/>
              </a:rPr>
              <a:t> (1400-1750 m), а у трећој - Белвил (3) су три ски центр – </a:t>
            </a:r>
            <a:r>
              <a:rPr b="1" dirty="0" i="1" lang="en-US" smtClean="0" sz="1600">
                <a:latin charset="0" pitchFamily="18" typeface="Cambria"/>
              </a:rPr>
              <a:t>Сан Мартин </a:t>
            </a:r>
            <a:r>
              <a:rPr dirty="0" lang="en-US" smtClean="0" sz="1600">
                <a:latin charset="0" pitchFamily="18" typeface="Cambria"/>
              </a:rPr>
              <a:t>(1450 m), </a:t>
            </a:r>
            <a:r>
              <a:rPr b="1" dirty="0" i="1" lang="en-US" smtClean="0" sz="1600">
                <a:latin charset="0" pitchFamily="18" typeface="Cambria"/>
              </a:rPr>
              <a:t>Мение</a:t>
            </a:r>
            <a:r>
              <a:rPr dirty="0" lang="en-US" smtClean="0" sz="1600">
                <a:latin charset="0" pitchFamily="18" typeface="Cambria"/>
              </a:rPr>
              <a:t> (1850 m) и </a:t>
            </a:r>
            <a:r>
              <a:rPr b="1" dirty="0" i="1" lang="en-US" smtClean="0" sz="1600">
                <a:latin charset="0" pitchFamily="18" typeface="Cambria"/>
              </a:rPr>
              <a:t>Вал Торенс </a:t>
            </a:r>
            <a:r>
              <a:rPr dirty="0" lang="en-US" smtClean="0" sz="1600">
                <a:latin charset="0" pitchFamily="18" typeface="Cambria"/>
              </a:rPr>
              <a:t>(2300 m), један од највиших ски-центара Европе.</a:t>
            </a:r>
          </a:p>
        </p:txBody>
      </p:sp>
      <p:pic>
        <p:nvPicPr>
          <p:cNvPr id="432" name="Picture 432"/>
          <p:cNvPicPr>
            <a:picLocks noChangeAspect="1"/>
          </p:cNvPicPr>
          <p:nvPr/>
        </p:nvPicPr>
        <p:blipFill>
          <a:blip r:embed="rId2"/>
          <a:srcRect l="926" r="1201"/>
          <a:stretch/>
        </p:blipFill>
        <p:spPr>
          <a:xfrm>
            <a:off x="-30162" y="1785937"/>
            <a:ext cx="9174162" cy="48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Text Box 434"/>
          <p:cNvSpPr txBox="1">
            <a:spLocks/>
          </p:cNvSpPr>
          <p:nvPr/>
        </p:nvSpPr>
        <p:spPr>
          <a:xfrm>
            <a:off x="1214437" y="4429125"/>
            <a:ext cx="3127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1</a:t>
            </a:r>
          </a:p>
        </p:txBody>
      </p:sp>
      <p:sp>
        <p:nvSpPr>
          <p:cNvPr id="435" name="Text Box 435"/>
          <p:cNvSpPr txBox="1">
            <a:spLocks/>
          </p:cNvSpPr>
          <p:nvPr/>
        </p:nvSpPr>
        <p:spPr>
          <a:xfrm>
            <a:off x="4429125" y="4857750"/>
            <a:ext cx="3127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2</a:t>
            </a:r>
          </a:p>
        </p:txBody>
      </p:sp>
      <p:sp>
        <p:nvSpPr>
          <p:cNvPr id="436" name="Text Box 436"/>
          <p:cNvSpPr txBox="1">
            <a:spLocks/>
          </p:cNvSpPr>
          <p:nvPr/>
        </p:nvSpPr>
        <p:spPr>
          <a:xfrm>
            <a:off x="7215187" y="3714750"/>
            <a:ext cx="3127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3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Picture 437"/>
          <p:cNvPicPr>
            <a:picLocks noChangeAspect="1"/>
          </p:cNvPicPr>
          <p:nvPr/>
        </p:nvPicPr>
        <p:blipFill>
          <a:blip r:embed="rId2"/>
          <a:srcRect l="2344" r="2344"/>
          <a:stretch/>
        </p:blipFill>
        <p:spPr>
          <a:xfrm>
            <a:off x="0" y="596900"/>
            <a:ext cx="9144000" cy="5553075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Text Box 439"/>
          <p:cNvSpPr txBox="1">
            <a:spLocks/>
          </p:cNvSpPr>
          <p:nvPr/>
        </p:nvSpPr>
        <p:spPr>
          <a:xfrm>
            <a:off x="2714625" y="214312"/>
            <a:ext cx="3508375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000">
                <a:latin charset="0" pitchFamily="18" typeface="Cambria"/>
              </a:rPr>
              <a:t>Долина Сан Бон - Куршевел  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ext Box 44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41" name="Picture 44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9525" y="857250"/>
            <a:ext cx="9153525" cy="5138737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Text Box 443"/>
          <p:cNvSpPr txBox="1">
            <a:spLocks/>
          </p:cNvSpPr>
          <p:nvPr/>
        </p:nvSpPr>
        <p:spPr>
          <a:xfrm>
            <a:off x="3643312" y="214312"/>
            <a:ext cx="1585912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>
                <a:latin charset="0" pitchFamily="18" typeface="Cambria"/>
              </a:rPr>
              <a:t>Куршевел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Picture 44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482600"/>
            <a:ext cx="9144000" cy="637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Text Box 446"/>
          <p:cNvSpPr txBox="1">
            <a:spLocks/>
          </p:cNvSpPr>
          <p:nvPr/>
        </p:nvSpPr>
        <p:spPr>
          <a:xfrm>
            <a:off x="2571750" y="0"/>
            <a:ext cx="3881437" cy="4302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200">
                <a:latin charset="0" pitchFamily="18" typeface="Cambria"/>
              </a:rPr>
              <a:t>Долина Лес Алуес - Мерибел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3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9" name="Text Box 3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0" name="Picture 4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 Box 42"/>
          <p:cNvSpPr>
            <a:spLocks/>
          </p:cNvSpPr>
          <p:nvPr/>
        </p:nvSpPr>
        <p:spPr>
          <a:xfrm>
            <a:off x="0" y="0"/>
            <a:ext cx="9572625" cy="237013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2200">
                <a:solidFill>
                  <a:srgbClr val="FFC000"/>
                </a:solidFill>
                <a:latin charset="0" pitchFamily="18" typeface="Times New Roman"/>
                <a:ea charset="0" pitchFamily="18" typeface="Times New Roman"/>
              </a:rPr>
              <a:t>Језгро Алпа од кристаласте масе – Преалпе из архаика.</a:t>
            </a:r>
          </a:p>
          <a:p>
            <a:pPr indent="0" marL="0"/>
            <a:endParaRPr b="1" dirty="0" lang="en-US" smtClean="0" sz="400">
              <a:solidFill>
                <a:srgbClr val="FFC000"/>
              </a:solidFill>
              <a:latin charset="0" pitchFamily="18" typeface="Times New Roman"/>
              <a:ea charset="0" pitchFamily="18" typeface="Times New Roman"/>
            </a:endParaRPr>
          </a:p>
          <a:p>
            <a:pPr indent="0" marL="0"/>
            <a:r>
              <a:rPr b="1" dirty="0" lang="en-US" smtClean="0" sz="2200">
                <a:solidFill>
                  <a:srgbClr val="FFC000"/>
                </a:solidFill>
                <a:latin charset="0" pitchFamily="18" typeface="Times New Roman"/>
                <a:ea charset="0" pitchFamily="18" typeface="Times New Roman"/>
              </a:rPr>
              <a:t>Источне – средишњи део кристаласта маса, северно и јужно кречњаци.</a:t>
            </a:r>
          </a:p>
          <a:p>
            <a:pPr indent="0" marL="0"/>
            <a:endParaRPr b="1" dirty="0" lang="en-US" smtClean="0" sz="400">
              <a:solidFill>
                <a:srgbClr val="FFC000"/>
              </a:solidFill>
              <a:latin charset="0" pitchFamily="18" typeface="Times New Roman"/>
              <a:ea charset="0" pitchFamily="18" typeface="Times New Roman"/>
            </a:endParaRPr>
          </a:p>
          <a:p>
            <a:pPr indent="0" marL="0"/>
            <a:r>
              <a:rPr b="1" dirty="0" lang="en-US" smtClean="0" sz="2200">
                <a:solidFill>
                  <a:srgbClr val="FFC000"/>
                </a:solidFill>
                <a:latin charset="0" pitchFamily="18" typeface="Times New Roman"/>
                <a:ea charset="0" pitchFamily="18" typeface="Times New Roman"/>
              </a:rPr>
              <a:t>Западни – кречњачка зона доминира у северном делу.</a:t>
            </a:r>
          </a:p>
          <a:p>
            <a:pPr indent="0" marL="0"/>
            <a:endParaRPr b="1" dirty="0" lang="en-US" smtClean="0" sz="400">
              <a:solidFill>
                <a:srgbClr val="FFC000"/>
              </a:solidFill>
              <a:latin charset="0" pitchFamily="18" typeface="Times New Roman"/>
              <a:ea charset="0" pitchFamily="18" typeface="Times New Roman"/>
            </a:endParaRPr>
          </a:p>
          <a:p>
            <a:pPr indent="0" marL="0"/>
            <a:r>
              <a:rPr b="1" dirty="0" lang="en-US" smtClean="0" sz="2200">
                <a:solidFill>
                  <a:srgbClr val="FFC000"/>
                </a:solidFill>
                <a:latin charset="0" pitchFamily="18" typeface="Times New Roman"/>
                <a:ea charset="0" pitchFamily="18" typeface="Times New Roman"/>
              </a:rPr>
              <a:t>Венци јужно од М. Блана меридијанског, а сев. упоредничког правца. </a:t>
            </a:r>
          </a:p>
          <a:p>
            <a:pPr indent="0" marL="0"/>
            <a:endParaRPr b="1" dirty="0" lang="en-US" smtClean="0" sz="400">
              <a:solidFill>
                <a:srgbClr val="FFC000"/>
              </a:solidFill>
              <a:latin charset="0" pitchFamily="18" typeface="Times New Roman"/>
              <a:ea charset="0" pitchFamily="18" typeface="Times New Roman"/>
            </a:endParaRPr>
          </a:p>
          <a:p>
            <a:pPr indent="0" marL="0"/>
            <a:r>
              <a:rPr b="1" dirty="0" lang="en-US" smtClean="0" sz="2200">
                <a:solidFill>
                  <a:srgbClr val="FFC000"/>
                </a:solidFill>
                <a:latin charset="0" pitchFamily="18" typeface="Times New Roman"/>
                <a:ea charset="0" pitchFamily="18" typeface="Times New Roman"/>
              </a:rPr>
              <a:t>Источни Алпи </a:t>
            </a:r>
            <a:r>
              <a:rPr b="1" dirty="0" lang="en-US" smtClean="0">
                <a:solidFill>
                  <a:srgbClr val="FFC000"/>
                </a:solidFill>
                <a:latin charset="0" pitchFamily="18" typeface="Times New Roman"/>
                <a:ea charset="0" pitchFamily="18" typeface="Times New Roman"/>
              </a:rPr>
              <a:t>нижи</a:t>
            </a:r>
            <a:r>
              <a:rPr b="1" dirty="0" lang="en-US" smtClean="0" sz="2200">
                <a:solidFill>
                  <a:srgbClr val="FFC000"/>
                </a:solidFill>
                <a:latin charset="0" pitchFamily="18" typeface="Times New Roman"/>
                <a:ea charset="0" pitchFamily="18" typeface="Times New Roman"/>
              </a:rPr>
              <a:t> - </a:t>
            </a:r>
            <a:r>
              <a:rPr b="1" dirty="0" lang="en-US" smtClean="0">
                <a:solidFill>
                  <a:srgbClr val="FFC000"/>
                </a:solidFill>
                <a:latin charset="0" pitchFamily="18" typeface="Times New Roman"/>
                <a:ea charset="0" pitchFamily="18" typeface="Times New Roman"/>
              </a:rPr>
              <a:t>средишњи део Високи Тауер, најв. врх Грос Глокнер (3798 m)</a:t>
            </a:r>
          </a:p>
          <a:p>
            <a:pPr indent="0" marL="0"/>
            <a:endParaRPr b="1" dirty="0" lang="en-US" smtClean="0">
              <a:solidFill>
                <a:srgbClr val="FFC000"/>
              </a:solidFill>
              <a:latin charset="0" pitchFamily="18" typeface="Times New Roman"/>
              <a:ea charset="0" pitchFamily="18" typeface="Times New Roman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Picture 44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928687"/>
            <a:ext cx="5062537" cy="5072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Picture 449"/>
          <p:cNvPicPr>
            <a:picLocks noChangeAspect="1"/>
          </p:cNvPicPr>
          <p:nvPr/>
        </p:nvPicPr>
        <p:blipFill>
          <a:blip r:embed="rId3"/>
          <a:srcRect l="3391"/>
          <a:stretch/>
        </p:blipFill>
        <p:spPr>
          <a:xfrm>
            <a:off x="5072062" y="0"/>
            <a:ext cx="4071937" cy="3160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Picture 451"/>
          <p:cNvPicPr>
            <a:picLocks noChangeAspect="1"/>
          </p:cNvPicPr>
          <p:nvPr/>
        </p:nvPicPr>
        <p:blipFill>
          <a:blip r:embed="rId4"/>
          <a:srcRect l="3333" r="1666"/>
          <a:stretch/>
        </p:blipFill>
        <p:spPr>
          <a:xfrm>
            <a:off x="5072062" y="3643312"/>
            <a:ext cx="4071937" cy="3214687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Text Box 453"/>
          <p:cNvSpPr txBox="1">
            <a:spLocks/>
          </p:cNvSpPr>
          <p:nvPr/>
        </p:nvSpPr>
        <p:spPr>
          <a:xfrm>
            <a:off x="714375" y="214312"/>
            <a:ext cx="3740150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000">
                <a:latin charset="0" pitchFamily="18" typeface="Cambria"/>
              </a:rPr>
              <a:t>Марибел у долини Лес Алуес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45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28750" y="0"/>
            <a:ext cx="7042150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Text Box 456"/>
          <p:cNvSpPr txBox="1">
            <a:spLocks/>
          </p:cNvSpPr>
          <p:nvPr/>
        </p:nvSpPr>
        <p:spPr>
          <a:xfrm>
            <a:off x="0" y="1643062"/>
            <a:ext cx="1643062" cy="500062"/>
          </a:xfrm>
          <a:prstGeom prst="rect">
            <a:avLst/>
          </a:prstGeom>
          <a:noFill/>
          <a:ln>
            <a:noFill/>
          </a:ln>
        </p:spPr>
        <p:txBody>
          <a:bodyPr anchor="ctr" numCol="1"/>
          <a:lstStyle/>
          <a:p>
            <a:pPr algn="ctr" indent="0" marL="0"/>
            <a:r>
              <a:rPr dirty="0" lang="en-US" smtClean="0" sz="2000">
                <a:latin charset="0" pitchFamily="18" typeface="Cambria"/>
              </a:rPr>
              <a:t>Мерибел</a:t>
            </a:r>
          </a:p>
        </p:txBody>
      </p:sp>
      <p:pic>
        <p:nvPicPr>
          <p:cNvPr id="457" name="Picture 45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806825"/>
            <a:ext cx="4572000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Picture 459"/>
          <p:cNvPicPr>
            <a:picLocks noChangeAspect="1"/>
          </p:cNvPicPr>
          <p:nvPr/>
        </p:nvPicPr>
        <p:blipFill>
          <a:blip r:embed="rId4"/>
          <a:srcRect r="4688"/>
          <a:stretch/>
        </p:blipFill>
        <p:spPr>
          <a:xfrm>
            <a:off x="4786312" y="3810000"/>
            <a:ext cx="4357687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Picture 46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95287" y="3921125"/>
            <a:ext cx="5184775" cy="29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Picture 46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11187" y="0"/>
            <a:ext cx="80772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Text Box 465"/>
          <p:cNvSpPr txBox="1">
            <a:spLocks/>
          </p:cNvSpPr>
          <p:nvPr/>
        </p:nvSpPr>
        <p:spPr>
          <a:xfrm>
            <a:off x="4787900" y="3933825"/>
            <a:ext cx="14478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Вал д Изер</a:t>
            </a:r>
          </a:p>
        </p:txBody>
      </p:sp>
      <p:pic>
        <p:nvPicPr>
          <p:cNvPr id="466" name="Picture 466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6278562" y="3036887"/>
            <a:ext cx="2865437" cy="3821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Text Box 46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69" name="Text Box 46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70" name="Picture 47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404812"/>
            <a:ext cx="10021887" cy="5119687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Text Box 472"/>
          <p:cNvSpPr txBox="1">
            <a:spLocks/>
          </p:cNvSpPr>
          <p:nvPr/>
        </p:nvSpPr>
        <p:spPr>
          <a:xfrm>
            <a:off x="3184525" y="5537200"/>
            <a:ext cx="30226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Вал д Изер и Тињ - стазе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Text Box 473"/>
          <p:cNvSpPr>
            <a:spLocks/>
          </p:cNvSpPr>
          <p:nvPr>
            <p:ph type="title"/>
          </p:nvPr>
        </p:nvSpPr>
        <p:spPr>
          <a:xfrm>
            <a:off x="442912" y="0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Пенински Алпи</a:t>
            </a:r>
          </a:p>
        </p:txBody>
      </p:sp>
      <p:sp>
        <p:nvSpPr>
          <p:cNvPr id="474" name="Text Box 474"/>
          <p:cNvSpPr>
            <a:spLocks/>
          </p:cNvSpPr>
          <p:nvPr>
            <p:ph type="obj"/>
          </p:nvPr>
        </p:nvSpPr>
        <p:spPr>
          <a:xfrm>
            <a:off x="457200" y="981075"/>
            <a:ext cx="8362950" cy="547211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/>
              <a:t>Веома изолована регија</a:t>
            </a:r>
          </a:p>
          <a:p>
            <a:pPr indent="-285750" lvl="1" marL="742950"/>
            <a:r>
              <a:rPr dirty="0" lang="en-US" smtClean="0"/>
              <a:t>Источно од Мон Блана</a:t>
            </a:r>
          </a:p>
          <a:p>
            <a:pPr indent="-285750" lvl="1" marL="742950"/>
            <a:r>
              <a:rPr dirty="0" lang="en-US" smtClean="0"/>
              <a:t>Јужно од Јунгфрау</a:t>
            </a:r>
          </a:p>
          <a:p>
            <a:pPr indent="-342900" marL="342900"/>
            <a:r>
              <a:rPr dirty="0" lang="en-US" smtClean="0"/>
              <a:t>За високо платежне британске туристе</a:t>
            </a:r>
          </a:p>
          <a:p>
            <a:pPr indent="-342900" marL="342900"/>
            <a:r>
              <a:rPr dirty="0" lang="en-US" smtClean="0"/>
              <a:t>Врло стрми нагиби и велики успони, дуги и приступачни ледници</a:t>
            </a:r>
          </a:p>
          <a:p>
            <a:pPr indent="-342900" marL="342900"/>
            <a:r>
              <a:rPr dirty="0" lang="en-US" smtClean="0"/>
              <a:t>Високи врхови:		Туристички центар:</a:t>
            </a:r>
          </a:p>
          <a:p>
            <a:pPr indent="-285750" lvl="1" marL="742950"/>
            <a:r>
              <a:rPr dirty="0" lang="en-US" smtClean="0"/>
              <a:t>Сервин			- Цермат (200 км стаза)</a:t>
            </a:r>
          </a:p>
          <a:p>
            <a:pPr indent="-285750" lvl="1" marL="742950"/>
            <a:r>
              <a:rPr dirty="0" lang="en-US" smtClean="0"/>
              <a:t>Монте Роса			- Сас Фе</a:t>
            </a:r>
          </a:p>
          <a:p>
            <a:pPr indent="-285750" lvl="1" marL="742950"/>
            <a:r>
              <a:rPr dirty="0" lang="en-US" smtClean="0"/>
              <a:t>Мишабал</a:t>
            </a:r>
          </a:p>
          <a:p>
            <a:pPr indent="-285750" lvl="1" marL="742950"/>
            <a:endParaRPr dirty="0" lang="en-US" smtClean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ext Box 47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Планина Сервин</a:t>
            </a:r>
          </a:p>
        </p:txBody>
      </p:sp>
      <p:sp>
        <p:nvSpPr>
          <p:cNvPr id="476" name="Text Box 47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77" name="Picture 47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44475" y="1103312"/>
            <a:ext cx="8648700" cy="5754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 Box 47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Монте Роса</a:t>
            </a:r>
          </a:p>
        </p:txBody>
      </p:sp>
      <p:sp>
        <p:nvSpPr>
          <p:cNvPr id="480" name="Text Box 48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81" name="Picture 48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85750" y="1141412"/>
            <a:ext cx="85725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ext Box 48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6540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Цермат</a:t>
            </a:r>
          </a:p>
        </p:txBody>
      </p:sp>
      <p:sp>
        <p:nvSpPr>
          <p:cNvPr id="484" name="Text Box 48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85" name="Picture 48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2875" y="928687"/>
            <a:ext cx="8893175" cy="5929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 Box 487"/>
          <p:cNvSpPr>
            <a:spLocks/>
          </p:cNvSpPr>
          <p:nvPr>
            <p:ph type="title"/>
          </p:nvPr>
        </p:nvSpPr>
        <p:spPr>
          <a:xfrm>
            <a:off x="457200" y="28575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Регија Грисон/Граубинден</a:t>
            </a:r>
          </a:p>
        </p:txBody>
      </p:sp>
      <p:sp>
        <p:nvSpPr>
          <p:cNvPr id="488" name="Text Box 488"/>
          <p:cNvSpPr>
            <a:spLocks/>
          </p:cNvSpPr>
          <p:nvPr>
            <p:ph type="obj"/>
          </p:nvPr>
        </p:nvSpPr>
        <p:spPr>
          <a:xfrm>
            <a:off x="457200" y="1052512"/>
            <a:ext cx="8229600" cy="577691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/>
              <a:t>Најисточнија регија унутрашњих Алпа</a:t>
            </a:r>
          </a:p>
          <a:p>
            <a:pPr indent="-342900" marL="342900"/>
            <a:r>
              <a:rPr dirty="0" lang="en-US" smtClean="0"/>
              <a:t>Врхови висине преко 4.000 м</a:t>
            </a:r>
          </a:p>
          <a:p>
            <a:pPr indent="-285750" lvl="1" marL="742950"/>
            <a:r>
              <a:rPr dirty="0" lang="en-US" smtClean="0"/>
              <a:t>Бернин</a:t>
            </a:r>
          </a:p>
          <a:p>
            <a:pPr indent="-285750" lvl="1" marL="742950"/>
            <a:r>
              <a:rPr dirty="0" lang="en-US" smtClean="0"/>
              <a:t>Пик Бадила</a:t>
            </a:r>
          </a:p>
          <a:p>
            <a:pPr indent="-342900" marL="342900"/>
            <a:r>
              <a:rPr dirty="0" lang="en-US" smtClean="0"/>
              <a:t>Климатски веома повољна регија</a:t>
            </a:r>
          </a:p>
          <a:p>
            <a:pPr indent="-285750" lvl="1" marL="742950"/>
            <a:r>
              <a:rPr dirty="0" lang="en-US" smtClean="0"/>
              <a:t>Заштићена од вјетрова</a:t>
            </a:r>
          </a:p>
          <a:p>
            <a:pPr indent="-285750" lvl="1" marL="742950"/>
            <a:r>
              <a:rPr dirty="0" lang="en-US" smtClean="0"/>
              <a:t>Доста сунца</a:t>
            </a:r>
          </a:p>
          <a:p>
            <a:pPr indent="-285750" lvl="1" marL="742950"/>
            <a:r>
              <a:rPr dirty="0" lang="en-US" smtClean="0"/>
              <a:t>Снијежни покривач и преко 5 мјесеци</a:t>
            </a:r>
          </a:p>
          <a:p>
            <a:pPr indent="-342900" marL="342900"/>
            <a:r>
              <a:rPr dirty="0" lang="en-US" smtClean="0"/>
              <a:t>Туристичка мјеста:</a:t>
            </a:r>
          </a:p>
          <a:p>
            <a:pPr indent="-285750" lvl="1" marL="742950"/>
            <a:r>
              <a:rPr dirty="0" lang="en-US" smtClean="0"/>
              <a:t>Сент Мориц, Давос, Аросу, Клостер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Text Box 489"/>
          <p:cNvSpPr>
            <a:spLocks/>
          </p:cNvSpPr>
          <p:nvPr>
            <p:ph type="title"/>
          </p:nvPr>
        </p:nvSpPr>
        <p:spPr>
          <a:xfrm>
            <a:off x="457200" y="155575"/>
            <a:ext cx="8229600" cy="8636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Планина Бернин</a:t>
            </a:r>
          </a:p>
        </p:txBody>
      </p:sp>
      <p:sp>
        <p:nvSpPr>
          <p:cNvPr id="490" name="Text Box 49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91" name="Picture 49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61925" y="1000125"/>
            <a:ext cx="8820150" cy="585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4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4" name="Text Box 4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5" name="Picture 4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71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 Box 47"/>
          <p:cNvSpPr txBox="1">
            <a:spLocks/>
          </p:cNvSpPr>
          <p:nvPr/>
        </p:nvSpPr>
        <p:spPr>
          <a:xfrm>
            <a:off x="214312" y="214312"/>
            <a:ext cx="1922462" cy="5238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800">
                <a:solidFill>
                  <a:srgbClr val="FF0000"/>
                </a:solidFill>
              </a:rPr>
              <a:t>Мон Блан</a:t>
            </a:r>
          </a:p>
        </p:txBody>
      </p:sp>
      <p:sp>
        <p:nvSpPr>
          <p:cNvPr id="48" name="Text Box 48"/>
          <p:cNvSpPr>
            <a:spLocks/>
          </p:cNvSpPr>
          <p:nvPr/>
        </p:nvSpPr>
        <p:spPr>
          <a:xfrm>
            <a:off x="3214687" y="0"/>
            <a:ext cx="6143625" cy="14224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>
              <a:lnSpc>
                <a:spcPct val="90000"/>
              </a:lnSpc>
            </a:pPr>
            <a:r>
              <a:rPr dirty="0" lang="en-US" smtClean="0" sz="2400">
                <a:latin charset="0" pitchFamily="18" typeface="Century"/>
              </a:rPr>
              <a:t>На Алпима има око 1.200 долинских и циркних ледника</a:t>
            </a:r>
            <a:r>
              <a:rPr dirty="0" lang="en-US" smtClean="0" sz="2400"/>
              <a:t> -</a:t>
            </a:r>
            <a:r>
              <a:rPr dirty="0" lang="en-US" smtClean="0" sz="2400">
                <a:latin charset="0" pitchFamily="18" typeface="Century"/>
              </a:rPr>
              <a:t> преко 4.000 km</a:t>
            </a:r>
            <a:r>
              <a:rPr dirty="0" lang="en-US" smtClean="0" sz="2400">
                <a:latin charset="0" pitchFamily="18" typeface="Century"/>
                <a:ea charset="0" typeface="Arial"/>
              </a:rPr>
              <a:t>²</a:t>
            </a:r>
          </a:p>
          <a:p>
            <a:pPr indent="0" marL="0">
              <a:lnSpc>
                <a:spcPct val="90000"/>
              </a:lnSpc>
            </a:pPr>
            <a:endParaRPr dirty="0" lang="en-US" smtClean="0" sz="2400"/>
          </a:p>
          <a:p>
            <a:pPr indent="0" marL="0">
              <a:lnSpc>
                <a:spcPct val="90000"/>
              </a:lnSpc>
            </a:pPr>
            <a:r>
              <a:rPr dirty="0" lang="en-US" smtClean="0" sz="2400">
                <a:latin charset="0" pitchFamily="18" typeface="Century"/>
              </a:rPr>
              <a:t>Бројна ледничка језера</a:t>
            </a:r>
          </a:p>
        </p:txBody>
      </p:sp>
      <p:sp>
        <p:nvSpPr>
          <p:cNvPr id="49" name="Text Box 49"/>
          <p:cNvSpPr>
            <a:spLocks/>
          </p:cNvSpPr>
          <p:nvPr/>
        </p:nvSpPr>
        <p:spPr>
          <a:xfrm>
            <a:off x="3714750" y="3143250"/>
            <a:ext cx="617537" cy="7381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1400">
                <a:solidFill>
                  <a:srgbClr val="FFFF00"/>
                </a:solidFill>
              </a:rPr>
              <a:t>Мер </a:t>
            </a:r>
          </a:p>
          <a:p>
            <a:pPr algn="ctr" indent="0" marL="0"/>
            <a:r>
              <a:rPr b="1" dirty="0" lang="en-US" smtClean="0" sz="1400">
                <a:solidFill>
                  <a:srgbClr val="FFFF00"/>
                </a:solidFill>
              </a:rPr>
              <a:t>де </a:t>
            </a:r>
          </a:p>
          <a:p>
            <a:pPr algn="ctr" indent="0" marL="0"/>
            <a:r>
              <a:rPr b="1" dirty="0" lang="en-US" smtClean="0" sz="1400">
                <a:solidFill>
                  <a:srgbClr val="FFFF00"/>
                </a:solidFill>
              </a:rPr>
              <a:t>глас</a:t>
            </a:r>
            <a:r>
              <a:rPr b="1" dirty="0" lang="en-US" smtClean="0" sz="1400"/>
              <a:t> 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Text Box 49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Сент Мориц</a:t>
            </a:r>
          </a:p>
        </p:txBody>
      </p:sp>
      <p:sp>
        <p:nvSpPr>
          <p:cNvPr id="494" name="Text Box 49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95" name="Picture 49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22225" y="1358900"/>
            <a:ext cx="9166225" cy="549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ext Box 497"/>
          <p:cNvSpPr>
            <a:spLocks/>
          </p:cNvSpPr>
          <p:nvPr>
            <p:ph type="title"/>
          </p:nvPr>
        </p:nvSpPr>
        <p:spPr>
          <a:xfrm>
            <a:off x="457200" y="58737"/>
            <a:ext cx="8229600" cy="99377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Сент Мориц</a:t>
            </a:r>
          </a:p>
        </p:txBody>
      </p:sp>
      <p:sp>
        <p:nvSpPr>
          <p:cNvPr id="498" name="Text Box 49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99" name="Picture 49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052512"/>
            <a:ext cx="9144000" cy="5888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Picture 501"/>
          <p:cNvPicPr>
            <a:picLocks noChangeAspect="1"/>
          </p:cNvPicPr>
          <p:nvPr/>
        </p:nvPicPr>
        <p:blipFill>
          <a:blip r:embed="rId2"/>
          <a:srcRect l="12634" t="19550"/>
          <a:stretch/>
        </p:blipFill>
        <p:spPr>
          <a:xfrm>
            <a:off x="0" y="1268412"/>
            <a:ext cx="9144000" cy="544195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Text Box 503"/>
          <p:cNvSpPr txBox="1">
            <a:spLocks/>
          </p:cNvSpPr>
          <p:nvPr/>
        </p:nvSpPr>
        <p:spPr>
          <a:xfrm>
            <a:off x="1116012" y="333375"/>
            <a:ext cx="7200900" cy="64611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dirty="0" lang="en-US" smtClean="0" sz="3600">
                <a:latin charset="0" pitchFamily="18" typeface="Cambria"/>
              </a:rPr>
              <a:t>Давос – географски простор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Picture 504"/>
          <p:cNvPicPr>
            <a:picLocks noChangeAspect="1"/>
          </p:cNvPicPr>
          <p:nvPr/>
        </p:nvPicPr>
        <p:blipFill>
          <a:blip r:embed="rId2"/>
          <a:srcRect t="5685"/>
          <a:stretch/>
        </p:blipFill>
        <p:spPr>
          <a:xfrm>
            <a:off x="0" y="2786062"/>
            <a:ext cx="9159875" cy="4071937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Text Box 506"/>
          <p:cNvSpPr txBox="1">
            <a:spLocks/>
          </p:cNvSpPr>
          <p:nvPr/>
        </p:nvSpPr>
        <p:spPr>
          <a:xfrm>
            <a:off x="2357437" y="2857500"/>
            <a:ext cx="2714625" cy="40005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2000">
                <a:solidFill>
                  <a:srgbClr val="FFFF00"/>
                </a:solidFill>
                <a:latin charset="0" pitchFamily="18" typeface="Cambria"/>
              </a:rPr>
              <a:t>Стазе код Давоса</a:t>
            </a:r>
          </a:p>
        </p:txBody>
      </p:sp>
      <p:pic>
        <p:nvPicPr>
          <p:cNvPr id="507" name="Picture 507"/>
          <p:cNvPicPr>
            <a:picLocks noChangeAspect="1"/>
          </p:cNvPicPr>
          <p:nvPr/>
        </p:nvPicPr>
        <p:blipFill>
          <a:blip r:embed="rId3"/>
          <a:srcRect b="14713" t="7144"/>
          <a:stretch/>
        </p:blipFill>
        <p:spPr>
          <a:xfrm>
            <a:off x="1428750" y="0"/>
            <a:ext cx="7313612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Text Box 509"/>
          <p:cNvSpPr txBox="1">
            <a:spLocks/>
          </p:cNvSpPr>
          <p:nvPr/>
        </p:nvSpPr>
        <p:spPr>
          <a:xfrm>
            <a:off x="0" y="928687"/>
            <a:ext cx="1555750" cy="11080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200">
                <a:latin charset="0" pitchFamily="18" typeface="Cambria"/>
              </a:rPr>
              <a:t>Давос у </a:t>
            </a:r>
          </a:p>
          <a:p>
            <a:pPr indent="0" marL="0"/>
            <a:r>
              <a:rPr dirty="0" lang="en-US" smtClean="0" sz="2200">
                <a:latin charset="0" pitchFamily="18" typeface="Cambria"/>
              </a:rPr>
              <a:t>ледничкој </a:t>
            </a:r>
          </a:p>
          <a:p>
            <a:pPr indent="0" marL="0"/>
            <a:r>
              <a:rPr dirty="0" lang="en-US" smtClean="0" sz="2200">
                <a:latin charset="0" pitchFamily="18" typeface="Cambria"/>
              </a:rPr>
              <a:t>долини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Text Box 510"/>
          <p:cNvSpPr>
            <a:spLocks/>
          </p:cNvSpPr>
          <p:nvPr>
            <p:ph type="title"/>
          </p:nvPr>
        </p:nvSpPr>
        <p:spPr>
          <a:xfrm>
            <a:off x="488950" y="192087"/>
            <a:ext cx="8229600" cy="9223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Давос – монденски центар</a:t>
            </a:r>
          </a:p>
        </p:txBody>
      </p:sp>
      <p:sp>
        <p:nvSpPr>
          <p:cNvPr id="511" name="Text Box 511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12" name="Picture 51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46087" y="1114425"/>
            <a:ext cx="8229600" cy="574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ext Box 51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15" name="Text Box 51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16" name="Picture 51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Text Box 518"/>
          <p:cNvSpPr txBox="1">
            <a:spLocks/>
          </p:cNvSpPr>
          <p:nvPr/>
        </p:nvSpPr>
        <p:spPr>
          <a:xfrm>
            <a:off x="285750" y="214312"/>
            <a:ext cx="3101975" cy="4302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200">
                <a:latin charset="0" pitchFamily="18" typeface="Cambria"/>
              </a:rPr>
              <a:t>Дорф хотел код Давоса</a:t>
            </a:r>
          </a:p>
        </p:txBody>
      </p:sp>
      <p:pic>
        <p:nvPicPr>
          <p:cNvPr id="519" name="Picture 519"/>
          <p:cNvPicPr>
            <a:picLocks noChangeAspect="1"/>
          </p:cNvPicPr>
          <p:nvPr/>
        </p:nvPicPr>
        <p:blipFill>
          <a:blip r:embed="rId3"/>
          <a:srcRect b="7423" t="6171"/>
          <a:stretch/>
        </p:blipFill>
        <p:spPr>
          <a:xfrm>
            <a:off x="5668962" y="0"/>
            <a:ext cx="3475037" cy="200025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Text Box 521"/>
          <p:cNvSpPr txBox="1">
            <a:spLocks/>
          </p:cNvSpPr>
          <p:nvPr/>
        </p:nvSpPr>
        <p:spPr>
          <a:xfrm>
            <a:off x="5661025" y="1714500"/>
            <a:ext cx="3482975" cy="7842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1500">
                <a:solidFill>
                  <a:srgbClr val="FFFF00"/>
                </a:solidFill>
              </a:rPr>
              <a:t>У Давосу се сваке године одржава</a:t>
            </a:r>
          </a:p>
          <a:p>
            <a:pPr algn="ctr" indent="0" marL="0"/>
            <a:r>
              <a:rPr b="1" dirty="0" lang="en-US" smtClean="0" sz="1500">
                <a:solidFill>
                  <a:srgbClr val="FFFF00"/>
                </a:solidFill>
              </a:rPr>
              <a:t>Светски економски форум </a:t>
            </a:r>
          </a:p>
          <a:p>
            <a:pPr algn="ctr" indent="0" marL="0"/>
            <a:r>
              <a:rPr b="1" dirty="0" lang="en-US" smtClean="0" sz="1500">
                <a:solidFill>
                  <a:srgbClr val="FFFF00"/>
                </a:solidFill>
              </a:rPr>
              <a:t>- скуп најбогатијих 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Text Box 522"/>
          <p:cNvSpPr>
            <a:spLocks/>
          </p:cNvSpPr>
          <p:nvPr>
            <p:ph type="title"/>
          </p:nvPr>
        </p:nvSpPr>
        <p:spPr>
          <a:xfrm>
            <a:off x="-60325" y="198437"/>
            <a:ext cx="9501187" cy="646112"/>
          </a:xfrm>
          <a:prstGeom prst="rect">
            <a:avLst/>
          </a:prstGeom>
        </p:spPr>
        <p:txBody>
          <a:bodyPr anchor="b" bIns="45720" lIns="91440" numCol="1" rIns="91440" tIns="45720" wrap="square">
            <a:spAutoFit/>
          </a:bodyPr>
          <a:lstStyle/>
          <a:p>
            <a:pPr indent="0" marL="0"/>
            <a:r>
              <a:rPr dirty="0" lang="en-US" smtClean="0" sz="3600">
                <a:solidFill>
                  <a:srgbClr val="00B0F0"/>
                </a:solidFill>
                <a:latin charset="0" pitchFamily="18" typeface="Times New Roman"/>
                <a:ea charset="0" pitchFamily="18" typeface="Times New Roman"/>
              </a:rPr>
              <a:t>Регија кристаластог масива  - Тирол</a:t>
            </a:r>
          </a:p>
        </p:txBody>
      </p:sp>
      <p:sp>
        <p:nvSpPr>
          <p:cNvPr id="523" name="Text Box 523"/>
          <p:cNvSpPr>
            <a:spLocks/>
          </p:cNvSpPr>
          <p:nvPr>
            <p:ph type="body"/>
          </p:nvPr>
        </p:nvSpPr>
        <p:spPr>
          <a:xfrm>
            <a:off x="0" y="1196975"/>
            <a:ext cx="9448800" cy="565785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buFont charset="2" pitchFamily="2" typeface="Wingdings"/>
              <a:buChar char="ü"/>
            </a:pPr>
            <a:r>
              <a:rPr dirty="0" lang="en-US" smtClean="0" sz="2800">
                <a:latin charset="0" pitchFamily="18" typeface="Times New Roman"/>
                <a:ea charset="0" pitchFamily="18" typeface="Times New Roman"/>
              </a:rPr>
              <a:t> </a:t>
            </a:r>
            <a:r>
              <a:rPr dirty="0" lang="en-US" smtClean="0" sz="2600">
                <a:latin charset="0" pitchFamily="18" typeface="Times New Roman"/>
                <a:ea charset="0" pitchFamily="18" typeface="Times New Roman"/>
              </a:rPr>
              <a:t>Простор Високог Тауера (Аустрија)</a:t>
            </a:r>
          </a:p>
          <a:p>
            <a:pPr indent="-342900" marL="342900">
              <a:buFont charset="2" pitchFamily="2" typeface="Wingdings"/>
              <a:buChar char="ü"/>
            </a:pPr>
            <a:endParaRPr dirty="0" lang="en-US" smtClean="0" sz="6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buFont charset="2" pitchFamily="2" typeface="Wingdings"/>
              <a:buChar char="ü"/>
            </a:pPr>
            <a:r>
              <a:rPr dirty="0" lang="en-US" smtClean="0" sz="2600">
                <a:latin charset="0" pitchFamily="18" typeface="Times New Roman"/>
                <a:ea charset="0" pitchFamily="18" typeface="Times New Roman"/>
              </a:rPr>
              <a:t> Рељеф - заобљени врхови, благи нагиби. </a:t>
            </a:r>
          </a:p>
          <a:p>
            <a:pPr indent="-342900" marL="342900">
              <a:buFont charset="2" pitchFamily="2" typeface="Wingdings"/>
              <a:buChar char="ü"/>
            </a:pPr>
            <a:endParaRPr dirty="0" lang="en-US" smtClean="0" sz="6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buFont charset="2" pitchFamily="2" typeface="Wingdings"/>
              <a:buChar char="ü"/>
            </a:pPr>
            <a:r>
              <a:rPr dirty="0" lang="en-US" smtClean="0" sz="2600">
                <a:latin charset="0" pitchFamily="18" typeface="Times New Roman"/>
                <a:ea charset="0" pitchFamily="18" typeface="Times New Roman"/>
              </a:rPr>
              <a:t> Клима погодна за зимски туризам.</a:t>
            </a:r>
          </a:p>
          <a:p>
            <a:pPr indent="-342900" marL="342900">
              <a:buFont charset="2" pitchFamily="2" typeface="Wingdings"/>
              <a:buChar char="ü"/>
            </a:pPr>
            <a:endParaRPr dirty="0" lang="en-US" smtClean="0" sz="6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buFont charset="2" pitchFamily="2" typeface="Wingdings"/>
              <a:buChar char="ü"/>
            </a:pPr>
            <a:r>
              <a:rPr dirty="0" lang="en-US" smtClean="0" sz="2600">
                <a:latin charset="0" pitchFamily="18" typeface="Times New Roman"/>
                <a:ea charset="0" pitchFamily="18" typeface="Times New Roman"/>
              </a:rPr>
              <a:t> Регију краси и долина реке Ин, те ледник Пастерце.</a:t>
            </a:r>
          </a:p>
          <a:p>
            <a:pPr indent="-342900" marL="342900">
              <a:buFont charset="2" pitchFamily="2" typeface="Wingdings"/>
              <a:buChar char="ü"/>
            </a:pPr>
            <a:endParaRPr dirty="0" lang="en-US" smtClean="0" sz="6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buFont charset="2" pitchFamily="2" typeface="Wingdings"/>
              <a:buChar char="ü"/>
            </a:pPr>
            <a:r>
              <a:rPr dirty="0" lang="en-US" smtClean="0" sz="2600">
                <a:latin charset="0" pitchFamily="18" typeface="Times New Roman"/>
                <a:ea charset="0" pitchFamily="18" typeface="Times New Roman"/>
              </a:rPr>
              <a:t>Регија Тирол - бројни културно-историјски споменици (барокне палате, двораци) и фолклор.</a:t>
            </a:r>
          </a:p>
          <a:p>
            <a:pPr indent="-342900" marL="342900">
              <a:buFont charset="2" pitchFamily="2" typeface="Wingdings"/>
              <a:buChar char="ü"/>
            </a:pPr>
            <a:endParaRPr dirty="0" lang="en-US" smtClean="0" sz="6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buFont charset="2" pitchFamily="2" typeface="Wingdings"/>
              <a:buChar char="ü"/>
            </a:pPr>
            <a:r>
              <a:rPr dirty="0" lang="en-US" smtClean="0" sz="2600">
                <a:latin charset="0" pitchFamily="18" typeface="Times New Roman"/>
                <a:ea charset="0" pitchFamily="18" typeface="Times New Roman"/>
              </a:rPr>
              <a:t>Развој туризама започео бањским туризмом и климатизмом.</a:t>
            </a:r>
          </a:p>
          <a:p>
            <a:pPr indent="-342900" marL="342900">
              <a:buFont charset="2" pitchFamily="2" typeface="Wingdings"/>
              <a:buChar char="ü"/>
            </a:pPr>
            <a:endParaRPr dirty="0" lang="en-US" smtClean="0" sz="6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buFont charset="2" pitchFamily="2" typeface="Wingdings"/>
              <a:buChar char="ü"/>
            </a:pPr>
            <a:r>
              <a:rPr dirty="0" lang="en-US" smtClean="0" sz="2600">
                <a:latin charset="0" pitchFamily="18" typeface="Times New Roman"/>
                <a:ea charset="0" pitchFamily="18" typeface="Times New Roman"/>
              </a:rPr>
              <a:t>Земаљски савез за туризам 1891. године, скијашке станице 1900., прво светско такмичење 1902/03., зимске ОИ 1964.</a:t>
            </a:r>
          </a:p>
          <a:p>
            <a:pPr indent="-342900" marL="342900">
              <a:buFont charset="2" pitchFamily="2" typeface="Wingdings"/>
              <a:buChar char="ü"/>
            </a:pPr>
            <a:endParaRPr dirty="0" lang="en-US" smtClean="0" sz="600">
              <a:latin charset="0" pitchFamily="18" typeface="Times New Roman"/>
              <a:ea charset="0" pitchFamily="18" typeface="Times New Roman"/>
            </a:endParaRPr>
          </a:p>
          <a:p>
            <a:pPr indent="-342900" marL="342900">
              <a:buFont charset="2" pitchFamily="2" typeface="Wingdings"/>
              <a:buChar char="ü"/>
            </a:pPr>
            <a:r>
              <a:rPr dirty="0" lang="en-US" smtClean="0" sz="2600">
                <a:latin charset="0" pitchFamily="18" typeface="Times New Roman"/>
                <a:ea charset="0" pitchFamily="18" typeface="Times New Roman"/>
              </a:rPr>
              <a:t>Најзначајнији туристички центар је Инсбрук.</a:t>
            </a:r>
            <a:r>
              <a:rPr dirty="0" lang="en-US" smtClean="0" sz="2800">
                <a:latin charset="0" pitchFamily="18" typeface="Times New Roman"/>
                <a:ea charset="0" pitchFamily="18" typeface="Times New Roman"/>
              </a:rPr>
              <a:t> </a:t>
            </a:r>
          </a:p>
          <a:p>
            <a:pPr indent="-342900" marL="342900">
              <a:buFont charset="2" pitchFamily="2" typeface="Wingdings"/>
              <a:buChar char="ü"/>
            </a:pPr>
            <a:endParaRPr dirty="0" lang="en-US" smtClean="0" sz="2800">
              <a:latin charset="0" pitchFamily="18" typeface="Times New Roman"/>
              <a:ea charset="0" pitchFamily="18" typeface="Times New Roman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Text Box 52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25" name="Text Box 525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26" name="Picture 52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820737"/>
            <a:ext cx="9144000" cy="488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Text Box 528"/>
          <p:cNvSpPr>
            <a:spLocks/>
          </p:cNvSpPr>
          <p:nvPr>
            <p:ph type="title"/>
          </p:nvPr>
        </p:nvSpPr>
        <p:spPr>
          <a:xfrm>
            <a:off x="609600" y="0"/>
            <a:ext cx="7467600" cy="457200"/>
          </a:xfrm>
          <a:prstGeom prst="rect">
            <a:avLst/>
          </a:prstGeom>
        </p:spPr>
        <p:txBody>
          <a:bodyPr anchor="b" bIns="45720" lIns="91440" numCol="1" rIns="91440" tIns="45720" wrap="square">
            <a:spAutoFit/>
          </a:bodyPr>
          <a:lstStyle/>
          <a:p>
            <a:pPr indent="0" marL="0"/>
            <a:r>
              <a:rPr dirty="0" lang="en-US" smtClean="0" sz="2400">
                <a:latin charset="0" pitchFamily="18" typeface="Century"/>
              </a:rPr>
              <a:t>Део Тирола – Инсбрук и његова околина</a:t>
            </a:r>
          </a:p>
        </p:txBody>
      </p:sp>
      <p:pic>
        <p:nvPicPr>
          <p:cNvPr id="529" name="Picture 529"/>
          <p:cNvPicPr>
            <a:picLocks noChangeAspect="1"/>
          </p:cNvPicPr>
          <p:nvPr/>
        </p:nvPicPr>
        <p:blipFill>
          <a:blip r:embed="rId2"/>
          <a:srcRect b="0" l="0" r="0" t="0"/>
          <a:stretch/>
        </p:blipFill>
        <p:spPr>
          <a:xfrm>
            <a:off x="-228600" y="427037"/>
            <a:ext cx="9525000" cy="59055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 Box 531"/>
          <p:cNvSpPr>
            <a:spLocks/>
          </p:cNvSpPr>
          <p:nvPr>
            <p:ph type="title"/>
          </p:nvPr>
        </p:nvSpPr>
        <p:spPr>
          <a:xfrm>
            <a:off x="304800" y="457200"/>
            <a:ext cx="7467600" cy="457200"/>
          </a:xfrm>
          <a:prstGeom prst="rect">
            <a:avLst/>
          </a:prstGeom>
        </p:spPr>
        <p:txBody>
          <a:bodyPr anchor="b" bIns="45720" lIns="91440" numCol="1" rIns="91440" tIns="45720" wrap="square">
            <a:spAutoFit/>
          </a:bodyPr>
          <a:lstStyle/>
          <a:p>
            <a:pPr indent="0" marL="0"/>
            <a:r>
              <a:rPr dirty="0" lang="en-US" smtClean="0" sz="2400">
                <a:latin charset="0" pitchFamily="18" typeface="Century"/>
              </a:rPr>
              <a:t>Народна ношња у Тиролу</a:t>
            </a:r>
          </a:p>
        </p:txBody>
      </p:sp>
      <p:pic>
        <p:nvPicPr>
          <p:cNvPr id="532" name="Picture 532"/>
          <p:cNvPicPr>
            <a:picLocks noChangeAspect="1"/>
          </p:cNvPicPr>
          <p:nvPr/>
        </p:nvPicPr>
        <p:blipFill>
          <a:blip r:embed="rId2"/>
          <a:srcRect b="0" l="0" r="0" t="0"/>
          <a:stretch/>
        </p:blipFill>
        <p:spPr>
          <a:xfrm>
            <a:off x="228600" y="1219200"/>
            <a:ext cx="8629650" cy="56086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4F81BD"/>
      </a:accent4>
      <a:accent5>
        <a:srgbClr val="C0504D"/>
      </a:accent5>
      <a:accent6>
        <a:srgbClr val="FFFFFF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Words>2545</Words>
  <Paragraphs>512</Paragraphs>
  <Slides>139</Slides>
  <Notes>4</Notes>
  <TotalTime>0</TotalTime>
  <HiddenSlides>0</HiddenSlides>
  <ScaleCrop>false</ScaleCrop>
  <HyperlinksChanged>false</HyperlinksChanged>
  <Application>Microsoft Office PowerPoint</Application>
  <PresentationFormat/>
</Properties>
</file>