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b="0" g="0" r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b="0" g="0" r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b="0" g="0" r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b="0" g="0" r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d="100" n="86"/>
          <a:sy d="100" n="86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3736200" cy="73736200"/>
</p:viewPr>
</file>

<file path=ppt/_rels/presentation.xml.rels><?xml version="1.0" encoding="UTF-8" standalone="yes"?><Relationships xmlns="http://schemas.openxmlformats.org/package/2006/relationships"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 numCol="1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idx="1" type="subTitle"/>
          </p:nvPr>
        </p:nvSpPr>
        <p:spPr>
          <a:xfrm>
            <a:off x="2286000" y="5003322"/>
            <a:ext cx="6172200" cy="1371600"/>
          </a:xfrm>
        </p:spPr>
        <p:txBody>
          <a:bodyPr numCol="1"/>
          <a:lstStyle>
            <a:lvl1pPr algn="l" indent="0" marL="0">
              <a:buNone/>
              <a:defRPr b="1" sz="18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idx="10" sz="half" type="dt"/>
          </p:nvPr>
        </p:nvSpPr>
        <p:spPr>
          <a:xfrm rot="5400000">
            <a:off x="7764621" y="1174097"/>
            <a:ext cx="2286000" cy="381000"/>
          </a:xfrm>
        </p:spPr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idx="11" sz="quarter" type="ftr"/>
          </p:nvPr>
        </p:nvSpPr>
        <p:spPr>
          <a:xfrm rot="5400000">
            <a:off x="7077269" y="4181669"/>
            <a:ext cx="3657600" cy="384048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4" name="Rectangle 13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>
          <a:xfrm>
            <a:off x="106344" y="0"/>
            <a:ext cx="0" cy="6858000"/>
          </a:xfrm>
          <a:prstGeom prst="line">
            <a:avLst/>
          </a:prstGeom>
          <a:noFill/>
          <a:ln algn="ctr" cap="flat" cmpd="sng" w="57150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algn="ctr" cap="flat" cmpd="sng" w="57150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>
          <a:xfrm>
            <a:off x="854112" y="0"/>
            <a:ext cx="0" cy="6858000"/>
          </a:xfrm>
          <a:prstGeom prst="line">
            <a:avLst/>
          </a:prstGeom>
          <a:noFill/>
          <a:ln algn="ctr" cap="flat" cmpd="sng" w="5715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>
          <a:xfrm>
            <a:off x="1726640" y="0"/>
            <a:ext cx="0" cy="6858000"/>
          </a:xfrm>
          <a:prstGeom prst="line">
            <a:avLst/>
          </a:prstGeom>
          <a:noFill/>
          <a:ln algn="ctr" cap="flat" cmpd="sng" w="28575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 algn="ctr" cap="flat" cmpd="sng" w="9525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>
          <a:xfrm>
            <a:off x="9113856" y="0"/>
            <a:ext cx="0" cy="6858000"/>
          </a:xfrm>
          <a:prstGeom prst="line">
            <a:avLst/>
          </a:prstGeom>
          <a:noFill/>
          <a:ln algn="ctr" cap="flat" cmpd="thickThin" w="5715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1" name="Oval 2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3" name="Oval 2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ln algn="ctr" cap="rnd" cmpd="sng" w="28575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4" name="Oval 23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ln algn="ctr" cap="rnd" cmpd="sng" w="127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6" name="Oval 25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ln algn="ctr" cap="rnd" cmpd="sng" w="127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algn="ctr" cap="rnd" cmpd="sng" w="28575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idx="12" sz="quarter" type="sldNum"/>
          </p:nvPr>
        </p:nvSpPr>
        <p:spPr>
          <a:xfrm>
            <a:off x="1325544" y="4928702"/>
            <a:ext cx="609600" cy="517524"/>
          </a:xfrm>
        </p:spPr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9"/>
            <a:ext cx="1676400" cy="5851525"/>
          </a:xfrm>
        </p:spPr>
        <p:txBody>
          <a:bodyPr numCol="1"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 sz="quarter"/>
          </p:nvPr>
        </p:nvSpPr>
        <p:spPr>
          <a:xfrm>
            <a:off x="457200" y="1600200"/>
            <a:ext cx="7467600" cy="4873752"/>
          </a:xfrm>
        </p:spPr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4" sz="half" type="dt"/>
          </p:nvPr>
        </p:nvSpPr>
        <p:spPr/>
        <p:txBody>
          <a:bodyPr numCol="1" rtlCol="0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5" sz="quarter" type="sldNum"/>
          </p:nvPr>
        </p:nvSpPr>
        <p:spPr/>
        <p:txBody>
          <a:bodyPr numCol="1" rtlCol="0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idx="16" sz="quarter" type="ftr"/>
          </p:nvPr>
        </p:nvSpPr>
        <p:spPr/>
        <p:txBody>
          <a:bodyPr numCol="1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 numCol="1"/>
          <a:lstStyle>
            <a:lvl1pPr algn="l">
              <a:buNone/>
              <a:defRPr b="1" baseline="0" cap="small"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2286000" y="5010150"/>
            <a:ext cx="6172200" cy="1371600"/>
          </a:xfrm>
        </p:spPr>
        <p:txBody>
          <a:bodyPr anchor="t" numCol="1"/>
          <a:lstStyle>
            <a:lvl1pPr indent="0" marL="0">
              <a:buNone/>
              <a:defRPr b="1" sz="1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>
          <a:xfrm rot="5400000">
            <a:off x="7763256" y="1170432"/>
            <a:ext cx="2286000" cy="381000"/>
          </a:xfrm>
        </p:spPr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 rot="5400000">
            <a:off x="7077456" y="4178808"/>
            <a:ext cx="3657600" cy="384048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>
          <a:xfrm>
            <a:off x="106344" y="0"/>
            <a:ext cx="0" cy="6858000"/>
          </a:xfrm>
          <a:prstGeom prst="line">
            <a:avLst/>
          </a:prstGeom>
          <a:noFill/>
          <a:ln algn="ctr" cap="flat" cmpd="sng" w="57150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algn="ctr" cap="flat" cmpd="sng" w="57150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>
          <a:xfrm>
            <a:off x="854112" y="0"/>
            <a:ext cx="0" cy="6858000"/>
          </a:xfrm>
          <a:prstGeom prst="line">
            <a:avLst/>
          </a:prstGeom>
          <a:noFill/>
          <a:ln algn="ctr" cap="flat" cmpd="sng" w="5715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>
          <a:xfrm>
            <a:off x="1726640" y="0"/>
            <a:ext cx="0" cy="6858000"/>
          </a:xfrm>
          <a:prstGeom prst="line">
            <a:avLst/>
          </a:prstGeom>
          <a:noFill/>
          <a:ln algn="ctr" cap="flat" cmpd="sng" w="28575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 algn="ctr" cap="flat" cmpd="sng" w="9525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19" name="Oval 18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0" name="Oval 19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ln algn="ctr" cap="rnd" cmpd="sng" w="28575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1" name="Oval 2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ln algn="ctr" cap="rnd" cmpd="sng" w="127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2" name="Oval 21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ln algn="ctr" cap="rnd" cmpd="sng" w="127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3" name="Oval 22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ln algn="ctr" cap="rnd" cmpd="sng" w="28575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>
          <a:xfrm>
            <a:off x="9097944" y="0"/>
            <a:ext cx="0" cy="6858000"/>
          </a:xfrm>
          <a:prstGeom prst="line">
            <a:avLst/>
          </a:prstGeom>
          <a:noFill/>
          <a:ln algn="ctr" cap="flat" cmpd="thickThin" w="5715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1340616" y="4928702"/>
            <a:ext cx="609600" cy="517524"/>
          </a:xfrm>
        </p:spPr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 sz="quarter"/>
          </p:nvPr>
        </p:nvSpPr>
        <p:spPr>
          <a:xfrm>
            <a:off x="457200" y="1600200"/>
            <a:ext cx="3657600" cy="4572000"/>
          </a:xfrm>
        </p:spPr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2" sz="quarter"/>
          </p:nvPr>
        </p:nvSpPr>
        <p:spPr>
          <a:xfrm>
            <a:off x="4270248" y="1600200"/>
            <a:ext cx="3657600" cy="4572000"/>
          </a:xfrm>
        </p:spPr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 numCol="1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2" sz="quarter"/>
          </p:nvPr>
        </p:nvSpPr>
        <p:spPr>
          <a:xfrm>
            <a:off x="457200" y="2362200"/>
            <a:ext cx="3657600" cy="3886200"/>
          </a:xfrm>
        </p:spPr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4" sz="quarter"/>
          </p:nvPr>
        </p:nvSpPr>
        <p:spPr>
          <a:xfrm>
            <a:off x="4371975" y="2362200"/>
            <a:ext cx="3657600" cy="3886200"/>
          </a:xfrm>
        </p:spPr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idx="1" sz="quarter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</p:spPr>
        <p:txBody>
          <a:bodyPr anchor="ctr" numCol="1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idx="3" sz="quarter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</p:spPr>
        <p:txBody>
          <a:bodyPr anchor="ctr" numCol="1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idx="10" sz="half" type="dt"/>
          </p:nvPr>
        </p:nvSpPr>
        <p:spPr/>
        <p:txBody>
          <a:bodyPr numCol="1" rtlCol="0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1" sz="quarter" type="sldNum"/>
          </p:nvPr>
        </p:nvSpPr>
        <p:spPr/>
        <p:txBody>
          <a:bodyPr numCol="1" rtlCol="0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2" sz="quarter" type="ftr"/>
          </p:nvPr>
        </p:nvSpPr>
        <p:spPr/>
        <p:txBody>
          <a:bodyPr numCol="1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algn="ctr" cap="flat" cmpd="sng" w="38100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dirty="0"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 numCol="1"/>
          <a:lstStyle>
            <a:lvl1pPr algn="l">
              <a:buNone/>
              <a:defRPr b="1" baseline="0" cap="small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x="6812280" y="274320"/>
            <a:ext cx="1527048" cy="4983480"/>
          </a:xfrm>
        </p:spPr>
        <p:txBody>
          <a:bodyPr numCol="1"/>
          <a:lstStyle>
            <a:lvl1pPr indent="0" marL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algn="ctr" cap="flat" cmpd="sng" w="3810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dirty="0"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>
          <a:xfrm>
            <a:off x="6192296" y="0"/>
            <a:ext cx="0" cy="6858000"/>
          </a:xfrm>
          <a:prstGeom prst="line">
            <a:avLst/>
          </a:prstGeom>
          <a:noFill/>
          <a:ln algn="ctr" cap="flat" cmpd="sng" w="12700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dirty="0"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 sz="quarter"/>
          </p:nvPr>
        </p:nvSpPr>
        <p:spPr>
          <a:xfrm>
            <a:off x="304800" y="274320"/>
            <a:ext cx="5638800" cy="6327648"/>
          </a:xfrm>
        </p:spPr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idx="14" sz="half" type="dt"/>
          </p:nvPr>
        </p:nvSpPr>
        <p:spPr/>
        <p:txBody>
          <a:bodyPr numCol="1" rtlCol="0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idx="15" sz="quarter" type="sldNum"/>
          </p:nvPr>
        </p:nvSpPr>
        <p:spPr/>
        <p:txBody>
          <a:bodyPr numCol="1" rtlCol="0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idx="16" sz="quarter" type="ftr"/>
          </p:nvPr>
        </p:nvSpPr>
        <p:spPr/>
        <p:txBody>
          <a:bodyPr numCol="1" rtlCol="0"/>
          <a:lstStyle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algn="ctr" cap="flat" cmpd="sng" w="3810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 numCol="1"/>
          <a:lstStyle>
            <a:lvl1pPr algn="l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algn="ctr" cap="rnd" cmpd="sng" w="1270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/>
          <a:lstStyle>
            <a:lvl1pPr indent="0" marL="0">
              <a:buNone/>
              <a:defRPr sz="3200"/>
            </a:lvl1pPr>
          </a:lstStyle>
          <a:p>
            <a:pPr algn="ctr" eaLnBrk="1" hangingPunct="1" latinLnBrk="0">
              <a:buFontTx/>
              <a:buNone/>
            </a:pPr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765798" y="264795"/>
            <a:ext cx="1524000" cy="4956048"/>
          </a:xfrm>
        </p:spPr>
        <p:txBody>
          <a:bodyPr anchor="t" anchorCtr="0" bIns="45720" compatLnSpc="1" forceAA="0" fromWordArt="0" horzOverflow="overflow" lIns="91440" numCol="1" rIns="91440" rot="0" rtlCol="0" spcCol="274320" spcFirstLastPara="0" tIns="45720" vert="horz" vertOverflow="overflow" wrap="square">
            <a:normAutofit/>
          </a:bodyPr>
          <a:lstStyle>
            <a:lvl1pPr indent="0" marL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algn="ctr" cap="flat" cmpd="sng" w="9525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algn="ctr" cap="flat" cmpd="sng" w="3810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dirty="0"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>
          <a:xfrm>
            <a:off x="6192296" y="0"/>
            <a:ext cx="0" cy="6858000"/>
          </a:xfrm>
          <a:prstGeom prst="line">
            <a:avLst/>
          </a:prstGeom>
          <a:noFill/>
          <a:ln algn="ctr" cap="flat" cmpd="sng" w="12700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dirty="0"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idx="10" sz="half" type="dt"/>
          </p:nvPr>
        </p:nvSpPr>
        <p:spPr/>
        <p:txBody>
          <a:bodyPr numCol="1" rtlCol="0"/>
          <a:lstStyle/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idx="11" sz="quarter" type="sldNum"/>
          </p:nvPr>
        </p:nvSpPr>
        <p:spPr/>
        <p:txBody>
          <a:bodyPr numCol="1" rtlCol="0"/>
          <a:lstStyle/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idx="12" sz="quarter" type="ftr"/>
          </p:nvPr>
        </p:nvSpPr>
        <p:spPr/>
        <p:txBody>
          <a:bodyPr numCol="1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algn="ctr" cap="flat" cmpd="sng" w="38100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dirty="0"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 numCol="1" vert="horz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numCol="1" vert="horz">
            <a:normAutofit/>
          </a:bodyPr>
          <a:lstStyle/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idx="2" sz="half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anchor="ctr" anchorCtr="0" numCol="1" vert="horz"/>
          <a:lstStyle>
            <a:lvl1pPr algn="r" eaLnBrk="1" hangingPunct="1" latinLnBrk="0">
              <a:defRPr kumimoji="0" sz="1200">
                <a:solidFill>
                  <a:schemeClr val="tx2"/>
                </a:solidFill>
              </a:defRPr>
            </a:lvl1pPr>
          </a:lstStyle>
          <a:p>
            <a:fld id="{F8C3A228-7C83-43A1-98AC-47EA1D9A0578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3" sz="quarter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anchor="ctr" anchorCtr="0" numCol="1" vert="horz"/>
          <a:lstStyle>
            <a:lvl1pPr algn="l" eaLnBrk="1" hangingPunct="1" latinLnBrk="0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algn="ctr" cap="flat" cmpd="thickThin" w="57150">
            <a:solidFill>
              <a:schemeClr val="accent1">
                <a:tint val="6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algn="ctr" cap="flat" cmpd="sng" w="19050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algn="ctr" cap="flat" cmpd="sng" w="9525">
            <a:solidFill>
              <a:schemeClr val="accent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algn="ctr" cap="rnd" cmpd="sng" w="381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dirty="0"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idx="4" sz="quarter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anchor="ctr" numCol="1" vert="horz"/>
          <a:lstStyle>
            <a:lvl1pPr algn="ctr" eaLnBrk="1" hangingPunct="1" latinLnBrk="0">
              <a:defRPr b="1" kumimoji="0" sz="1400">
                <a:solidFill>
                  <a:srgbClr val="FFFFFF"/>
                </a:solidFill>
              </a:defRPr>
            </a:lvl1pPr>
          </a:lstStyle>
          <a:p>
            <a:fld id="{BE7C630A-73CD-4CF2-B843-B06C1BAE4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eaLnBrk="1" hangingPunct="1" latinLnBrk="0" rtl="0">
        <a:spcBef>
          <a:spcPct val="0"/>
        </a:spcBef>
        <a:buNone/>
        <a:defRPr b="0" baseline="0" cap="small" kern="1200" kumimoji="0" sz="3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accent1"/>
        </a:buClr>
        <a:buSzPct val="70000"/>
        <a:buFont typeface="Wingdings"/>
        <a:buChar char=""/>
        <a:defRPr kern="1200" kumimoji="0" sz="240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ct val="20000"/>
        </a:spcBef>
        <a:buClr>
          <a:schemeClr val="accent1"/>
        </a:buClr>
        <a:buSzPct val="80000"/>
        <a:buFont typeface="Wingdings 2"/>
        <a:buChar char=""/>
        <a:defRPr kern="1200" kumimoji="0" sz="210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82880" latinLnBrk="0" marL="914400" rtl="0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188720" rtl="0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63040" rtl="0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ern="1200" kumimoji="0" sz="16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37360" rtl="0">
        <a:spcBef>
          <a:spcPct val="20000"/>
        </a:spcBef>
        <a:buClr>
          <a:schemeClr val="accent1"/>
        </a:buClr>
        <a:buChar char="•"/>
        <a:defRPr kern="1200" kumimoji="0" sz="1600">
          <a:solidFill>
            <a:schemeClr val="tx2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baseline="0" kern="1200" kumimoji="0" sz="1400">
          <a:solidFill>
            <a:schemeClr val="tx2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ct val="20000"/>
        </a:spcBef>
        <a:buClr>
          <a:schemeClr val="accent2"/>
        </a:buClr>
        <a:buChar char="•"/>
        <a:defRPr baseline="0" cap="small" kern="1200" kumimoji="0" sz="1400">
          <a:solidFill>
            <a:schemeClr val="tx2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ct val="20000"/>
        </a:spcBef>
        <a:buClr>
          <a:schemeClr val="accent1">
            <a:shade val="75000"/>
          </a:schemeClr>
        </a:buClr>
        <a:buChar char="•"/>
        <a:defRPr baseline="0" kern="1200" kumimoji="0"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7.jpeg" Type="http://schemas.openxmlformats.org/officeDocument/2006/relationships/image"/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5" Target="../media/image11.jpeg" Type="http://schemas.openxmlformats.org/officeDocument/2006/relationships/image"/><Relationship Id="rId4" Target="../media/image10.jpeg" Type="http://schemas.openxmlformats.org/officeDocument/2006/relationships/image"/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696744" cy="1224136"/>
          </a:xfrm>
        </p:spPr>
        <p:txBody>
          <a:bodyPr numCol="1">
            <a:normAutofit/>
          </a:bodyPr>
          <a:lstStyle/>
          <a:p>
            <a:r>
              <a:rPr dirty="0" lang="en-US" smtClean="0" sz="3200"/>
              <a:t>TURISTI</a:t>
            </a:r>
            <a:r>
              <a:rPr altLang="sr-Latn-RS" dirty="0" lang="sr-Latn-RS" smtClean="0" sz="3200"/>
              <a:t>ČKA VALORIZACIJA MANASTIRA KRUŠEDOL</a:t>
            </a:r>
            <a:endParaRPr dirty="0" lang="en-US" sz="3200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4716016" y="5949280"/>
            <a:ext cx="4176464" cy="425642"/>
          </a:xfrm>
        </p:spPr>
        <p:txBody>
          <a:bodyPr numCol="1">
            <a:normAutofit fontScale="92500"/>
          </a:bodyPr>
          <a:lstStyle/>
          <a:p>
            <a:r>
              <a:rPr altLang="sr-Latn-RS" dirty="0" lang="sr-Latn-RS" smtClean="0"/>
              <a:t>MINODORA   LJUBIČIĆ   287m/12</a:t>
            </a:r>
            <a:endParaRPr dirty="0" lang="en-US"/>
          </a:p>
        </p:txBody>
      </p:sp>
      <p:pic>
        <p:nvPicPr>
          <p:cNvPr descr="krusedol2.jpg" id="4" name="Picture 3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843808" y="1628800"/>
            <a:ext cx="518457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868958"/>
          </a:xfrm>
        </p:spPr>
        <p:txBody>
          <a:bodyPr numCol="1">
            <a:normAutofit/>
          </a:bodyPr>
          <a:lstStyle/>
          <a:p>
            <a:pPr algn="ctr"/>
            <a:r>
              <a:rPr altLang="sr-Latn-RS" dirty="0" lang="sr-Latn-RS" smtClean="0" sz="4000"/>
              <a:t>ZAKLJUČAK </a:t>
            </a:r>
            <a:endParaRPr dirty="0" lang="en-US" sz="4000"/>
          </a:p>
        </p:txBody>
      </p:sp>
      <p:sp>
        <p:nvSpPr>
          <p:cNvPr id="4" name="Content Placeholder 3"/>
          <p:cNvSpPr>
            <a:spLocks noGrp="1"/>
          </p:cNvSpPr>
          <p:nvPr>
            <p:ph idx="1" sz="quarter"/>
          </p:nvPr>
        </p:nvSpPr>
        <p:spPr>
          <a:xfrm>
            <a:off x="457200" y="1600200"/>
            <a:ext cx="8075240" cy="4873752"/>
          </a:xfrm>
        </p:spPr>
        <p:txBody>
          <a:bodyPr numCol="1">
            <a:normAutofit fontScale="92500"/>
          </a:bodyPr>
          <a:lstStyle/>
          <a:p>
            <a:r>
              <a:rPr dirty="0" err="1" lang="en-US" smtClean="0"/>
              <a:t>Od</a:t>
            </a:r>
            <a:r>
              <a:rPr dirty="0" lang="en-US" smtClean="0"/>
              <a:t> </a:t>
            </a:r>
            <a:r>
              <a:rPr dirty="0" err="1" lang="en-US" smtClean="0"/>
              <a:t>davnina</a:t>
            </a:r>
            <a:r>
              <a:rPr dirty="0" lang="en-US" smtClean="0"/>
              <a:t> je </a:t>
            </a:r>
            <a:r>
              <a:rPr dirty="0" err="1" lang="en-US" smtClean="0"/>
              <a:t>poznato</a:t>
            </a:r>
            <a:r>
              <a:rPr dirty="0" lang="en-US" smtClean="0"/>
              <a:t> </a:t>
            </a:r>
            <a:r>
              <a:rPr dirty="0" err="1" lang="en-US" smtClean="0"/>
              <a:t>da</a:t>
            </a:r>
            <a:r>
              <a:rPr dirty="0" lang="en-US" smtClean="0"/>
              <a:t> </a:t>
            </a:r>
            <a:r>
              <a:rPr dirty="0" err="1" lang="en-US" smtClean="0"/>
              <a:t>su</a:t>
            </a:r>
            <a:r>
              <a:rPr dirty="0" lang="en-US" smtClean="0"/>
              <a:t> </a:t>
            </a:r>
            <a:r>
              <a:rPr dirty="0" err="1" lang="en-US" smtClean="0"/>
              <a:t>naši</a:t>
            </a:r>
            <a:r>
              <a:rPr dirty="0" lang="en-US" smtClean="0"/>
              <a:t> </a:t>
            </a:r>
            <a:r>
              <a:rPr dirty="0" err="1" lang="en-US" smtClean="0"/>
              <a:t>manastiri</a:t>
            </a:r>
            <a:r>
              <a:rPr dirty="0" lang="en-US" smtClean="0"/>
              <a:t> </a:t>
            </a:r>
            <a:r>
              <a:rPr dirty="0" err="1" lang="en-US" smtClean="0"/>
              <a:t>veoma</a:t>
            </a:r>
            <a:r>
              <a:rPr dirty="0" lang="en-US" smtClean="0"/>
              <a:t> </a:t>
            </a:r>
            <a:r>
              <a:rPr dirty="0" err="1" lang="en-US" smtClean="0"/>
              <a:t>atraktivni</a:t>
            </a:r>
            <a:r>
              <a:rPr dirty="0" lang="en-US" smtClean="0"/>
              <a:t>, pre </a:t>
            </a:r>
            <a:r>
              <a:rPr dirty="0" err="1" lang="en-US" smtClean="0"/>
              <a:t>svega</a:t>
            </a:r>
            <a:r>
              <a:rPr dirty="0" lang="en-US" smtClean="0"/>
              <a:t>, </a:t>
            </a:r>
            <a:r>
              <a:rPr dirty="0" err="1" lang="en-US" smtClean="0"/>
              <a:t>za</a:t>
            </a:r>
            <a:r>
              <a:rPr dirty="0" lang="en-US" smtClean="0"/>
              <a:t> </a:t>
            </a:r>
            <a:r>
              <a:rPr dirty="0" err="1" lang="en-US" smtClean="0"/>
              <a:t>inostrane</a:t>
            </a:r>
            <a:r>
              <a:rPr dirty="0" lang="en-US" smtClean="0"/>
              <a:t> </a:t>
            </a:r>
            <a:r>
              <a:rPr dirty="0" err="1" lang="en-US" smtClean="0"/>
              <a:t>goste</a:t>
            </a:r>
            <a:r>
              <a:rPr dirty="0" lang="en-US" smtClean="0"/>
              <a:t>.</a:t>
            </a:r>
            <a:endParaRPr altLang="sr-Latn-RS" dirty="0" lang="sr-Latn-RS" smtClean="0"/>
          </a:p>
          <a:p>
            <a:endParaRPr altLang="sr-Latn-RS" dirty="0" lang="sr-Latn-RS" smtClean="0"/>
          </a:p>
          <a:p>
            <a:r>
              <a:rPr dirty="0" err="1" lang="en-US" smtClean="0"/>
              <a:t>Nalaze</a:t>
            </a:r>
            <a:r>
              <a:rPr dirty="0" lang="en-US" smtClean="0"/>
              <a:t> se u </a:t>
            </a:r>
            <a:r>
              <a:rPr dirty="0" err="1" lang="en-US" smtClean="0"/>
              <a:t>prelepom</a:t>
            </a:r>
            <a:r>
              <a:rPr dirty="0" lang="en-US" smtClean="0"/>
              <a:t> </a:t>
            </a:r>
            <a:r>
              <a:rPr dirty="0" err="1" lang="en-US" smtClean="0"/>
              <a:t>prirodnom</a:t>
            </a:r>
            <a:r>
              <a:rPr dirty="0" lang="en-US" smtClean="0"/>
              <a:t> </a:t>
            </a:r>
            <a:r>
              <a:rPr dirty="0" err="1" lang="en-US" smtClean="0"/>
              <a:t>okruženju</a:t>
            </a:r>
            <a:r>
              <a:rPr dirty="0" lang="en-US" smtClean="0"/>
              <a:t>, a </a:t>
            </a:r>
            <a:r>
              <a:rPr dirty="0" err="1" lang="en-US" smtClean="0"/>
              <a:t>iskušenici</a:t>
            </a:r>
            <a:r>
              <a:rPr dirty="0" lang="en-US" smtClean="0"/>
              <a:t> </a:t>
            </a:r>
            <a:r>
              <a:rPr dirty="0" err="1" lang="en-US" smtClean="0"/>
              <a:t>su</a:t>
            </a:r>
            <a:r>
              <a:rPr dirty="0" lang="en-US" smtClean="0"/>
              <a:t> se </a:t>
            </a:r>
            <a:r>
              <a:rPr dirty="0" err="1" lang="en-US" smtClean="0"/>
              <a:t>potrudili</a:t>
            </a:r>
            <a:r>
              <a:rPr dirty="0" lang="en-US" smtClean="0"/>
              <a:t> </a:t>
            </a:r>
            <a:r>
              <a:rPr dirty="0" err="1" lang="en-US" smtClean="0"/>
              <a:t>da</a:t>
            </a:r>
            <a:r>
              <a:rPr dirty="0" lang="en-US" smtClean="0"/>
              <a:t> </a:t>
            </a:r>
            <a:r>
              <a:rPr dirty="0" err="1" lang="en-US" smtClean="0"/>
              <a:t>ponude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proizvode</a:t>
            </a:r>
            <a:r>
              <a:rPr dirty="0" lang="en-US" smtClean="0"/>
              <a:t> </a:t>
            </a:r>
            <a:r>
              <a:rPr dirty="0" err="1" lang="en-US" smtClean="0"/>
              <a:t>domaće</a:t>
            </a:r>
            <a:r>
              <a:rPr dirty="0" lang="en-US" smtClean="0"/>
              <a:t> </a:t>
            </a:r>
            <a:r>
              <a:rPr dirty="0" err="1" lang="en-US" smtClean="0"/>
              <a:t>radinosti</a:t>
            </a:r>
            <a:r>
              <a:rPr dirty="0" lang="en-US" smtClean="0"/>
              <a:t>: med, </a:t>
            </a:r>
            <a:r>
              <a:rPr dirty="0" err="1" lang="en-US" smtClean="0"/>
              <a:t>rakiju</a:t>
            </a:r>
            <a:r>
              <a:rPr dirty="0" lang="en-US" smtClean="0"/>
              <a:t>, </a:t>
            </a:r>
            <a:r>
              <a:rPr dirty="0" err="1" lang="en-US" smtClean="0"/>
              <a:t>vino</a:t>
            </a:r>
            <a:r>
              <a:rPr dirty="0" lang="en-US" smtClean="0"/>
              <a:t>, </a:t>
            </a:r>
            <a:r>
              <a:rPr dirty="0" err="1" lang="en-US" smtClean="0"/>
              <a:t>kuvani</a:t>
            </a:r>
            <a:r>
              <a:rPr dirty="0" lang="en-US" smtClean="0"/>
              <a:t> </a:t>
            </a:r>
            <a:r>
              <a:rPr dirty="0" err="1" lang="en-US" smtClean="0"/>
              <a:t>paradaiz</a:t>
            </a:r>
            <a:r>
              <a:rPr dirty="0" lang="en-US" smtClean="0"/>
              <a:t>, </a:t>
            </a:r>
            <a:r>
              <a:rPr dirty="0" err="1" lang="en-US" smtClean="0"/>
              <a:t>ajvar</a:t>
            </a:r>
            <a:r>
              <a:rPr dirty="0" lang="en-US" smtClean="0"/>
              <a:t>, </a:t>
            </a:r>
            <a:r>
              <a:rPr dirty="0" err="1" lang="en-US" smtClean="0"/>
              <a:t>pekmez</a:t>
            </a:r>
            <a:r>
              <a:rPr dirty="0" lang="en-US" smtClean="0"/>
              <a:t>, </a:t>
            </a:r>
            <a:r>
              <a:rPr dirty="0" err="1" lang="en-US" smtClean="0"/>
              <a:t>najrazličitije</a:t>
            </a:r>
            <a:r>
              <a:rPr dirty="0" lang="en-US" smtClean="0"/>
              <a:t> </a:t>
            </a:r>
            <a:r>
              <a:rPr dirty="0" err="1" lang="en-US" smtClean="0"/>
              <a:t>vrste</a:t>
            </a:r>
            <a:r>
              <a:rPr dirty="0" lang="en-US" smtClean="0"/>
              <a:t> </a:t>
            </a:r>
            <a:r>
              <a:rPr dirty="0" err="1" lang="en-US" smtClean="0"/>
              <a:t>sireva</a:t>
            </a:r>
            <a:r>
              <a:rPr dirty="0" lang="en-US" smtClean="0"/>
              <a:t>, </a:t>
            </a:r>
            <a:r>
              <a:rPr dirty="0" err="1" lang="en-US" smtClean="0"/>
              <a:t>sokove</a:t>
            </a:r>
            <a:r>
              <a:rPr dirty="0" lang="en-US" smtClean="0"/>
              <a:t>, </a:t>
            </a:r>
            <a:r>
              <a:rPr dirty="0" err="1" lang="en-US" smtClean="0"/>
              <a:t>ali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ikone</a:t>
            </a:r>
            <a:r>
              <a:rPr dirty="0" lang="en-US" smtClean="0"/>
              <a:t>, </a:t>
            </a:r>
            <a:r>
              <a:rPr dirty="0" err="1" lang="en-US" smtClean="0"/>
              <a:t>duboreze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druge</a:t>
            </a:r>
            <a:r>
              <a:rPr dirty="0" lang="en-US" smtClean="0"/>
              <a:t> </a:t>
            </a:r>
            <a:r>
              <a:rPr dirty="0" err="1" lang="en-US" smtClean="0"/>
              <a:t>rukotvorine</a:t>
            </a:r>
            <a:r>
              <a:rPr dirty="0" lang="en-US" smtClean="0"/>
              <a:t>, </a:t>
            </a:r>
            <a:r>
              <a:rPr dirty="0" err="1" lang="en-US" smtClean="0"/>
              <a:t>koje</a:t>
            </a:r>
            <a:r>
              <a:rPr dirty="0" lang="en-US" smtClean="0"/>
              <a:t> </a:t>
            </a:r>
            <a:r>
              <a:rPr dirty="0" err="1" lang="en-US" smtClean="0"/>
              <a:t>mogu</a:t>
            </a:r>
            <a:r>
              <a:rPr dirty="0" lang="en-US" smtClean="0"/>
              <a:t> </a:t>
            </a:r>
            <a:r>
              <a:rPr dirty="0" err="1" lang="en-US" smtClean="0"/>
              <a:t>da</a:t>
            </a:r>
            <a:r>
              <a:rPr dirty="0" lang="en-US" smtClean="0"/>
              <a:t> </a:t>
            </a:r>
            <a:r>
              <a:rPr dirty="0" err="1" lang="en-US" smtClean="0"/>
              <a:t>budu</a:t>
            </a:r>
            <a:r>
              <a:rPr dirty="0" lang="en-US" smtClean="0"/>
              <a:t> </a:t>
            </a:r>
            <a:r>
              <a:rPr dirty="0" err="1" lang="en-US" smtClean="0"/>
              <a:t>lepi</a:t>
            </a:r>
            <a:r>
              <a:rPr dirty="0" lang="en-US" smtClean="0"/>
              <a:t> </a:t>
            </a:r>
            <a:r>
              <a:rPr dirty="0" err="1" lang="en-US" smtClean="0"/>
              <a:t>suveniri</a:t>
            </a:r>
            <a:r>
              <a:rPr dirty="0" lang="en-US" smtClean="0"/>
              <a:t>.</a:t>
            </a:r>
            <a:endParaRPr altLang="sr-Latn-RS" dirty="0" lang="sr-Latn-RS" smtClean="0"/>
          </a:p>
          <a:p>
            <a:endParaRPr altLang="sr-Latn-RS" dirty="0" lang="sr-Latn-RS" smtClean="0"/>
          </a:p>
          <a:p>
            <a:r>
              <a:rPr dirty="0" err="1" lang="en-US" smtClean="0"/>
              <a:t>Kada</a:t>
            </a:r>
            <a:r>
              <a:rPr dirty="0" lang="en-US" smtClean="0"/>
              <a:t> se </a:t>
            </a:r>
            <a:r>
              <a:rPr dirty="0" err="1" lang="en-US" smtClean="0"/>
              <a:t>navedu</a:t>
            </a:r>
            <a:r>
              <a:rPr dirty="0" lang="en-US" smtClean="0"/>
              <a:t> </a:t>
            </a:r>
            <a:r>
              <a:rPr dirty="0" err="1" lang="en-US" smtClean="0"/>
              <a:t>ovi</a:t>
            </a:r>
            <a:r>
              <a:rPr dirty="0" lang="en-US" smtClean="0"/>
              <a:t> </a:t>
            </a:r>
            <a:r>
              <a:rPr dirty="0" err="1" lang="en-US" smtClean="0"/>
              <a:t>razlozi</a:t>
            </a:r>
            <a:r>
              <a:rPr dirty="0" lang="en-US" smtClean="0"/>
              <a:t>, </a:t>
            </a:r>
            <a:r>
              <a:rPr dirty="0" err="1" lang="en-US" smtClean="0"/>
              <a:t>jasno</a:t>
            </a:r>
            <a:r>
              <a:rPr dirty="0" lang="en-US" smtClean="0"/>
              <a:t> je </a:t>
            </a:r>
            <a:r>
              <a:rPr dirty="0" err="1" lang="en-US" smtClean="0"/>
              <a:t>da</a:t>
            </a:r>
            <a:r>
              <a:rPr dirty="0" lang="en-US" smtClean="0"/>
              <a:t> bi </a:t>
            </a:r>
            <a:r>
              <a:rPr dirty="0" err="1" lang="en-US" smtClean="0"/>
              <a:t>verski</a:t>
            </a:r>
            <a:r>
              <a:rPr dirty="0" lang="en-US" smtClean="0"/>
              <a:t> </a:t>
            </a:r>
            <a:r>
              <a:rPr dirty="0" err="1" lang="en-US" smtClean="0"/>
              <a:t>turizam</a:t>
            </a:r>
            <a:r>
              <a:rPr dirty="0" lang="en-US" smtClean="0"/>
              <a:t> </a:t>
            </a:r>
            <a:r>
              <a:rPr dirty="0" err="1" lang="en-US" smtClean="0"/>
              <a:t>trebalo</a:t>
            </a:r>
            <a:r>
              <a:rPr dirty="0" lang="en-US" smtClean="0"/>
              <a:t> </a:t>
            </a:r>
            <a:r>
              <a:rPr dirty="0" err="1" lang="en-US" smtClean="0"/>
              <a:t>da</a:t>
            </a:r>
            <a:r>
              <a:rPr dirty="0" lang="en-US" smtClean="0"/>
              <a:t> </a:t>
            </a:r>
            <a:r>
              <a:rPr dirty="0" err="1" lang="en-US" smtClean="0"/>
              <a:t>postane</a:t>
            </a:r>
            <a:r>
              <a:rPr dirty="0" lang="en-US" smtClean="0"/>
              <a:t> </a:t>
            </a:r>
            <a:r>
              <a:rPr dirty="0" err="1" lang="en-US" smtClean="0"/>
              <a:t>nacionalni</a:t>
            </a:r>
            <a:r>
              <a:rPr dirty="0" lang="en-US" smtClean="0"/>
              <a:t> </a:t>
            </a:r>
            <a:r>
              <a:rPr dirty="0" err="1" lang="en-US" smtClean="0"/>
              <a:t>projekat</a:t>
            </a:r>
            <a:r>
              <a:rPr dirty="0" lang="en-US" smtClean="0"/>
              <a:t>, </a:t>
            </a:r>
            <a:r>
              <a:rPr dirty="0" err="1" lang="en-US" smtClean="0"/>
              <a:t>ali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da</a:t>
            </a:r>
            <a:r>
              <a:rPr dirty="0" lang="en-US" smtClean="0"/>
              <a:t> </a:t>
            </a:r>
            <a:r>
              <a:rPr dirty="0" err="1" lang="en-US" smtClean="0"/>
              <a:t>zahteva</a:t>
            </a:r>
            <a:r>
              <a:rPr dirty="0" lang="en-US" smtClean="0"/>
              <a:t> </a:t>
            </a:r>
            <a:r>
              <a:rPr dirty="0" err="1" lang="en-US" smtClean="0"/>
              <a:t>posebne</a:t>
            </a:r>
            <a:r>
              <a:rPr dirty="0" lang="en-US" smtClean="0"/>
              <a:t> </a:t>
            </a:r>
            <a:r>
              <a:rPr dirty="0" err="1" lang="en-US" smtClean="0"/>
              <a:t>religijske</a:t>
            </a:r>
            <a:r>
              <a:rPr dirty="0" lang="en-US" smtClean="0"/>
              <a:t> </a:t>
            </a:r>
            <a:r>
              <a:rPr dirty="0" err="1" lang="en-US" smtClean="0"/>
              <a:t>turističke</a:t>
            </a:r>
            <a:r>
              <a:rPr dirty="0" lang="en-US" smtClean="0"/>
              <a:t> </a:t>
            </a:r>
            <a:r>
              <a:rPr dirty="0" err="1" lang="en-US" smtClean="0"/>
              <a:t>programe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energičniji</a:t>
            </a:r>
            <a:r>
              <a:rPr dirty="0" lang="en-US" smtClean="0"/>
              <a:t> marketing.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467544" y="0"/>
            <a:ext cx="8075240" cy="4653136"/>
          </a:xfrm>
        </p:spPr>
        <p:txBody>
          <a:bodyPr numCol="1">
            <a:normAutofit/>
          </a:bodyPr>
          <a:lstStyle/>
          <a:p>
            <a:pPr>
              <a:buNone/>
            </a:pPr>
            <a:endParaRPr altLang="sr-Latn-CS" dirty="0" lang="sr-Latn-CS" smtClean="0"/>
          </a:p>
          <a:p>
            <a:r>
              <a:rPr altLang="sr-Latn-CS" dirty="0" lang="sr-Latn-CS" smtClean="0" sz="3600"/>
              <a:t>Istorija i kulturna baština ne poznaju granice pa je ovaj vid turizma idealan za zajedničke nastupe, prezentacije i promocije u trećim  zemljama, predstavljajući jednu kulturu i civilizaciju drugoj.</a:t>
            </a:r>
            <a:endParaRPr dirty="0" lang="en-US" smtClean="0" sz="3600"/>
          </a:p>
        </p:txBody>
      </p:sp>
      <p:pic>
        <p:nvPicPr>
          <p:cNvPr descr="Ulazna vrata u manastirsku portu.jpg" id="4" name="Picture 3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1331640" y="4077072"/>
            <a:ext cx="5472608" cy="2503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457200" y="404664"/>
            <a:ext cx="7859216" cy="6069288"/>
          </a:xfrm>
        </p:spPr>
        <p:txBody>
          <a:bodyPr numCol="1">
            <a:normAutofit/>
          </a:bodyPr>
          <a:lstStyle/>
          <a:p>
            <a:endParaRPr altLang="sr-Latn-RS" dirty="0" lang="sr-Latn-RS" smtClean="0"/>
          </a:p>
          <a:p>
            <a:r>
              <a:rPr altLang="sr-Latn-RS" dirty="0" lang="sr-Latn-RS" smtClean="0"/>
              <a:t>Ljudi savremenog doba ispoljavaju interes za upoznavanjem kulturne baštine svog i drugih naroda. </a:t>
            </a:r>
          </a:p>
          <a:p>
            <a:endParaRPr altLang="sr-Latn-RS" dirty="0" lang="sr-Latn-RS" smtClean="0"/>
          </a:p>
          <a:p>
            <a:r>
              <a:rPr altLang="sr-Latn-RS" dirty="0" lang="sr-Latn-RS" smtClean="0"/>
              <a:t>Ta kulturna potreba čoveka razvija svest o potrebi brige za očuvanjem i zaštitom vrednih istorijskih spomenika kulture. </a:t>
            </a:r>
          </a:p>
          <a:p>
            <a:endParaRPr altLang="sr-Latn-RS" dirty="0" lang="sr-Latn-RS" smtClean="0"/>
          </a:p>
          <a:p>
            <a:r>
              <a:rPr altLang="sr-Latn-RS" dirty="0" lang="sr-Latn-RS" smtClean="0"/>
              <a:t>U tom kontekstu, manastiri kao značajni istorijski, kulturni i umetnički svedoci jednog perioda istorije naših naroda, sigurno zauzimaju značajno mesto među spomenicima kulture. </a:t>
            </a:r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-manastira_0.jpg" id="6" name="Content Placeholder 5"/>
          <p:cNvPicPr>
            <a:picLocks noChangeAspect="1" noGrp="1"/>
          </p:cNvPicPr>
          <p:nvPr>
            <p:ph idx="1" sz="quarter"/>
          </p:nvPr>
        </p:nvPicPr>
        <p:blipFill>
          <a:blip cstate="print" r:embed="rId2"/>
          <a:stretch>
            <a:fillRect/>
          </a:stretch>
        </p:blipFill>
        <p:spPr>
          <a:xfrm>
            <a:off x="179512" y="260648"/>
            <a:ext cx="8638595" cy="6309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 numCol="1">
            <a:noAutofit/>
          </a:bodyPr>
          <a:lstStyle/>
          <a:p>
            <a:pPr algn="ctr"/>
            <a:r>
              <a:rPr altLang="sr-Latn-RS" dirty="0" lang="sr-Latn-RS" smtClean="0" sz="4000"/>
              <a:t>TUR. VALORIZACIJA PO </a:t>
            </a:r>
            <a:br>
              <a:rPr altLang="sr-Latn-RS" dirty="0" lang="sr-Latn-RS" smtClean="0" sz="4000"/>
            </a:br>
            <a:r>
              <a:rPr altLang="sr-Latn-RS" dirty="0" lang="sr-Latn-RS" smtClean="0" sz="4000"/>
              <a:t>METODU HILARI DU CROS </a:t>
            </a:r>
            <a:endParaRPr dirty="0" lang="en-US" sz="4000"/>
          </a:p>
        </p:txBody>
      </p:sp>
      <p:pic>
        <p:nvPicPr>
          <p:cNvPr descr="krusedol1.jpg" id="4" name="Content Placeholder 3"/>
          <p:cNvPicPr>
            <a:picLocks noChangeAspect="1" noGrp="1"/>
          </p:cNvPicPr>
          <p:nvPr>
            <p:ph idx="1" sz="quarter"/>
          </p:nvPr>
        </p:nvPicPr>
        <p:blipFill>
          <a:blip cstate="print" r:embed="rId2"/>
          <a:stretch>
            <a:fillRect/>
          </a:stretch>
        </p:blipFill>
        <p:spPr>
          <a:xfrm>
            <a:off x="1043608" y="1556792"/>
            <a:ext cx="6600847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118760"/>
          <a:ext cx="8280921" cy="6653580"/>
        </p:xfrm>
        <a:graphic>
          <a:graphicData uri="http://schemas.openxmlformats.org/drawingml/2006/table">
            <a:tbl>
              <a:tblPr bandRow="1" firstRow="1">
                <a:tableStyleId>{00A15C55-8517-42AA-B614-E9B94910E393}</a:tableStyleId>
              </a:tblPr>
              <a:tblGrid>
                <a:gridCol w="3384376"/>
                <a:gridCol w="864096"/>
                <a:gridCol w="2880320"/>
                <a:gridCol w="1152129"/>
              </a:tblGrid>
              <a:tr h="481900">
                <a:tc gridSpan="4">
                  <a:txBody>
                    <a:bodyPr numCol="1"/>
                    <a:lstStyle/>
                    <a:p>
                      <a:pPr algn="ctr"/>
                      <a:r>
                        <a:rPr dirty="0" kern="1200" kumimoji="0" lang="en-US" smtClean="0" sz="2000"/>
                        <a:t>TURISTIČKI SEKTOR</a:t>
                      </a:r>
                      <a:endParaRPr dirty="0" lang="en-US" sz="20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pPr algn="ctr"/>
                      <a:r>
                        <a:rPr b="1" dirty="0" kern="1200" kumimoji="0" lang="en-US" smtClean="0" sz="1600"/>
                        <a:t>TRŽIŠNA PRIVLAČNOST</a:t>
                      </a:r>
                      <a:endParaRPr b="1"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ocena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kern="1200" kumimoji="0" lang="en-US" smtClean="0" sz="1600"/>
                        <a:t>FAKTORI OD ZNAČAJA</a:t>
                      </a:r>
                      <a:endParaRPr b="1"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ocena</a:t>
                      </a:r>
                      <a:endParaRPr dirty="0"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Ambijent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Pristup kulturnom dobru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4</a:t>
                      </a:r>
                      <a:endParaRPr dirty="0"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Poznato van lokalne oblasti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4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Cyrl-CS" dirty="0" i="0" kern="1200" kumimoji="0" lang="sr-Cyrl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od emitivnog centra do </a:t>
                      </a:r>
                      <a:r>
                        <a:rPr altLang="sr-Latn-CS" dirty="0" i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kulturnog dobra </a:t>
                      </a:r>
                      <a:endParaRPr dirty="0" i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2</a:t>
                      </a:r>
                      <a:endParaRPr dirty="0"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Važan nacionalni simbol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Blizina drugih kulturnih atrakcija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2</a:t>
                      </a:r>
                      <a:endParaRPr dirty="0"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Evokativno mesto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Uslužne pogodnosti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Diferencira se</a:t>
                      </a:r>
                      <a:r>
                        <a:rPr altLang="sr-Latn-CS" baseline="0" dirty="0" kern="1200" kumimoji="0" lang="sr-Latn-CS" smtClean="0" sz="1600"/>
                        <a:t> </a:t>
                      </a:r>
                      <a:r>
                        <a:rPr altLang="sr-Latn-CS" dirty="0" kern="1200" kumimoji="0" lang="sr-Latn-CS" smtClean="0" sz="1600"/>
                        <a:t>od okolnih kulturnih dobara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Privlačno za specijalne potrebe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Komplementarno sa drugim kult. proizv. u destinaciji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Turistička aktivnost u regionu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3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Asocira sa kulturom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endParaRPr lang="en-US" sz="1600"/>
                    </a:p>
                  </a:txBody>
                  <a:tcPr/>
                </a:tc>
              </a:tr>
              <a:tr h="48190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Ukupno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b="1" dirty="0" lang="sr-Latn-RS" smtClean="0" sz="1600"/>
                        <a:t>42</a:t>
                      </a:r>
                      <a:endParaRPr b="1"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Ukupno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b="1" dirty="0" lang="sr-Latn-RS" smtClean="0" sz="1600"/>
                        <a:t>13</a:t>
                      </a:r>
                      <a:endParaRPr b="1" dirty="0" lang="en-US" sz="1600"/>
                    </a:p>
                  </a:txBody>
                  <a:tcPr/>
                </a:tc>
              </a:tr>
              <a:tr h="481900">
                <a:tc gridSpan="4">
                  <a:txBody>
                    <a:bodyPr numCol="1"/>
                    <a:lstStyle/>
                    <a:p>
                      <a:pPr algn="l"/>
                      <a:r>
                        <a:rPr altLang="sr-Latn-CS" dirty="0" kern="1200" kumimoji="0" lang="sr-Latn-CS" smtClean="0" sz="1600"/>
                        <a:t>UKUPNO                                                          </a:t>
                      </a:r>
                      <a:r>
                        <a:rPr altLang="sr-Latn-CS" baseline="0" dirty="0" kern="1200" kumimoji="0" lang="sr-Latn-CS" smtClean="0" sz="1600"/>
                        <a:t>                                  </a:t>
                      </a:r>
                      <a:r>
                        <a:rPr altLang="sr-Latn-CS" b="1" baseline="0" dirty="0" kern="1200" kumimoji="0" lang="sr-Latn-CS" smtClean="0" sz="180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altLang="sr-Latn-CS" b="1" dirty="0" kern="1200" kumimoji="0" lang="sr-Latn-CS" smtClean="0" sz="180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b="1" dirty="0" lang="en-US" sz="1800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ORGIphoto1.jpg" id="3" name="Picture 2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323528" y="260647"/>
            <a:ext cx="2880320" cy="2260251"/>
          </a:xfrm>
          <a:prstGeom prst="rect">
            <a:avLst/>
          </a:prstGeom>
        </p:spPr>
      </p:pic>
      <p:pic>
        <p:nvPicPr>
          <p:cNvPr descr="Velika porta manastira Krušedol sa konacima i manastirom.jpg" id="4" name="Picture 3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395536" y="3140968"/>
            <a:ext cx="7056784" cy="3333750"/>
          </a:xfrm>
          <a:prstGeom prst="rect">
            <a:avLst/>
          </a:prstGeom>
        </p:spPr>
      </p:pic>
      <p:pic>
        <p:nvPicPr>
          <p:cNvPr descr="Unutrašnje dvorište manastira.jpg" id="5" name="Picture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3635896" y="188640"/>
            <a:ext cx="494797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18760"/>
          <a:ext cx="8280921" cy="6435056"/>
        </p:xfrm>
        <a:graphic>
          <a:graphicData uri="http://schemas.openxmlformats.org/drawingml/2006/table">
            <a:tbl>
              <a:tblPr bandRow="1" firstRow="1">
                <a:tableStyleId>{00A15C55-8517-42AA-B614-E9B94910E393}</a:tableStyleId>
              </a:tblPr>
              <a:tblGrid>
                <a:gridCol w="3384376"/>
                <a:gridCol w="864096"/>
                <a:gridCol w="2880320"/>
                <a:gridCol w="1152129"/>
              </a:tblGrid>
              <a:tr h="528120">
                <a:tc gridSpan="4">
                  <a:txBody>
                    <a:bodyPr numCol="1"/>
                    <a:lstStyle/>
                    <a:p>
                      <a:pPr algn="ctr"/>
                      <a:r>
                        <a:rPr altLang="sr-Latn-RS" b="1" dirty="0" kern="1200" kumimoji="0" lang="sr-Latn-RS" smtClean="0" sz="20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SEKTOR MENADŽMENTA </a:t>
                      </a:r>
                      <a:endParaRPr b="1" dirty="0" kern="1200" kumimoji="0" lang="en-US" sz="20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  <a:tr h="528120">
                <a:tc>
                  <a:txBody>
                    <a:bodyPr numCol="1"/>
                    <a:lstStyle/>
                    <a:p>
                      <a:pPr algn="ctr"/>
                      <a:r>
                        <a:rPr b="1" dirty="0" kern="1200" kumimoji="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KULT.</a:t>
                      </a:r>
                      <a:r>
                        <a:rPr altLang="sr-Latn-RS" b="1" dirty="0" kern="1200" kumimoji="0" lang="sr-Latn-R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1" dirty="0" kern="1200" kumimoji="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altLang="sr-Latn-RS" b="1" dirty="0" kern="1200" kumimoji="0" lang="sr-Latn-R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b="1" dirty="0" kern="1200" kumimoji="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ISTORIJSKI ZNAČAJ</a:t>
                      </a:r>
                      <a:endParaRPr b="1"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ocena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b="1" dirty="0" kern="1200" kumimoji="0" lang="en-U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ROBUSTNOST</a:t>
                      </a:r>
                      <a:endParaRPr b="1"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ocena</a:t>
                      </a:r>
                      <a:endParaRPr dirty="0" lang="en-US" sz="1600"/>
                    </a:p>
                  </a:txBody>
                  <a:tcPr/>
                </a:tc>
              </a:tr>
              <a:tr h="52812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Estetska vrednost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2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Osetljivost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4</a:t>
                      </a:r>
                      <a:endParaRPr dirty="0" lang="en-US" sz="1600"/>
                    </a:p>
                  </a:txBody>
                  <a:tcPr/>
                </a:tc>
              </a:tr>
              <a:tr h="52812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Istorijska vrednost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2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Stanje reparacije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3</a:t>
                      </a:r>
                      <a:endParaRPr dirty="0" lang="en-US" sz="1600"/>
                    </a:p>
                  </a:txBody>
                  <a:tcPr/>
                </a:tc>
              </a:tr>
              <a:tr h="634665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Edukaciona vrednost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1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Postojanje plana upravljanja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</a:tr>
              <a:tr h="52812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Društvena vrednost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1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i održavanje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</a:t>
                      </a:r>
                      <a:endParaRPr dirty="0" lang="en-US" sz="1600"/>
                    </a:p>
                  </a:txBody>
                  <a:tcPr/>
                </a:tc>
              </a:tr>
              <a:tr h="52812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Naučno-istraživačka vrednost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1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Potencijal za tekuće investiranje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 smtClean="0" sz="1600"/>
                        <a:t>4</a:t>
                      </a:r>
                      <a:endParaRPr dirty="0" lang="en-US" sz="1600"/>
                    </a:p>
                  </a:txBody>
                  <a:tcPr/>
                </a:tc>
              </a:tr>
              <a:tr h="701471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Retkost  kulturnog dobra na destinaciji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 smtClean="0" sz="1600"/>
                        <a:t>1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Mogućnost negativnog uticaja velikog</a:t>
                      </a:r>
                      <a:r>
                        <a:rPr altLang="sr-Latn-CS" baseline="0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broja posetilaca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 + 3</a:t>
                      </a:r>
                      <a:endParaRPr dirty="0" lang="en-US" sz="1600"/>
                    </a:p>
                  </a:txBody>
                  <a:tcPr/>
                </a:tc>
              </a:tr>
              <a:tr h="701471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Reprezentativnost za destinaciju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4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Mogućnost da modifikacija ima negativan uticaj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dirty="0" lang="sr-Latn-RS" smtClean="0" sz="1600"/>
                        <a:t>5 + 4</a:t>
                      </a:r>
                      <a:endParaRPr dirty="0" lang="en-US" sz="1600"/>
                    </a:p>
                  </a:txBody>
                  <a:tcPr/>
                </a:tc>
              </a:tr>
              <a:tr h="528120"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Ukupno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b="1" dirty="0" lang="sr-Latn-RS" smtClean="0" sz="1600"/>
                        <a:t>1</a:t>
                      </a:r>
                      <a:r>
                        <a:rPr b="1" dirty="0" lang="en-US" smtClean="0" sz="1600"/>
                        <a:t>2</a:t>
                      </a:r>
                      <a:endParaRPr b="1"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Ukupno</a:t>
                      </a:r>
                      <a:endParaRPr dirty="0" lang="en-US" sz="1600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altLang="sr-Latn-RS" b="1" dirty="0" lang="sr-Latn-RS" smtClean="0" sz="1600"/>
                        <a:t>3</a:t>
                      </a:r>
                      <a:r>
                        <a:rPr b="1" dirty="0" lang="en-US" smtClean="0" sz="1600"/>
                        <a:t>8</a:t>
                      </a:r>
                      <a:endParaRPr b="1" dirty="0" lang="en-US" sz="1600"/>
                    </a:p>
                  </a:txBody>
                  <a:tcPr/>
                </a:tc>
              </a:tr>
              <a:tr h="528120">
                <a:tc gridSpan="4">
                  <a:txBody>
                    <a:bodyPr numCol="1"/>
                    <a:lstStyle/>
                    <a:p>
                      <a:r>
                        <a:rPr altLang="sr-Latn-CS" dirty="0" kern="1200" kumimoji="0" lang="sr-Latn-CS" smtClean="0" sz="1600"/>
                        <a:t>UKUPNO                                                                                                </a:t>
                      </a:r>
                      <a:r>
                        <a:rPr altLang="sr-Latn-CS" b="1" dirty="0" kern="1200" kumimoji="0" lang="sr-Latn-CS" smtClean="0" sz="1800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</a:t>
                      </a:r>
                      <a:endParaRPr b="1" dirty="0" lang="en-US" sz="1800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dirty="0" lang="en-US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konostaskrusedol.jpg" id="2" name="Picture 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107504" y="116632"/>
            <a:ext cx="4196791" cy="3861048"/>
          </a:xfrm>
          <a:prstGeom prst="rect">
            <a:avLst/>
          </a:prstGeom>
        </p:spPr>
      </p:pic>
      <p:pic>
        <p:nvPicPr>
          <p:cNvPr descr="4956590413_d8e4aa918a.jpg" id="3" name="Picture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3995936" y="3356992"/>
            <a:ext cx="4946039" cy="3294062"/>
          </a:xfrm>
          <a:prstGeom prst="rect">
            <a:avLst/>
          </a:prstGeom>
        </p:spPr>
      </p:pic>
      <p:pic>
        <p:nvPicPr>
          <p:cNvPr descr="Živopis iznad ulaznih vrata u crkvu Blagoveštenja manastira Krušedol.jpg" id="4" name="Picture 3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323528" y="4077072"/>
            <a:ext cx="3168352" cy="2520280"/>
          </a:xfrm>
          <a:prstGeom prst="rect">
            <a:avLst/>
          </a:prstGeom>
        </p:spPr>
      </p:pic>
      <p:pic>
        <p:nvPicPr>
          <p:cNvPr descr="original.jpg" id="5" name="Picture 4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4644008" y="260648"/>
            <a:ext cx="3323056" cy="29321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7546" y="476672"/>
          <a:ext cx="7704854" cy="59766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73998"/>
                <a:gridCol w="1584217"/>
                <a:gridCol w="1584217"/>
                <a:gridCol w="1545208"/>
                <a:gridCol w="1617214"/>
              </a:tblGrid>
              <a:tr h="1202484">
                <a:tc rowSpan="4"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sr-Latn-RS" dirty="0" lang="sr-Latn-RS" smtClean="0" sz="4000"/>
                        <a:t>Robusnost </a:t>
                      </a:r>
                      <a:r>
                        <a:rPr altLang="sr-Latn-RS" dirty="0" lang="sr-Latn-RS" smtClean="0" sz="4000">
                          <a:solidFill>
                            <a:srgbClr val="FF0000"/>
                          </a:solidFill>
                        </a:rPr>
                        <a:t> 50</a:t>
                      </a:r>
                      <a:endParaRPr dirty="0" lang="en-US" sz="4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 vert="vert27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mtClean="0" sz="2000"/>
                        <a:t>41</a:t>
                      </a:r>
                      <a:r>
                        <a:rPr altLang="sr-Latn-RS" baseline="0" dirty="0" lang="sr-Latn-RS" smtClean="0" sz="2000"/>
                        <a:t> - </a:t>
                      </a:r>
                      <a:r>
                        <a:rPr altLang="ru-RU" dirty="0" lang="ru-RU" smtClean="0" sz="2000"/>
                        <a:t>60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 vert="vert27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lang="ru-RU" sz="2000"/>
                        <a:t>М (1, 1)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lang="ru-RU" sz="2000"/>
                        <a:t>М (1, 2)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mtClean="0" sz="2000">
                          <a:solidFill>
                            <a:srgbClr val="FF0000"/>
                          </a:solidFill>
                        </a:rPr>
                        <a:t>М </a:t>
                      </a:r>
                      <a:r>
                        <a:rPr altLang="ru-RU" dirty="0" lang="ru-RU" sz="2000">
                          <a:solidFill>
                            <a:srgbClr val="FF0000"/>
                          </a:solidFill>
                        </a:rPr>
                        <a:t>(1, 3</a:t>
                      </a:r>
                      <a:r>
                        <a:rPr altLang="ru-RU" dirty="0" lang="ru-RU" smtClean="0" sz="2000">
                          <a:solidFill>
                            <a:srgbClr val="FF0000"/>
                          </a:solidFill>
                        </a:rPr>
                        <a:t>)</a:t>
                      </a:r>
                      <a:endParaRPr altLang="sr-Latn-RS" dirty="0" lang="sr-Latn-RS" smtClean="0" sz="2000">
                        <a:solidFill>
                          <a:srgbClr val="FF0000"/>
                        </a:solidFill>
                      </a:endParaRPr>
                    </a:p>
                  </a:txBody>
                  <a:tcPr anchor="ctr" marB="0" marL="68580" marR="68580" marT="0"/>
                </a:tc>
              </a:tr>
              <a:tr h="1202484">
                <a:tc vMerge="1"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mtClean="0" sz="2000"/>
                        <a:t>21</a:t>
                      </a:r>
                      <a:r>
                        <a:rPr altLang="sr-Latn-RS" dirty="0" lang="sr-Latn-RS" smtClean="0" sz="2000"/>
                        <a:t> </a:t>
                      </a:r>
                      <a:r>
                        <a:rPr altLang="ru-RU" dirty="0" lang="ru-RU" smtClean="0" sz="2000"/>
                        <a:t>-</a:t>
                      </a:r>
                      <a:r>
                        <a:rPr altLang="sr-Latn-RS" dirty="0" lang="sr-Latn-RS" smtClean="0" sz="2000"/>
                        <a:t> </a:t>
                      </a:r>
                      <a:r>
                        <a:rPr altLang="ru-RU" dirty="0" lang="ru-RU" smtClean="0" sz="2000"/>
                        <a:t>40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 vert="vert27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sr-Latn-RS" dirty="0" lang="sr-Latn-RS" smtClean="0" sz="2000"/>
                        <a:t> </a:t>
                      </a:r>
                      <a:r>
                        <a:rPr altLang="ru-RU" dirty="0" lang="ru-RU" smtClean="0" sz="2000"/>
                        <a:t>М </a:t>
                      </a:r>
                      <a:r>
                        <a:rPr altLang="ru-RU" dirty="0" lang="ru-RU" sz="2000"/>
                        <a:t>(2, 1)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lang="ru-RU" sz="2000"/>
                        <a:t>М (2, 2)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lang="ru-RU" sz="2000"/>
                        <a:t>М (2, 3)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</a:tr>
              <a:tr h="1333592">
                <a:tc vMerge="1"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mtClean="0" sz="2000"/>
                        <a:t>0</a:t>
                      </a:r>
                      <a:r>
                        <a:rPr altLang="sr-Latn-RS" dirty="0" lang="sr-Latn-RS" smtClean="0" sz="2000"/>
                        <a:t> </a:t>
                      </a:r>
                      <a:r>
                        <a:rPr altLang="ru-RU" dirty="0" lang="ru-RU" smtClean="0" sz="2000"/>
                        <a:t>-</a:t>
                      </a:r>
                      <a:r>
                        <a:rPr altLang="sr-Latn-RS" dirty="0" lang="sr-Latn-RS" smtClean="0" sz="2000"/>
                        <a:t> </a:t>
                      </a:r>
                      <a:r>
                        <a:rPr altLang="ru-RU" dirty="0" lang="ru-RU" smtClean="0" sz="2000"/>
                        <a:t>20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 vert="vert27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z="2000"/>
                        <a:t>М (3, 1)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lang="ru-RU" sz="2000"/>
                        <a:t>М (3, 2)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lang="ru-RU" sz="2000"/>
                        <a:t>М (3, 3)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</a:tr>
              <a:tr h="964106">
                <a:tc vMerge="1"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numCol="1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US" sz="2000"/>
                        <a:t> 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b" marB="0" marL="68580" marR="68580" marT="0">
                    <a:solidFill>
                      <a:srgbClr val="FFC00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z="2000"/>
                        <a:t>0-20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z="2000"/>
                        <a:t>21-40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ru-RU" dirty="0" lang="ru-RU" sz="2000"/>
                        <a:t>41-60 </a:t>
                      </a:r>
                      <a:endParaRPr dirty="0"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</a:tr>
              <a:tr h="1273998">
                <a:tc>
                  <a:txBody>
                    <a:bodyPr numCol="1"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en-US" sz="1100"/>
                        <a:t> </a:t>
                      </a:r>
                      <a:endParaRPr dirty="0"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b" marB="0" marL="68580" marR="68580" marT="0">
                    <a:solidFill>
                      <a:srgbClr val="FFC000"/>
                    </a:solidFill>
                  </a:tcPr>
                </a:tc>
                <a:tc gridSpan="4">
                  <a:txBody>
                    <a:bodyPr numCol="1"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altLang="sr-Latn-RS" dirty="0" lang="sr-Latn-RS" smtClean="0" sz="4000">
                          <a:latin typeface="+mn-lt"/>
                          <a:ea typeface="+mn-ea"/>
                          <a:cs typeface="+mn-cs"/>
                        </a:rPr>
                        <a:t>Tržišna</a:t>
                      </a:r>
                      <a:r>
                        <a:rPr altLang="sr-Latn-RS" baseline="0" dirty="0" lang="sr-Latn-RS" smtClean="0" sz="4000">
                          <a:latin typeface="+mn-lt"/>
                          <a:ea typeface="+mn-ea"/>
                          <a:cs typeface="+mn-cs"/>
                        </a:rPr>
                        <a:t> privlačnost </a:t>
                      </a:r>
                      <a:r>
                        <a:rPr altLang="sr-Latn-RS" baseline="0" dirty="0" lang="sr-Latn-RS" smtClean="0" sz="40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dirty="0" lang="en-US" sz="4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 hMerge="1"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Oriel">
  <a:themeElements>
    <a:clrScheme name="Oriel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b="10000" l="5000" r="120000" t="10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b="10000" l="5000" r="120000" t="100000"/>
          </a:path>
        </a:gradFill>
      </a:fillStyleLst>
      <a:lnStyleLst>
        <a:ln algn="ctr" cap="flat" cmpd="sng" w="12700">
          <a:solidFill>
            <a:schemeClr val="phClr">
              <a:shade val="70000"/>
              <a:satMod val="150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4925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0"/>
            </a:lightRig>
          </a:scene3d>
          <a:sp3d>
            <a:bevelT h="69850" w="47625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algn="tl" flip="y" sx="40000" sy="50000" tx="0" ty="0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Words>436</Words>
  <Paragraphs>110</Paragraphs>
  <Slides>11</Slides>
  <Notes>0</Notes>
  <TotalTime>83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Oriel</vt:lpstr>
      <vt:lpstr>TURISTIČKA VALORIZACIJA MANASTIRA KRUŠEDOL</vt:lpstr>
      <vt:lpstr>Slide 2</vt:lpstr>
      <vt:lpstr>Slide 3</vt:lpstr>
      <vt:lpstr>TUR. VALORIZACIJA PO  METODU HILARI DU CROS</vt:lpstr>
      <vt:lpstr>Slide 5</vt:lpstr>
      <vt:lpstr>Slide 6</vt:lpstr>
      <vt:lpstr>Slide 7</vt:lpstr>
      <vt:lpstr>Slide 8</vt:lpstr>
      <vt:lpstr>Slide 9</vt:lpstr>
      <vt:lpstr>ZAKLJUČAK</vt:lpstr>
      <vt:lpstr>Slide 11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2013-05-24T04:15:03Z</dcterms:created>
  <dc:creator>Korisnik</dc:creator>
  <cp:lastModifiedBy>Korisnik</cp:lastModifiedBy>
  <dcterms:modified xsi:type="dcterms:W3CDTF">2013-06-09T15:11:10Z</dcterms:modified>
  <cp:revision>22</cp:revision>
  <dc:title>TURISTIČKA VALORIZACIJA MANASTIRA KRUŠEDOL</dc:title>
</cp:coreProperties>
</file>