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typeface="Arial"/>
        <a:ea charset="0" typeface="Arial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3B34501-3C54-A359-D2F5-53DD52EECCAE}">
  <a:tblStyle styleId="{E3B34501-3C54-A359-D2F5-53DD52EECCAE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b="0" g="0" r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cmpd="sng" w="25400">
              <a:solidFill>
                <a:schemeClr val="dk1"/>
              </a:solidFill>
            </a:ln>
          </a:top>
          <a:bottom>
            <a:ln cmpd="sng" w="25400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b="0" g="0" r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b="0" g="0" r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cmpd="dbl"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b="0" g="0" r="0"/>
        </a:fontRef>
        <a:schemeClr val="dk1"/>
      </a:tcTxStyle>
      <a:tcStyle>
        <a:tcBdr/>
      </a:tcStyle>
    </a:seCell>
    <a:swCell>
      <a:tcTxStyle b="on">
        <a:fontRef idx="minor">
          <a:scrgbClr b="0" g="0" r="0"/>
        </a:fontRef>
        <a:schemeClr val="dk1"/>
      </a:tcTxStyle>
      <a:tcStyle>
        <a:tcBdr/>
      </a:tcStyle>
    </a:swCell>
    <a:firstRow>
      <a:tcTxStyle b="on">
        <a:fontRef idx="minor">
          <a:scrgbClr b="0" g="0" r="0"/>
        </a:fontRef>
        <a:schemeClr val="lt1"/>
      </a:tcTxStyle>
      <a:tcStyle>
        <a:tcBdr>
          <a:bottom>
            <a:ln cmpd="sng" w="25400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4"/>
    <p:restoredTop sz="94652"/>
  </p:normalViewPr>
</p:viewPr>
</file>

<file path=ppt/_rels/presentation.xml.rels><?xml version="1.0" encoding="UTF-8" standalone="yes"?><Relationships xmlns="http://schemas.openxmlformats.org/package/2006/relationships"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1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2" name="Text Box 2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Text Box 3"/>
          <p:cNvSpPr>
            <a:spLocks/>
          </p:cNvSpPr>
          <p:nvPr>
            <p:ph idx="2" sz="half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4" name="Text Box 4"/>
          <p:cNvSpPr>
            <a:spLocks/>
          </p:cNvSpPr>
          <p:nvPr>
            <p:ph idx="3" sz="quarter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5" name="Text Box 5"/>
          <p:cNvSpPr>
            <a:spLocks/>
          </p:cNvSpPr>
          <p:nvPr>
            <p:ph idx="4" sz="quarter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400"/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txStyles>
    <p:titleStyle>
      <a:lvl1pPr algn="ctr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2"/>
          </a:solidFill>
          <a:latin charset="0" typeface="Arial"/>
          <a:ea charset="0" typeface="Arial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har char="•"/>
        <a:defRPr b="0" baseline="0" dirty="0" i="0" lang="en-US" smtClean="0" sz="3200" u="none">
          <a:solidFill>
            <a:schemeClr val="tx1"/>
          </a:solidFill>
          <a:latin charset="0" typeface="Arial"/>
          <a:ea charset="0" typeface="Arial"/>
        </a:defRPr>
      </a:lvl1pPr>
      <a:lvl2pPr indent="-285750" marL="742950">
        <a:lnSpc>
          <a:spcPct val="100000"/>
        </a:lnSpc>
        <a:spcBef>
          <a:spcPct val="20000"/>
        </a:spcBef>
        <a:spcAft>
          <a:spcPct val="0"/>
        </a:spcAft>
        <a:buChar char="–"/>
        <a:defRPr b="0" dirty="0" i="0" lang="en-US" smtClean="0" sz="2800" u="none">
          <a:solidFill>
            <a:schemeClr val="tx1"/>
          </a:solidFill>
          <a:latin charset="0" typeface="Arial"/>
        </a:defRPr>
      </a:lvl2pPr>
      <a:lvl3pPr indent="-228600" marL="1143000">
        <a:lnSpc>
          <a:spcPct val="100000"/>
        </a:lnSpc>
        <a:spcBef>
          <a:spcPct val="20000"/>
        </a:spcBef>
        <a:spcAft>
          <a:spcPct val="0"/>
        </a:spcAft>
        <a:buChar char="•"/>
        <a:defRPr b="0" dirty="0" i="0" lang="en-US" smtClean="0" sz="2400" u="none">
          <a:solidFill>
            <a:schemeClr val="tx1"/>
          </a:solidFill>
          <a:latin charset="0" typeface="Arial"/>
        </a:defRPr>
      </a:lvl3pPr>
      <a:lvl4pPr indent="-228600" marL="1600200">
        <a:lnSpc>
          <a:spcPct val="100000"/>
        </a:lnSpc>
        <a:spcBef>
          <a:spcPct val="20000"/>
        </a:spcBef>
        <a:spcAft>
          <a:spcPct val="0"/>
        </a:spcAft>
        <a:buChar char="–"/>
        <a:defRPr b="0" dirty="0" i="0" lang="en-US" smtClean="0" sz="2000" u="none">
          <a:solidFill>
            <a:schemeClr val="tx1"/>
          </a:solidFill>
          <a:latin charset="0" typeface="Arial"/>
        </a:defRPr>
      </a:lvl4pPr>
      <a:lvl5pPr indent="-228600" marL="2057400">
        <a:lnSpc>
          <a:spcPct val="100000"/>
        </a:lnSpc>
        <a:spcBef>
          <a:spcPct val="20000"/>
        </a:spcBef>
        <a:spcAft>
          <a:spcPct val="0"/>
        </a:spcAft>
        <a:buChar char="»"/>
        <a:defRPr b="0" dirty="0" i="0" lang="en-US" smtClean="0" sz="2000" u="none">
          <a:solidFill>
            <a:schemeClr val="tx1"/>
          </a:solidFill>
          <a:latin charset="0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typeface="Arial"/>
          <a:ea charset="0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9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>
            <a:spLocks/>
          </p:cNvSpPr>
          <p:nvPr>
            <p:ph type="ctrTitle"/>
          </p:nvPr>
        </p:nvSpPr>
        <p:spPr>
          <a:xfrm>
            <a:off x="179387" y="4797425"/>
            <a:ext cx="8713787" cy="1800225"/>
          </a:xfrm>
          <a:prstGeom prst="rect">
            <a:avLst/>
          </a:prstGeom>
        </p:spPr>
        <p:txBody>
          <a:bodyPr anchor="ctr" bIns="45720" lIns="91440" numCol="1" rIns="91440" tIns="45720" wrap="square"/>
          <a:lstStyle>
            <a:lvl1pPr>
              <a:defRPr dirty="0" lang="en-US" smtClean="0"/>
            </a:lvl1pPr>
          </a:lstStyle>
          <a:p>
            <a:pPr/>
            <a:r>
              <a:rPr dirty="0" lang="en-US" smtClean="0">
                <a:solidFill>
                  <a:srgbClr val="04421C"/>
                </a:solidFill>
                <a:latin charset="0" pitchFamily="18" typeface="Times New Roman"/>
                <a:ea charset="0" pitchFamily="18" typeface="Times New Roman"/>
              </a:rPr>
              <a:t>Туристичка валоризација планине Жељин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67"/>
          <p:cNvSpPr>
            <a:spLocks/>
          </p:cNvSpPr>
          <p:nvPr>
            <p:ph type="title"/>
          </p:nvPr>
        </p:nvSpPr>
        <p:spPr>
          <a:xfrm>
            <a:off x="611187" y="4581525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Хвала на пажњи!</a:t>
            </a:r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725612" y="255587"/>
            <a:ext cx="5949950" cy="925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>
            <a:spLocks/>
          </p:cNvSpPr>
          <p:nvPr>
            <p:ph type="body"/>
          </p:nvPr>
        </p:nvSpPr>
        <p:spPr>
          <a:xfrm>
            <a:off x="395287" y="333375"/>
            <a:ext cx="8229600" cy="158273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just" indent="-342900" marL="342900"/>
            <a:r>
              <a:rPr dirty="0" lang="en-US" smtClean="0" sz="2800">
                <a:latin charset="0" pitchFamily="18" typeface="Times New Roman"/>
                <a:ea charset="0" pitchFamily="18" typeface="Times New Roman"/>
              </a:rPr>
              <a:t>Планина је смештена у централном делу Србије и припада Копаоничкој групи планина којој осим Жељина и Копаоника пропадају и Гоч и Столови.</a:t>
            </a:r>
          </a:p>
          <a:p>
            <a:pPr algn="just" indent="-342900" marL="342900"/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620962" y="1627187"/>
            <a:ext cx="3895725" cy="5249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2"/>
          <p:cNvSpPr>
            <a:spLocks/>
          </p:cNvSpPr>
          <p:nvPr>
            <p:ph type="obj"/>
          </p:nvPr>
        </p:nvSpPr>
        <p:spPr>
          <a:xfrm>
            <a:off x="0" y="0"/>
            <a:ext cx="8229600" cy="467995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just" indent="-342900" marL="342900"/>
            <a:r>
              <a:rPr dirty="0" lang="en-US" smtClean="0" sz="2800">
                <a:latin charset="0" pitchFamily="18" typeface="Times New Roman"/>
                <a:ea charset="0" pitchFamily="18" typeface="Times New Roman"/>
              </a:rPr>
              <a:t>Жељин је планина о којој се на широј територији Републике Србије релативно мало зна.</a:t>
            </a:r>
          </a:p>
          <a:p>
            <a:pPr algn="just" indent="-342900" marL="342900"/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  <a:p>
            <a:pPr algn="just" indent="-342900" marL="342900"/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  <a:p>
            <a:pPr algn="just" indent="-342900" marL="342900"/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  <a:p>
            <a:pPr algn="just" indent="-342900" marL="342900"/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  <a:p>
            <a:pPr algn="just" indent="-342900" marL="342900"/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  <a:p>
            <a:pPr algn="just" indent="-342900" marL="342900"/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  <a:p>
            <a:pPr algn="just" indent="-342900" marL="342900">
              <a:buNone/>
            </a:pPr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  <a:p>
            <a:pPr algn="just" indent="-342900" marL="342900"/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  <a:p>
            <a:pPr algn="just" indent="-342900" marL="342900"/>
            <a:endParaRPr dirty="0" lang="en-US" smtClean="0" sz="2800">
              <a:latin charset="0" pitchFamily="18" typeface="Times New Roman"/>
              <a:ea charset="0" pitchFamily="18" typeface="Times New Roman"/>
            </a:endParaRPr>
          </a:p>
          <a:p>
            <a:pPr algn="just" indent="-342900" marL="342900"/>
            <a:r>
              <a:rPr dirty="0" lang="en-US" smtClean="0" sz="2800">
                <a:latin charset="0" pitchFamily="18" typeface="Times New Roman"/>
                <a:ea charset="0" pitchFamily="18" typeface="Times New Roman"/>
              </a:rPr>
              <a:t>Веома је богата природним ресурсима: разноврсном флором, фауном и изворима воде.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7"/>
          <p:cNvSpPr>
            <a:spLocks/>
          </p:cNvSpPr>
          <p:nvPr>
            <p:ph type="obj"/>
          </p:nvPr>
        </p:nvSpPr>
        <p:spPr>
          <a:xfrm>
            <a:off x="11112" y="0"/>
            <a:ext cx="8229600" cy="376555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just" indent="0" marL="0">
              <a:spcBef>
                <a:spcPct val="0"/>
              </a:spcBef>
            </a:pPr>
            <a:r>
              <a:rPr b="1" dirty="0" lang="en-US" smtClean="0" sz="2800">
                <a:latin charset="0" pitchFamily="18" typeface="Times New Roman"/>
              </a:rPr>
              <a:t>Генерална хипотеза</a:t>
            </a:r>
            <a:r>
              <a:rPr dirty="0" lang="en-US" smtClean="0" sz="2800">
                <a:latin charset="0" pitchFamily="18" typeface="Times New Roman"/>
              </a:rPr>
              <a:t> – постоји велики је број места у Србији о чијим се вредностима и лепотама мало зна и која су занемарена. Као пример наводи се планина Жељин. </a:t>
            </a:r>
          </a:p>
          <a:p>
            <a:pPr algn="just" indent="0" marL="0">
              <a:spcBef>
                <a:spcPct val="0"/>
              </a:spcBef>
              <a:buNone/>
            </a:pPr>
            <a:endParaRPr dirty="0" lang="en-US" smtClean="0" sz="2800">
              <a:latin charset="0" pitchFamily="18" typeface="Times New Roman"/>
            </a:endParaRPr>
          </a:p>
          <a:p>
            <a:pPr algn="just" indent="0" marL="0">
              <a:spcBef>
                <a:spcPct val="0"/>
              </a:spcBef>
            </a:pPr>
            <a:r>
              <a:rPr b="1" dirty="0" lang="en-US" smtClean="0" sz="2800">
                <a:latin charset="0" pitchFamily="18" typeface="Times New Roman"/>
              </a:rPr>
              <a:t>Предмет рада</a:t>
            </a:r>
            <a:r>
              <a:rPr dirty="0" lang="en-US" smtClean="0" sz="2800">
                <a:latin charset="0" pitchFamily="18" typeface="Times New Roman"/>
              </a:rPr>
              <a:t> - анализа туристичких вредности и атракција на планини Жељин и оцена постојећег стања истих.</a:t>
            </a:r>
          </a:p>
          <a:p>
            <a:pPr algn="just" indent="0" marL="0">
              <a:spcBef>
                <a:spcPct val="0"/>
              </a:spcBef>
            </a:pPr>
            <a:endParaRPr dirty="0" lang="en-US" smtClean="0" sz="2800">
              <a:latin charset="0" pitchFamily="18"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20"/>
          <p:cNvSpPr>
            <a:spLocks/>
          </p:cNvSpPr>
          <p:nvPr>
            <p:ph type="obj"/>
          </p:nvPr>
        </p:nvSpPr>
        <p:spPr>
          <a:xfrm>
            <a:off x="0" y="0"/>
            <a:ext cx="8229600" cy="403225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just" indent="0" marL="0">
              <a:spcBef>
                <a:spcPct val="0"/>
              </a:spcBef>
            </a:pPr>
            <a:r>
              <a:rPr b="1" dirty="0" lang="en-US" smtClean="0" sz="2800">
                <a:latin charset="0" pitchFamily="18" typeface="Times New Roman"/>
              </a:rPr>
              <a:t>Циљ рада</a:t>
            </a:r>
            <a:r>
              <a:rPr dirty="0" lang="en-US" smtClean="0" sz="2800">
                <a:latin charset="0" pitchFamily="18" typeface="Times New Roman"/>
              </a:rPr>
              <a:t> је да се на основу података добијених из анализе истакне потенцијал за будући развој туризма на Жељину.</a:t>
            </a:r>
          </a:p>
          <a:p>
            <a:pPr algn="just" indent="0" marL="0">
              <a:spcBef>
                <a:spcPct val="0"/>
              </a:spcBef>
            </a:pPr>
            <a:endParaRPr dirty="0" lang="en-US" smtClean="0" sz="2800">
              <a:latin charset="0" pitchFamily="18" typeface="Times New Roman"/>
            </a:endParaRPr>
          </a:p>
          <a:p>
            <a:pPr algn="just" indent="0" marL="0">
              <a:spcBef>
                <a:spcPct val="0"/>
              </a:spcBef>
            </a:pPr>
            <a:r>
              <a:rPr b="1" dirty="0" lang="en-US" smtClean="0" sz="2800">
                <a:latin charset="0" pitchFamily="18" typeface="Times New Roman"/>
              </a:rPr>
              <a:t>Методе</a:t>
            </a:r>
            <a:r>
              <a:rPr dirty="0" lang="en-US" smtClean="0" sz="2800">
                <a:latin charset="0" pitchFamily="18" typeface="Times New Roman"/>
              </a:rPr>
              <a:t> које су коришћене у раду су Квантитативно-квалитативна анализа и анализа предности и недостатака, повољности и неповољности (SWOT) анализа.</a:t>
            </a:r>
          </a:p>
          <a:p>
            <a:pPr algn="just" indent="0" marL="0">
              <a:spcBef>
                <a:spcPct val="0"/>
              </a:spcBef>
            </a:pPr>
            <a:endParaRPr dirty="0" lang="en-US" smtClean="0" sz="2800">
              <a:latin charset="0" pitchFamily="18"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1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lang="en-US" smtClean="0" sz="2800">
                <a:solidFill>
                  <a:schemeClr val="tx1"/>
                </a:solidFill>
                <a:latin charset="0" pitchFamily="18" typeface="Times New Roman"/>
              </a:rPr>
              <a:t>Процена вредности планине Жељин квантитативно-квалитативном методом</a:t>
            </a:r>
          </a:p>
        </p:txBody>
      </p:sp>
      <p:grpSp>
        <p:nvGrpSpPr>
          <p:cNvPr id="23" name="Group 23"/>
          <p:cNvGrpSpPr>
            <a:grpSpLocks noChangeAspect="0" noGrp="1" noMove="0" noSelect="0"/>
          </p:cNvGrpSpPr>
          <p:nvPr/>
        </p:nvGrpSpPr>
        <p:grpSpPr>
          <a:xfrm>
            <a:off x="500062" y="1428750"/>
            <a:ext cx="8207375" cy="5486400"/>
            <a:chOff x="315" y="900"/>
            <a:chExt cx="5170" cy="3456"/>
          </a:xfrm>
        </p:grpSpPr>
        <p:sp>
          <p:nvSpPr>
            <p:cNvPr id="24" name="Text Box 24"/>
            <p:cNvSpPr>
              <a:spLocks/>
            </p:cNvSpPr>
            <p:nvPr/>
          </p:nvSpPr>
          <p:spPr>
            <a:xfrm>
              <a:off x="315" y="900"/>
              <a:ext cx="260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Индикатори</a:t>
              </a:r>
            </a:p>
          </p:txBody>
        </p:sp>
        <p:sp>
          <p:nvSpPr>
            <p:cNvPr id="25" name="Text Box 25"/>
            <p:cNvSpPr>
              <a:spLocks/>
            </p:cNvSpPr>
            <p:nvPr/>
          </p:nvSpPr>
          <p:spPr>
            <a:xfrm>
              <a:off x="2923" y="900"/>
              <a:ext cx="256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algn="ctr" indent="0" marL="0">
                <a:lnSpc>
                  <a:spcPct val="150000"/>
                </a:lnSpc>
              </a:pP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Оцена</a:t>
              </a:r>
            </a:p>
          </p:txBody>
        </p:sp>
        <p:sp>
          <p:nvSpPr>
            <p:cNvPr id="26" name="Text Box 26"/>
            <p:cNvSpPr>
              <a:spLocks/>
            </p:cNvSpPr>
            <p:nvPr/>
          </p:nvSpPr>
          <p:spPr>
            <a:xfrm>
              <a:off x="315" y="1188"/>
              <a:ext cx="260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Туристичко-географски положај</a:t>
              </a:r>
            </a:p>
          </p:txBody>
        </p:sp>
        <p:sp>
          <p:nvSpPr>
            <p:cNvPr id="27" name="Text Box 27"/>
            <p:cNvSpPr>
              <a:spLocks/>
            </p:cNvSpPr>
            <p:nvPr/>
          </p:nvSpPr>
          <p:spPr>
            <a:xfrm>
              <a:off x="2923" y="1188"/>
              <a:ext cx="256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algn="ctr" indent="0" marL="0">
                <a:lnSpc>
                  <a:spcPct val="150000"/>
                </a:lnSpc>
              </a:pPr>
              <a:r>
                <a:rPr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3</a:t>
              </a:r>
            </a:p>
          </p:txBody>
        </p:sp>
        <p:sp>
          <p:nvSpPr>
            <p:cNvPr id="28" name="Text Box 28"/>
            <p:cNvSpPr>
              <a:spLocks/>
            </p:cNvSpPr>
            <p:nvPr/>
          </p:nvSpPr>
          <p:spPr>
            <a:xfrm>
              <a:off x="315" y="1476"/>
              <a:ext cx="260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Природне вредности</a:t>
              </a:r>
            </a:p>
          </p:txBody>
        </p:sp>
        <p:sp>
          <p:nvSpPr>
            <p:cNvPr id="29" name="Text Box 29"/>
            <p:cNvSpPr>
              <a:spLocks/>
            </p:cNvSpPr>
            <p:nvPr/>
          </p:nvSpPr>
          <p:spPr>
            <a:xfrm>
              <a:off x="2923" y="1476"/>
              <a:ext cx="256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algn="ctr" indent="0" marL="0">
                <a:lnSpc>
                  <a:spcPct val="150000"/>
                </a:lnSpc>
              </a:pPr>
              <a:r>
                <a:rPr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5</a:t>
              </a:r>
            </a:p>
          </p:txBody>
        </p:sp>
        <p:sp>
          <p:nvSpPr>
            <p:cNvPr id="30" name="Text Box 30"/>
            <p:cNvSpPr>
              <a:spLocks/>
            </p:cNvSpPr>
            <p:nvPr/>
          </p:nvSpPr>
          <p:spPr>
            <a:xfrm>
              <a:off x="315" y="1764"/>
              <a:ext cx="260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Туристичка вредност амбијента</a:t>
              </a:r>
            </a:p>
          </p:txBody>
        </p:sp>
        <p:sp>
          <p:nvSpPr>
            <p:cNvPr id="31" name="Text Box 31"/>
            <p:cNvSpPr>
              <a:spLocks/>
            </p:cNvSpPr>
            <p:nvPr/>
          </p:nvSpPr>
          <p:spPr>
            <a:xfrm>
              <a:off x="2923" y="1764"/>
              <a:ext cx="256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algn="ctr" indent="0" marL="0">
                <a:lnSpc>
                  <a:spcPct val="150000"/>
                </a:lnSpc>
              </a:pPr>
              <a:r>
                <a:rPr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5</a:t>
              </a:r>
            </a:p>
          </p:txBody>
        </p:sp>
        <p:sp>
          <p:nvSpPr>
            <p:cNvPr id="32" name="Text Box 32"/>
            <p:cNvSpPr>
              <a:spLocks/>
            </p:cNvSpPr>
            <p:nvPr/>
          </p:nvSpPr>
          <p:spPr>
            <a:xfrm>
              <a:off x="315" y="2052"/>
              <a:ext cx="2608" cy="57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Изграђеност и опремљеност простора</a:t>
              </a:r>
            </a:p>
          </p:txBody>
        </p:sp>
        <p:sp>
          <p:nvSpPr>
            <p:cNvPr id="33" name="Text Box 33"/>
            <p:cNvSpPr>
              <a:spLocks/>
            </p:cNvSpPr>
            <p:nvPr/>
          </p:nvSpPr>
          <p:spPr>
            <a:xfrm>
              <a:off x="2923" y="2052"/>
              <a:ext cx="2562" cy="57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algn="ctr" indent="0" marL="0">
                <a:lnSpc>
                  <a:spcPct val="150000"/>
                </a:lnSpc>
              </a:pPr>
              <a:r>
                <a:rPr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1</a:t>
              </a:r>
            </a:p>
          </p:txBody>
        </p:sp>
        <p:sp>
          <p:nvSpPr>
            <p:cNvPr id="34" name="Text Box 34"/>
            <p:cNvSpPr>
              <a:spLocks/>
            </p:cNvSpPr>
            <p:nvPr/>
          </p:nvSpPr>
          <p:spPr>
            <a:xfrm>
              <a:off x="315" y="2628"/>
              <a:ext cx="2608" cy="57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Уклопљеност у туристичко </a:t>
              </a: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богатство</a:t>
              </a:r>
            </a:p>
          </p:txBody>
        </p:sp>
        <p:sp>
          <p:nvSpPr>
            <p:cNvPr id="35" name="Text Box 35"/>
            <p:cNvSpPr>
              <a:spLocks/>
            </p:cNvSpPr>
            <p:nvPr/>
          </p:nvSpPr>
          <p:spPr>
            <a:xfrm>
              <a:off x="2923" y="2628"/>
              <a:ext cx="2562" cy="57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algn="ctr" indent="0" marL="0">
                <a:lnSpc>
                  <a:spcPct val="150000"/>
                </a:lnSpc>
              </a:pPr>
              <a:r>
                <a:rPr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4</a:t>
              </a:r>
            </a:p>
          </p:txBody>
        </p:sp>
        <p:sp>
          <p:nvSpPr>
            <p:cNvPr id="36" name="Text Box 36"/>
            <p:cNvSpPr>
              <a:spLocks/>
            </p:cNvSpPr>
            <p:nvPr/>
          </p:nvSpPr>
          <p:spPr>
            <a:xfrm>
              <a:off x="315" y="3204"/>
              <a:ext cx="2608" cy="57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Tуристичка атрактивност и препознатљивост</a:t>
              </a:r>
            </a:p>
          </p:txBody>
        </p:sp>
        <p:sp>
          <p:nvSpPr>
            <p:cNvPr id="37" name="Text Box 37"/>
            <p:cNvSpPr>
              <a:spLocks/>
            </p:cNvSpPr>
            <p:nvPr/>
          </p:nvSpPr>
          <p:spPr>
            <a:xfrm>
              <a:off x="2923" y="3204"/>
              <a:ext cx="2562" cy="57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algn="ctr" indent="0" marL="0">
                <a:lnSpc>
                  <a:spcPct val="150000"/>
                </a:lnSpc>
              </a:pPr>
              <a:r>
                <a:rPr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34" typeface="Calibri"/>
                </a:rPr>
                <a:t>2</a:t>
              </a:r>
            </a:p>
          </p:txBody>
        </p:sp>
        <p:sp>
          <p:nvSpPr>
            <p:cNvPr id="38" name="Text Box 38"/>
            <p:cNvSpPr>
              <a:spLocks/>
            </p:cNvSpPr>
            <p:nvPr/>
          </p:nvSpPr>
          <p:spPr>
            <a:xfrm>
              <a:off x="315" y="3780"/>
              <a:ext cx="2608" cy="57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Општа оцена туристичке вредности</a:t>
              </a:r>
            </a:p>
          </p:txBody>
        </p:sp>
        <p:sp>
          <p:nvSpPr>
            <p:cNvPr id="39" name="Text Box 39"/>
            <p:cNvSpPr>
              <a:spLocks/>
            </p:cNvSpPr>
            <p:nvPr/>
          </p:nvSpPr>
          <p:spPr>
            <a:xfrm>
              <a:off x="2923" y="3780"/>
              <a:ext cx="2562" cy="57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0" lIns="68567" numCol="1" rIns="68567" tIns="0"/>
            <a:lstStyle/>
            <a:p>
              <a:pPr algn="ctr" indent="0" marL="0">
                <a:lnSpc>
                  <a:spcPct val="150000"/>
                </a:lnSpc>
              </a:pPr>
              <a:r>
                <a:rPr dirty="0" lang="en-US" smtClean="0" sz="20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3,3</a:t>
              </a:r>
            </a:p>
          </p:txBody>
        </p:sp>
        <p:sp>
          <p:nvSpPr>
            <p:cNvPr id="40" name="Text Box 40"/>
            <p:cNvSpPr>
              <a:spLocks/>
            </p:cNvSpPr>
            <p:nvPr/>
          </p:nvSpPr>
          <p:spPr>
            <a:xfrm>
              <a:off x="315" y="1188"/>
              <a:ext cx="51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sp>
        <p:sp>
          <p:nvSpPr>
            <p:cNvPr id="41" name="Text Box 41"/>
            <p:cNvSpPr>
              <a:spLocks/>
            </p:cNvSpPr>
            <p:nvPr/>
          </p:nvSpPr>
          <p:spPr>
            <a:xfrm>
              <a:off x="315" y="900"/>
              <a:ext cx="51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sp>
        <p:sp>
          <p:nvSpPr>
            <p:cNvPr id="42" name="Text Box 42"/>
            <p:cNvSpPr>
              <a:spLocks/>
            </p:cNvSpPr>
            <p:nvPr/>
          </p:nvSpPr>
          <p:spPr>
            <a:xfrm>
              <a:off x="315" y="4356"/>
              <a:ext cx="51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sp>
      </p:grpSp>
      <p:sp>
        <p:nvSpPr>
          <p:cNvPr id="43" name="Text Box 43"/>
          <p:cNvSpPr>
            <a:spLocks/>
          </p:cNvSpPr>
          <p:nvPr/>
        </p:nvSpPr>
        <p:spPr>
          <a:xfrm>
            <a:off x="6715125" y="6580187"/>
            <a:ext cx="2246312" cy="277812"/>
          </a:xfrm>
          <a:prstGeom prst="rect">
            <a:avLst/>
          </a:prstGeom>
          <a:noFill/>
          <a:ln>
            <a:noFill/>
          </a:ln>
        </p:spPr>
        <p:txBody>
          <a:bodyPr anchor="ctr" numCol="1" wrap="none">
            <a:spAutoFit/>
          </a:bodyPr>
          <a:lstStyle/>
          <a:p>
            <a:pPr algn="r" indent="0" marL="0"/>
            <a:r>
              <a:rPr dirty="0" i="1" lang="en-US" smtClean="0" sz="1200">
                <a:latin charset="0" pitchFamily="18" typeface="Times New Roman"/>
              </a:rPr>
              <a:t>Вредновање извршила Ј. Дуњић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44"/>
          <p:cNvSpPr>
            <a:spLocks/>
          </p:cNvSpPr>
          <p:nvPr>
            <p:ph type="title"/>
          </p:nvPr>
        </p:nvSpPr>
        <p:spPr>
          <a:xfrm>
            <a:off x="571500" y="0"/>
            <a:ext cx="8229600" cy="90805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lang="en-US" smtClean="0" sz="2800">
                <a:latin charset="0" pitchFamily="18" typeface="Times New Roman"/>
                <a:ea charset="0" pitchFamily="18" typeface="Times New Roman"/>
              </a:rPr>
              <a:t>Анализа предности, недостатака, повољности и неповољности (SWOT) планине Жељин</a:t>
            </a:r>
          </a:p>
        </p:txBody>
      </p:sp>
      <p:grpSp>
        <p:nvGrpSpPr>
          <p:cNvPr id="46" name="Group 46"/>
          <p:cNvGrpSpPr>
            <a:grpSpLocks noChangeAspect="0" noGrp="1" noMove="0" noSelect="0"/>
          </p:cNvGrpSpPr>
          <p:nvPr/>
        </p:nvGrpSpPr>
        <p:grpSpPr>
          <a:xfrm>
            <a:off x="571500" y="857250"/>
            <a:ext cx="8032750" cy="5697537"/>
            <a:chOff x="360" y="540"/>
            <a:chExt cx="5060" cy="3589"/>
          </a:xfrm>
        </p:grpSpPr>
        <p:sp>
          <p:nvSpPr>
            <p:cNvPr id="47" name="Text Box 47"/>
            <p:cNvSpPr>
              <a:spLocks/>
            </p:cNvSpPr>
            <p:nvPr/>
          </p:nvSpPr>
          <p:spPr>
            <a:xfrm>
              <a:off x="360" y="540"/>
              <a:ext cx="2530" cy="230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71261" numCol="1" rIns="71261" tIns="0"/>
            <a:lstStyle/>
            <a:p>
              <a:pPr algn="just" indent="0" marL="0">
                <a:lnSpc>
                  <a:spcPct val="150000"/>
                </a:lnSpc>
              </a:pPr>
              <a:r>
                <a:rPr b="1"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Предности (Strenghts)</a:t>
              </a:r>
            </a:p>
          </p:txBody>
        </p:sp>
        <p:sp>
          <p:nvSpPr>
            <p:cNvPr id="48" name="Text Box 48"/>
            <p:cNvSpPr>
              <a:spLocks/>
            </p:cNvSpPr>
            <p:nvPr/>
          </p:nvSpPr>
          <p:spPr>
            <a:xfrm>
              <a:off x="2890" y="540"/>
              <a:ext cx="2530" cy="230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71261" numCol="1" rIns="71261" tIns="0"/>
            <a:lstStyle/>
            <a:p>
              <a:pPr algn="just" indent="0" marL="0">
                <a:lnSpc>
                  <a:spcPct val="150000"/>
                </a:lnSpc>
              </a:pPr>
              <a:r>
                <a:rPr b="1"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Недостаци (Weeknesses)</a:t>
              </a:r>
            </a:p>
          </p:txBody>
        </p:sp>
        <p:sp>
          <p:nvSpPr>
            <p:cNvPr id="49" name="Text Box 49"/>
            <p:cNvSpPr>
              <a:spLocks/>
            </p:cNvSpPr>
            <p:nvPr/>
          </p:nvSpPr>
          <p:spPr>
            <a:xfrm>
              <a:off x="360" y="770"/>
              <a:ext cx="2530" cy="1847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71261" numCol="1" rIns="71261" tIns="0"/>
            <a:lstStyle/>
            <a:p>
              <a:pPr algn="just" indent="-342900" marL="342900">
                <a:lnSpc>
                  <a:spcPct val="115000"/>
                </a:lnSpc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Очувани природни ресурси</a:t>
              </a:r>
            </a:p>
            <a:p>
              <a:pPr algn="just" indent="-342900" marL="342900">
                <a:lnSpc>
                  <a:spcPct val="115000"/>
                </a:lnSpc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Богат биљни и животињски свет</a:t>
              </a:r>
            </a:p>
            <a:p>
              <a:pPr algn="just" indent="-342900" marL="342900">
                <a:lnSpc>
                  <a:spcPct val="115000"/>
                </a:lnSpc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Богатство воденим токовима и изворима</a:t>
              </a:r>
            </a:p>
            <a:p>
              <a:pPr algn="just" indent="-342900" marL="342900">
                <a:lnSpc>
                  <a:spcPct val="115000"/>
                </a:lnSpc>
                <a:spcAft>
                  <a:spcPts val="1000"/>
                </a:spcAft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Повољан географски </a:t>
              </a: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положај</a:t>
              </a:r>
            </a:p>
            <a:p>
              <a:pPr algn="just" indent="-342900" marL="342900">
                <a:lnSpc>
                  <a:spcPct val="115000"/>
                </a:lnSpc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Очувани природни ресурси</a:t>
              </a:r>
            </a:p>
            <a:p>
              <a:pPr algn="just" indent="-342900" marL="342900">
                <a:lnSpc>
                  <a:spcPct val="115000"/>
                </a:lnSpc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Очуван традиционални начин живота</a:t>
              </a:r>
            </a:p>
            <a:p>
              <a:pPr algn="just" indent="-342900" marL="342900">
                <a:lnSpc>
                  <a:spcPct val="115000"/>
                </a:lnSpc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Могућности за плански развој одрживог туризма од старта</a:t>
              </a:r>
            </a:p>
          </p:txBody>
        </p:sp>
        <p:sp>
          <p:nvSpPr>
            <p:cNvPr id="50" name="Text Box 50"/>
            <p:cNvSpPr>
              <a:spLocks/>
            </p:cNvSpPr>
            <p:nvPr/>
          </p:nvSpPr>
          <p:spPr>
            <a:xfrm>
              <a:off x="2890" y="770"/>
              <a:ext cx="2530" cy="1847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71261" numCol="1" rIns="71261" tIns="0"/>
            <a:lstStyle/>
            <a:p>
              <a:pPr indent="-342900" marL="342900">
                <a:lnSpc>
                  <a:spcPct val="115000"/>
                </a:lnSpc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Непостојање туристичке </a:t>
              </a: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инфраструктуре</a:t>
              </a: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 </a:t>
              </a: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и супраструктуре</a:t>
              </a:r>
            </a:p>
            <a:p>
              <a:pPr indent="-342900" marL="342900">
                <a:lnSpc>
                  <a:spcPct val="115000"/>
                </a:lnSpc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Лоше стање прилазних локалних и регионалнихпутева</a:t>
              </a:r>
            </a:p>
            <a:p>
              <a:pPr indent="-342900" marL="342900">
                <a:lnSpc>
                  <a:spcPct val="115000"/>
                </a:lnSpc>
                <a:spcAft>
                  <a:spcPts val="1000"/>
                </a:spcAft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Недовољна маркетиншка активност</a:t>
              </a:r>
            </a:p>
            <a:p>
              <a:pPr indent="-342900" marL="342900">
                <a:lnSpc>
                  <a:spcPct val="115000"/>
                </a:lnSpc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Још увек није оспособљена за развој туризма</a:t>
              </a:r>
            </a:p>
            <a:p>
              <a:pPr indent="-342900" marL="342900">
                <a:lnSpc>
                  <a:spcPct val="115000"/>
                </a:lnSpc>
                <a:spcAft>
                  <a:spcPts val="1000"/>
                </a:spcAft>
                <a:buFont charset="0" pitchFamily="18" typeface="Times New Roman"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Потребно је доста времена и средстава да би Жељин, као туристичка дестинација, постао познат </a:t>
              </a:r>
            </a:p>
          </p:txBody>
        </p:sp>
        <p:sp>
          <p:nvSpPr>
            <p:cNvPr id="51" name="Text Box 51"/>
            <p:cNvSpPr>
              <a:spLocks/>
            </p:cNvSpPr>
            <p:nvPr/>
          </p:nvSpPr>
          <p:spPr>
            <a:xfrm>
              <a:off x="360" y="2617"/>
              <a:ext cx="2530" cy="230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71261" numCol="1" rIns="71261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Повољности (Opportunities)</a:t>
              </a:r>
            </a:p>
          </p:txBody>
        </p:sp>
        <p:sp>
          <p:nvSpPr>
            <p:cNvPr id="52" name="Text Box 52"/>
            <p:cNvSpPr>
              <a:spLocks/>
            </p:cNvSpPr>
            <p:nvPr/>
          </p:nvSpPr>
          <p:spPr>
            <a:xfrm>
              <a:off x="2890" y="2617"/>
              <a:ext cx="2530" cy="230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71261" numCol="1" rIns="71261" tIns="0"/>
            <a:lstStyle/>
            <a:p>
              <a:pPr indent="0" marL="0">
                <a:lnSpc>
                  <a:spcPct val="150000"/>
                </a:lnSpc>
              </a:pPr>
              <a:r>
                <a:rPr b="1"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Неповољности (Threats</a:t>
              </a:r>
              <a:r>
                <a:rPr b="1"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)</a:t>
              </a:r>
            </a:p>
          </p:txBody>
        </p:sp>
        <p:sp>
          <p:nvSpPr>
            <p:cNvPr id="53" name="Text Box 53"/>
            <p:cNvSpPr>
              <a:spLocks/>
            </p:cNvSpPr>
            <p:nvPr/>
          </p:nvSpPr>
          <p:spPr>
            <a:xfrm>
              <a:off x="360" y="2847"/>
              <a:ext cx="2530" cy="1282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71261" numCol="1" rIns="71261" tIns="0"/>
            <a:lstStyle/>
            <a:p>
              <a:pPr indent="0" marL="0">
                <a:spcBef>
                  <a:spcPts val="300"/>
                </a:spcBef>
                <a:spcAft>
                  <a:spcPts val="300"/>
                </a:spcAft>
                <a:buFontTx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      Због све веће урбанизације, све су веће потребе за природним окружењем</a:t>
              </a:r>
            </a:p>
            <a:p>
              <a:pPr indent="0" marL="0">
                <a:spcBef>
                  <a:spcPts val="300"/>
                </a:spcBef>
                <a:spcAft>
                  <a:spcPts val="300"/>
                </a:spcAft>
                <a:buFontTx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     Пораст популарности еко дестинација</a:t>
              </a:r>
            </a:p>
            <a:p>
              <a:pPr indent="0" marL="0">
                <a:spcBef>
                  <a:spcPts val="300"/>
                </a:spcBef>
                <a:spcAft>
                  <a:spcPts val="300"/>
                </a:spcAft>
                <a:buFontTx/>
                <a:buChar char="-"/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      Засићеност потрошача дестинацијама масовног туризма</a:t>
              </a:r>
            </a:p>
          </p:txBody>
        </p:sp>
        <p:sp>
          <p:nvSpPr>
            <p:cNvPr id="54" name="Text Box 54"/>
            <p:cNvSpPr>
              <a:spLocks/>
            </p:cNvSpPr>
            <p:nvPr/>
          </p:nvSpPr>
          <p:spPr>
            <a:xfrm>
              <a:off x="2890" y="2847"/>
              <a:ext cx="2530" cy="1282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71261" numCol="1" rIns="71261" tIns="0"/>
            <a:lstStyle/>
            <a:p>
              <a:pPr indent="0" marL="0">
                <a:spcBef>
                  <a:spcPts val="300"/>
                </a:spcBef>
                <a:spcAft>
                  <a:spcPts val="300"/>
                </a:spcAft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-     Лоша економска ситуација у држави и       свету, опоравак од кризе још увек траје</a:t>
              </a:r>
            </a:p>
            <a:p>
              <a:pPr indent="0" marL="0">
                <a:spcBef>
                  <a:spcPts val="300"/>
                </a:spcBef>
                <a:spcAft>
                  <a:spcPts val="300"/>
                </a:spcAft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-     Неповољан имиџ Србије као места за   улагање иностраног капитала</a:t>
              </a:r>
            </a:p>
            <a:p>
              <a:pPr indent="0" marL="0">
                <a:spcBef>
                  <a:spcPts val="300"/>
                </a:spcBef>
                <a:spcAft>
                  <a:spcPts val="300"/>
                </a:spcAft>
              </a:pPr>
              <a:r>
                <a:rPr dirty="0" lang="en-US" smtClean="0" sz="1600">
                  <a:solidFill>
                    <a:srgbClr val="04421C"/>
                  </a:solidFill>
                  <a:latin charset="0" pitchFamily="18" typeface="Times New Roman"/>
                  <a:ea charset="0" pitchFamily="18" typeface="Times New Roman"/>
                </a:rPr>
                <a:t>-     Велика конкуранција боље изграђених  и више промовисаних дестинација на релативно малом географском подручју</a:t>
              </a:r>
            </a:p>
          </p:txBody>
        </p:sp>
        <p:sp>
          <p:nvSpPr>
            <p:cNvPr id="55" name="Text Box 55"/>
            <p:cNvSpPr>
              <a:spLocks/>
            </p:cNvSpPr>
            <p:nvPr/>
          </p:nvSpPr>
          <p:spPr>
            <a:xfrm>
              <a:off x="2890" y="540"/>
              <a:ext cx="0" cy="35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sp>
        <p:sp>
          <p:nvSpPr>
            <p:cNvPr id="56" name="Text Box 56"/>
            <p:cNvSpPr>
              <a:spLocks/>
            </p:cNvSpPr>
            <p:nvPr/>
          </p:nvSpPr>
          <p:spPr>
            <a:xfrm>
              <a:off x="360" y="770"/>
              <a:ext cx="50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sp>
        <p:sp>
          <p:nvSpPr>
            <p:cNvPr id="57" name="Text Box 57"/>
            <p:cNvSpPr>
              <a:spLocks/>
            </p:cNvSpPr>
            <p:nvPr/>
          </p:nvSpPr>
          <p:spPr>
            <a:xfrm>
              <a:off x="360" y="2617"/>
              <a:ext cx="50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sp>
        <p:sp>
          <p:nvSpPr>
            <p:cNvPr id="58" name="Text Box 58"/>
            <p:cNvSpPr>
              <a:spLocks/>
            </p:cNvSpPr>
            <p:nvPr/>
          </p:nvSpPr>
          <p:spPr>
            <a:xfrm>
              <a:off x="360" y="2847"/>
              <a:ext cx="50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sp>
        <p:sp>
          <p:nvSpPr>
            <p:cNvPr id="59" name="Text Box 59"/>
            <p:cNvSpPr>
              <a:spLocks/>
            </p:cNvSpPr>
            <p:nvPr/>
          </p:nvSpPr>
          <p:spPr>
            <a:xfrm>
              <a:off x="360" y="540"/>
              <a:ext cx="0" cy="35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sp>
        <p:sp>
          <p:nvSpPr>
            <p:cNvPr id="60" name="Text Box 60"/>
            <p:cNvSpPr>
              <a:spLocks/>
            </p:cNvSpPr>
            <p:nvPr/>
          </p:nvSpPr>
          <p:spPr>
            <a:xfrm>
              <a:off x="5420" y="540"/>
              <a:ext cx="0" cy="35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sp>
        <p:sp>
          <p:nvSpPr>
            <p:cNvPr id="61" name="Text Box 61"/>
            <p:cNvSpPr>
              <a:spLocks/>
            </p:cNvSpPr>
            <p:nvPr/>
          </p:nvSpPr>
          <p:spPr>
            <a:xfrm>
              <a:off x="360" y="540"/>
              <a:ext cx="50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sp>
        <p:sp>
          <p:nvSpPr>
            <p:cNvPr id="62" name="Text Box 62"/>
            <p:cNvSpPr>
              <a:spLocks/>
            </p:cNvSpPr>
            <p:nvPr/>
          </p:nvSpPr>
          <p:spPr>
            <a:xfrm>
              <a:off x="360" y="4129"/>
              <a:ext cx="50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4925" y="0"/>
            <a:ext cx="9156700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Text Box 65"/>
          <p:cNvSpPr>
            <a:spLocks/>
          </p:cNvSpPr>
          <p:nvPr>
            <p:ph type="title"/>
          </p:nvPr>
        </p:nvSpPr>
        <p:spPr>
          <a:xfrm>
            <a:off x="2916237" y="333375"/>
            <a:ext cx="3178175" cy="70485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lang="en-US" smtClean="0" sz="3600">
                <a:latin charset="0" pitchFamily="18" typeface="Times New Roman"/>
                <a:ea charset="0" pitchFamily="18" typeface="Times New Roman"/>
              </a:rPr>
              <a:t>Закључак</a:t>
            </a:r>
          </a:p>
        </p:txBody>
      </p:sp>
      <p:sp>
        <p:nvSpPr>
          <p:cNvPr id="66" name="Text Box 66"/>
          <p:cNvSpPr>
            <a:spLocks/>
          </p:cNvSpPr>
          <p:nvPr>
            <p:ph type="obj"/>
          </p:nvPr>
        </p:nvSpPr>
        <p:spPr>
          <a:xfrm>
            <a:off x="47625" y="1341437"/>
            <a:ext cx="9144000" cy="49672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just" indent="-342900" marL="342900"/>
            <a:r>
              <a:rPr dirty="0" lang="en-US" smtClean="0" sz="2800">
                <a:latin charset="0" pitchFamily="18" typeface="Times New Roman"/>
                <a:ea charset="0" pitchFamily="18" typeface="Times New Roman"/>
              </a:rPr>
              <a:t>Има потенцијала за развој еко туризма</a:t>
            </a:r>
          </a:p>
          <a:p>
            <a:pPr algn="just" indent="-342900" marL="342900"/>
            <a:r>
              <a:rPr dirty="0" lang="en-US" smtClean="0" sz="2800">
                <a:latin charset="0" pitchFamily="18" typeface="Times New Roman"/>
                <a:ea charset="0" pitchFamily="18" typeface="Times New Roman"/>
              </a:rPr>
              <a:t>Бројне су чињенице које иду у прилог планини Жељин када је у питању развој туризма</a:t>
            </a:r>
          </a:p>
          <a:p>
            <a:pPr algn="just" indent="-342900" marL="342900"/>
            <a:r>
              <a:rPr dirty="0" lang="en-US" smtClean="0" sz="2800">
                <a:latin charset="0" pitchFamily="18" typeface="Times New Roman"/>
                <a:ea charset="0" pitchFamily="18" typeface="Times New Roman"/>
              </a:rPr>
              <a:t>Бројни су и ограничавајући фактори</a:t>
            </a:r>
          </a:p>
          <a:p>
            <a:pPr algn="just" indent="-342900" marL="342900"/>
            <a:r>
              <a:rPr dirty="0" lang="en-US" smtClean="0" sz="2800">
                <a:latin charset="0" pitchFamily="18" typeface="Times New Roman"/>
                <a:ea charset="0" pitchFamily="18" typeface="Times New Roman"/>
              </a:rPr>
              <a:t>У будућем периоду планина би могла наћи своје место на туристичкој мапи Србије, али под условом да се не понављају грешке из прошлости (Копаоник, Златибор чак и Стара планина) већ да се за узор узму позитивни примери еко дестинација из света.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428</Words>
  <Paragraphs>66</Paragraphs>
  <Slides>10</Slides>
  <Notes>0</Notes>
  <TotalTime>0</TotalTime>
  <HiddenSlides>0</HiddenSlides>
  <ScaleCrop>false</ScaleCrop>
  <HyperlinksChanged>false</HyperlinksChanged>
  <Application>Microsoft Office PowerPoint</Application>
  <PresentationFormat/>
</Properties>
</file>