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vmlDrawing" Extension="vml"/>
  <Default ContentType="image/x-wmf" Extension="wmf"/>
  <Default ContentType="application/vnd.ms-excel" Extension="x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d="100" n="74"/>
          <a:sy d="100" n="74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d="100" n="100"/>
        <a:sy d="100" n="100"/>
      </p:scale>
      <p:origin x="0" y="0"/>
    </p:cViewPr>
  </p:notesTextViewPr>
  <p:gridSpacing cx="73736200" cy="73736200"/>
</p:viewPr>
</file>

<file path=ppt/_rels/presentation.xml.rels><?xml version="1.0" encoding="UTF-8" standalone="yes"?><Relationships xmlns="http://schemas.openxmlformats.org/package/2006/relationships"><Relationship Id="rId21" Target="slides/slide16.xml" Type="http://schemas.openxmlformats.org/officeDocument/2006/relationships/slide"/><Relationship Id="rId19" Target="slides/slide14.xml" Type="http://schemas.openxmlformats.org/officeDocument/2006/relationships/slide"/><Relationship Id="rId20" Target="slides/slide15.xml" Type="http://schemas.openxmlformats.org/officeDocument/2006/relationships/slide"/><Relationship Id="rId18" Target="slides/slide13.xml" Type="http://schemas.openxmlformats.org/officeDocument/2006/relationships/slide"/><Relationship Id="rId17" Target="slides/slide12.xml" Type="http://schemas.openxmlformats.org/officeDocument/2006/relationships/slide"/><Relationship Id="rId16" Target="slides/slide11.xml" Type="http://schemas.openxmlformats.org/officeDocument/2006/relationships/slide"/><Relationship Id="rId15" Target="slides/slide10.xml" Type="http://schemas.openxmlformats.org/officeDocument/2006/relationships/slide"/><Relationship Id="rId14" Target="slides/slide9.xml" Type="http://schemas.openxmlformats.org/officeDocument/2006/relationships/slide"/><Relationship Id="rId13" Target="slides/slide8.xml" Type="http://schemas.openxmlformats.org/officeDocument/2006/relationships/slide"/><Relationship Id="rId12" Target="slides/slide7.xml" Type="http://schemas.openxmlformats.org/officeDocument/2006/relationships/slide"/><Relationship Id="rId11" Target="slides/slide6.xml" Type="http://schemas.openxmlformats.org/officeDocument/2006/relationships/slide"/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drawings/_rels/vmlDrawing1.vml.rels><?xml version="1.0" encoding="UTF-8" standalone="yes"?><Relationships xmlns="http://schemas.openxmlformats.org/package/2006/relationships"><Relationship Id="rId1" Target="../media/image3.wmf" Type="http://schemas.openxmlformats.org/officeDocument/2006/relationships/imag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 numCol="1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idx="1" type="subTitle"/>
          </p:nvPr>
        </p:nvSpPr>
        <p:spPr>
          <a:xfrm>
            <a:off x="1219200" y="5124450"/>
            <a:ext cx="6858000" cy="533400"/>
          </a:xfrm>
        </p:spPr>
        <p:txBody>
          <a:bodyPr numCol="1"/>
          <a:lstStyle>
            <a:lvl1pPr algn="r" indent="0" marL="0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idx="10" sz="half" type="dt"/>
          </p:nvPr>
        </p:nvSpPr>
        <p:spPr>
          <a:xfrm>
            <a:off x="6400800" y="6355080"/>
            <a:ext cx="2286000" cy="365760"/>
          </a:xfrm>
        </p:spPr>
        <p:txBody>
          <a:bodyPr numCol="1"/>
          <a:lstStyle>
            <a:lvl1pPr>
              <a:defRPr sz="1400"/>
            </a:lvl1pPr>
          </a:lstStyle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idx="11" sz="quarter" type="ftr"/>
          </p:nvPr>
        </p:nvSpPr>
        <p:spPr>
          <a:xfrm>
            <a:off x="2898648" y="6355080"/>
            <a:ext cx="3474720" cy="365760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idx="12" sz="quarter" type="sldNum"/>
          </p:nvPr>
        </p:nvSpPr>
        <p:spPr>
          <a:xfrm>
            <a:off x="1216152" y="6355080"/>
            <a:ext cx="1219200" cy="365760"/>
          </a:xfrm>
        </p:spPr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algn="ctr" cap="rnd" cmpd="sng" w="6350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algn="ctr" cap="rnd" cmpd="sng" w="6350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algn="ctr" cap="rnd" cmpd="sng" w="635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algn="ctr" cap="rnd" cmpd="sng" w="635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6629400" y="274638"/>
            <a:ext cx="2057400" cy="5851525"/>
          </a:xfrm>
        </p:spPr>
        <p:txBody>
          <a:bodyPr numCol="1"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457200" y="274638"/>
            <a:ext cx="6019800" cy="5851525"/>
          </a:xfrm>
        </p:spPr>
        <p:txBody>
          <a:bodyPr numCol="1" vert="eaVert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>
          <a:xfrm>
            <a:off x="457200" y="6353175"/>
            <a:ext cx="822960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 algn="ctr" cap="rnd" cmpd="sng" w="2540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>
          <a:xfrm rot="5400000">
            <a:off x="3629607" y="3201952"/>
            <a:ext cx="585216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 sz="quarter"/>
          </p:nvPr>
        </p:nvSpPr>
        <p:spPr>
          <a:xfrm>
            <a:off x="457200" y="1219200"/>
            <a:ext cx="8229600" cy="4937760"/>
          </a:xfrm>
        </p:spPr>
        <p:txBody>
          <a:bodyPr numCol="1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 numCol="1"/>
          <a:lstStyle>
            <a:lvl1pPr algn="r">
              <a:buNone/>
              <a:defRPr b="0" baseline="0" cap="none" sz="32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295400" y="4267200"/>
            <a:ext cx="6781800" cy="1143000"/>
          </a:xfrm>
        </p:spPr>
        <p:txBody>
          <a:bodyPr anchor="t" anchorCtr="0" numCol="1"/>
          <a:lstStyle>
            <a:lvl1pPr algn="r"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>
          <a:xfrm>
            <a:off x="6400800" y="6355080"/>
            <a:ext cx="2286000" cy="365760"/>
          </a:xfrm>
        </p:spPr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898648" y="6355080"/>
            <a:ext cx="3474720" cy="365760"/>
          </a:xfrm>
        </p:spPr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1069848" y="6355080"/>
            <a:ext cx="1520952" cy="365760"/>
          </a:xfrm>
        </p:spPr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algn="ctr" cap="rnd" cmpd="sng" w="6350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algn="ctr" cap="rnd" cmpd="sng" w="635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folHlink="folHlink" hlink="hlink" tx1="lt1" tx2="lt2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 sz="quarter"/>
          </p:nvPr>
        </p:nvSpPr>
        <p:spPr>
          <a:xfrm>
            <a:off x="457200" y="1219200"/>
            <a:ext cx="4041648" cy="4937760"/>
          </a:xfrm>
        </p:spPr>
        <p:txBody>
          <a:bodyPr numCol="1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2" sz="quarter"/>
          </p:nvPr>
        </p:nvSpPr>
        <p:spPr>
          <a:xfrm>
            <a:off x="4632198" y="1216152"/>
            <a:ext cx="4041648" cy="4937760"/>
          </a:xfrm>
        </p:spPr>
        <p:txBody>
          <a:bodyPr numCol="1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 numCol="1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 anchorCtr="0" lIns="91440" numCol="1">
            <a:noAutofit/>
          </a:bodyPr>
          <a:lstStyle>
            <a:lvl1pPr indent="0" marL="0">
              <a:buNone/>
              <a:defRPr b="1" sz="2400">
                <a:solidFill>
                  <a:schemeClr val="accent2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3" sz="half" type="body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 anchorCtr="0" lIns="91440" numCol="1"/>
          <a:lstStyle>
            <a:lvl1pPr indent="0" marL="0">
              <a:buNone/>
              <a:defRPr b="1" sz="2400">
                <a:solidFill>
                  <a:schemeClr val="accent2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2" sz="quarter"/>
          </p:nvPr>
        </p:nvSpPr>
        <p:spPr>
          <a:xfrm>
            <a:off x="457200" y="2133600"/>
            <a:ext cx="4038600" cy="4038600"/>
          </a:xfrm>
        </p:spPr>
        <p:txBody>
          <a:bodyPr numCol="1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idx="4" sz="quarter"/>
          </p:nvPr>
        </p:nvSpPr>
        <p:spPr>
          <a:xfrm>
            <a:off x="4648200" y="2133600"/>
            <a:ext cx="4038600" cy="4038600"/>
          </a:xfrm>
        </p:spPr>
        <p:txBody>
          <a:bodyPr numCol="1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numCol="1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 algn="ctr" cap="rnd" cmpd="sng" w="2540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>
          <a:xfrm>
            <a:off x="457200" y="6353175"/>
            <a:ext cx="822960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 algn="ctr" cap="rnd" cmpd="sng" w="2540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 numCol="1">
            <a:noAutofit/>
          </a:bodyPr>
          <a:lstStyle>
            <a:lvl1pPr algn="l">
              <a:buNone/>
              <a:defRPr b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idx="2" type="body"/>
          </p:nvPr>
        </p:nvSpPr>
        <p:spPr>
          <a:xfrm>
            <a:off x="6324600" y="1219200"/>
            <a:ext cx="2514600" cy="4843463"/>
          </a:xfrm>
        </p:spPr>
        <p:txBody>
          <a:bodyPr numCol="1"/>
          <a:lstStyle>
            <a:lvl1pPr indent="0" marL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>
          <a:xfrm>
            <a:off x="457200" y="6353175"/>
            <a:ext cx="822960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>
          <a:xfrm rot="5400000">
            <a:off x="3160645" y="3324225"/>
            <a:ext cx="603504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dirty="0"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 algn="ctr" cap="rnd" cmpd="sng" w="2540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" sz="quarter"/>
          </p:nvPr>
        </p:nvSpPr>
        <p:spPr>
          <a:xfrm>
            <a:off x="304800" y="304800"/>
            <a:ext cx="5715000" cy="5715000"/>
          </a:xfrm>
        </p:spPr>
        <p:txBody>
          <a:bodyPr numCol="1"/>
          <a:lstStyle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anchor="ctr" lIns="274320" numCol="1"/>
          <a:lstStyle>
            <a:lvl1pPr algn="r">
              <a:buNone/>
              <a:defRPr b="0" sz="20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idx="1" type="pic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 numCol="1"/>
          <a:lstStyle>
            <a:lvl1pPr indent="0" marL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457200" y="1219200"/>
            <a:ext cx="8229600" cy="533400"/>
          </a:xfrm>
        </p:spPr>
        <p:txBody>
          <a:bodyPr anchor="ctr" anchorCtr="0" numCol="1"/>
          <a:lstStyle>
            <a:lvl1pPr algn="l" indent="0" marL="0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>
          <a:xfrm>
            <a:off x="457200" y="6353175"/>
            <a:ext cx="822960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 algn="ctr" cap="rnd" cmpd="sng" w="2540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algn="ctr" cap="rnd" cmpd="sng" w="635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folHlink="folHlink" hlink="hlink" tx1="lt1" tx2="lt2"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anchor="b" anchorCtr="0" numCol="1" vert="horz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idx="1" type="body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numCol="1" vert="horz">
            <a:normAutofit/>
          </a:bodyPr>
          <a:lstStyle/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idx="2" sz="half" type="dt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numCol="1" vert="horz"/>
          <a:lstStyle>
            <a:lvl1pPr algn="l" eaLnBrk="1" hangingPunct="1" latinLnBrk="0">
              <a:defRPr kumimoji="0" sz="1400">
                <a:solidFill>
                  <a:schemeClr val="tx2"/>
                </a:solidFill>
              </a:defRPr>
            </a:lvl1pPr>
          </a:lstStyle>
          <a:p>
            <a:fld id="{D179ED66-F3E9-415E-813A-BF036EAF03EF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3" sz="quarter" type="ftr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numCol="1" vert="horz"/>
          <a:lstStyle>
            <a:lvl1pPr algn="r" eaLnBrk="1" hangingPunct="1" latinLnBrk="0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idx="4" sz="quarter" type="sldNum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numCol="1" vert="horz"/>
          <a:lstStyle>
            <a:lvl1pPr algn="l" eaLnBrk="1" hangingPunct="1" latinLnBrk="0">
              <a:defRPr kumimoji="0" sz="1400">
                <a:solidFill>
                  <a:schemeClr val="tx2"/>
                </a:solidFill>
              </a:defRPr>
            </a:lvl1pPr>
          </a:lstStyle>
          <a:p>
            <a:fld id="{E54661C2-5C1E-4244-AED7-961DE4874D2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>
          <a:xfrm>
            <a:off x="457200" y="6353175"/>
            <a:ext cx="822960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>
          <a:xfrm>
            <a:off x="457200" y="1143000"/>
            <a:ext cx="8229600" cy="0"/>
          </a:xfrm>
          <a:prstGeom prst="line">
            <a:avLst/>
          </a:prstGeom>
          <a:noFill/>
          <a:ln algn="ctr" cap="flat" cmpd="sng" w="9525">
            <a:solidFill>
              <a:schemeClr val="accent2"/>
            </a:solidFill>
            <a:prstDash val="dash"/>
            <a:round/>
            <a:headEnd len="med" type="none" w="med"/>
            <a:tailEnd len="med" type="none" w="med"/>
          </a:ln>
          <a:effectLst/>
        </p:spPr>
        <p:txBody>
          <a:bodyPr anchor="t" bIns="45720" compatLnSpc="1" lIns="91440" numCol="1" rIns="91440" tIns="45720" vert="horz" wrap="square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 algn="ctr" cap="rnd" cmpd="sng" w="25400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numCol="1"/>
          <a:lstStyle/>
          <a:p>
            <a:pPr algn="ctr" eaLnBrk="1" hangingPunct="1" latinLnBrk="0"/>
            <a:endParaRPr kumimoji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eaLnBrk="1" hangingPunct="1" latinLnBrk="0" rtl="0">
        <a:spcBef>
          <a:spcPct val="0"/>
        </a:spcBef>
        <a:buNone/>
        <a:defRPr kern="1200" kumimoji="0" sz="3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ts val="600"/>
        </a:spcBef>
        <a:buClr>
          <a:schemeClr val="accent1"/>
        </a:buClr>
        <a:buSzPct val="76000"/>
        <a:buFont typeface="Wingdings 3"/>
        <a:buChar char=""/>
        <a:defRPr kern="1200" kumimoji="0" sz="260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548640" rtl="0">
        <a:spcBef>
          <a:spcPts val="500"/>
        </a:spcBef>
        <a:buClr>
          <a:schemeClr val="accent2"/>
        </a:buClr>
        <a:buSzPct val="76000"/>
        <a:buFont typeface="Wingdings 3"/>
        <a:buChar char=""/>
        <a:defRPr kern="1200" kumimoji="0" sz="2300">
          <a:solidFill>
            <a:schemeClr val="tx2"/>
          </a:solidFill>
          <a:latin typeface="+mn-lt"/>
          <a:ea typeface="+mn-ea"/>
          <a:cs typeface="+mn-cs"/>
        </a:defRPr>
      </a:lvl2pPr>
      <a:lvl3pPr algn="l" eaLnBrk="1" hangingPunct="1" indent="-228600" latinLnBrk="0" marL="822960" rtl="0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ern="1200" kumimoji="0" sz="200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097280" rtl="0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ern="1200" kumimoji="0" sz="180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ts val="300"/>
        </a:spcBef>
        <a:buClr>
          <a:schemeClr val="accent2"/>
        </a:buClr>
        <a:buSzPct val="70000"/>
        <a:buFont typeface="Wingdings"/>
        <a:buChar char=""/>
        <a:defRPr kern="1200" kumimoji="0" sz="160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645920" rtl="0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ern="1200" kumimoji="0" lang="en-US" smtClean="0" sz="160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828800" rtl="0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ern="1200" kumimoji="0" lang="en-US" smtClean="0" sz="140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011680" rtl="0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ern="1200" kumimoji="0" lang="en-US" smtClean="0" sz="140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194560" rtl="0">
        <a:spcBef>
          <a:spcPts val="300"/>
        </a:spcBef>
        <a:buClr>
          <a:srgbClr val="9FB8CD"/>
        </a:buClr>
        <a:buSzPct val="75000"/>
        <a:buFont typeface="Wingdings 3"/>
        <a:buChar char=""/>
        <a:defRPr kern="1200" kumimoji="0" lang="en-US" smtClean="0"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4.xml.rels><?xml version="1.0" encoding="UTF-8" standalone="yes"?><Relationships xmlns="http://schemas.openxmlformats.org/package/2006/relationships"><Relationship Id="rId3" Target="../embeddings/Microsoft_Office_Excel_Chart1.xls" Type="http://schemas.openxmlformats.org/officeDocument/2006/relationships/oleObject"/><Relationship Id="rId2" Target="../drawings/vmlDrawing1.vml" Type="http://schemas.openxmlformats.org/officeDocument/2006/relationships/vmlDrawing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numCol="1">
            <a:normAutofit fontScale="90000"/>
          </a:bodyPr>
          <a:lstStyle/>
          <a:p>
            <a:r>
              <a:rPr altLang="sr-Latn-CS" b="1" dirty="0" lang="sr-Latn-CS" smtClean="0"/>
              <a:t>Statističko praćenje turističkog prometa kruzera u Srbiji</a:t>
            </a:r>
            <a:r>
              <a:rPr dirty="0" lang="en-US" smtClean="0"/>
              <a:t/>
            </a:r>
            <a:br>
              <a:rPr dirty="0" lang="en-US" smtClean="0"/>
            </a:b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/>
        <p:txBody>
          <a:bodyPr numCol="1"/>
          <a:lstStyle/>
          <a:p>
            <a:r>
              <a:rPr dirty="0" lang="en-US" smtClean="0"/>
              <a:t>PRIMER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sr-Latn-CS" dirty="0" lang="sr-Latn-CS" smtClean="0"/>
              <a:t>SRBIJA I STAT. PRAĆENJE TURISTA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/>
          <a:lstStyle/>
          <a:p>
            <a:r>
              <a:rPr altLang="sr-Latn-CS" dirty="0" lang="sr-Latn-CS" smtClean="0"/>
              <a:t>Statističko praćenje turizma u Srbiji </a:t>
            </a:r>
            <a:r>
              <a:rPr altLang="sr-Latn-CS" dirty="0" lang="sr-Latn-CS" smtClean="0"/>
              <a:t>uvedeno </a:t>
            </a:r>
            <a:r>
              <a:rPr altLang="sr-Latn-CS" dirty="0" lang="sr-Latn-CS" smtClean="0"/>
              <a:t>je u sistem 1946. </a:t>
            </a:r>
            <a:r>
              <a:rPr altLang="sr-Latn-CS" dirty="0" lang="sr-Latn-CS" smtClean="0"/>
              <a:t>godine.</a:t>
            </a:r>
          </a:p>
          <a:p>
            <a:r>
              <a:rPr altLang="sr-Latn-CS" dirty="0" lang="sr-Latn-CS" smtClean="0"/>
              <a:t>Prvo </a:t>
            </a:r>
            <a:r>
              <a:rPr altLang="sr-Latn-CS" dirty="0" lang="sr-Latn-CS" smtClean="0"/>
              <a:t>metodološko uputstvo objavljeno je 1954. godine. </a:t>
            </a:r>
            <a:endParaRPr altLang="sr-Latn-CS" dirty="0" lang="sr-Latn-CS" smtClean="0"/>
          </a:p>
          <a:p>
            <a:endParaRPr altLang="sr-Latn-CS" dirty="0" lang="sr-Latn-CS" smtClean="0"/>
          </a:p>
          <a:p>
            <a:r>
              <a:rPr altLang="sr-Latn-CS" dirty="0" lang="sr-Latn-CS" smtClean="0"/>
              <a:t>Definicije</a:t>
            </a:r>
          </a:p>
          <a:p>
            <a:r>
              <a:rPr altLang="sr-Latn-CS" dirty="0" lang="sr-Latn-CS" smtClean="0"/>
              <a:t>Mesta prikupljanja podataka</a:t>
            </a:r>
          </a:p>
          <a:p>
            <a:endParaRPr altLang="sr-Latn-CS" dirty="0" lang="sr-Latn-CS" smtClean="0"/>
          </a:p>
          <a:p>
            <a:r>
              <a:rPr altLang="sr-Latn-CS" dirty="0" lang="sr-Latn-CS" smtClean="0"/>
              <a:t>Problemi: Dunavske kolibe, CG, pasoš...</a:t>
            </a:r>
          </a:p>
          <a:p>
            <a:r>
              <a:rPr altLang="sr-Latn-CS" dirty="0" lang="sr-Latn-CS" smtClean="0"/>
              <a:t>Broj turista – broj dolazaka</a:t>
            </a:r>
            <a:endParaRPr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7"/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32"/>
                                        <p:tgtEl>
                                          <p:spTgt spid="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sr-Latn-CS" dirty="0" lang="sr-Latn-CS" smtClean="0"/>
              <a:t>METODOLOGIJA - RZS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/>
          <a:lstStyle/>
          <a:p>
            <a:r>
              <a:rPr altLang="sr-Latn-CS" dirty="0" lang="sr-Latn-CS" smtClean="0"/>
              <a:t>Ugostiteljski </a:t>
            </a:r>
            <a:r>
              <a:rPr altLang="sr-Latn-CS" dirty="0" lang="sr-Latn-CS" smtClean="0"/>
              <a:t>objekti za smeštaj su u obavezi da pošalju mesečni izveštaj (obrazac TU-11</a:t>
            </a:r>
            <a:r>
              <a:rPr altLang="sr-Latn-CS" dirty="0" lang="sr-Latn-CS" smtClean="0"/>
              <a:t>) radi dobijaja sledećih informacija: </a:t>
            </a:r>
          </a:p>
          <a:p>
            <a:pPr lvl="1"/>
            <a:r>
              <a:rPr altLang="sr-Latn-CS" dirty="0" lang="sr-Latn-CS" smtClean="0"/>
              <a:t>broj </a:t>
            </a:r>
            <a:r>
              <a:rPr altLang="sr-Latn-CS" dirty="0" lang="sr-Latn-CS" smtClean="0"/>
              <a:t>dolazaka i noćenja domaćih turista prema regionu prebivališta (gde su noćili),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broj </a:t>
            </a:r>
            <a:r>
              <a:rPr altLang="sr-Latn-CS" dirty="0" lang="sr-Latn-CS" smtClean="0"/>
              <a:t>dolazaka i noćenja stranih turista prema zemlji pripadnosti,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broj </a:t>
            </a:r>
            <a:r>
              <a:rPr altLang="sr-Latn-CS" dirty="0" lang="sr-Latn-CS" smtClean="0"/>
              <a:t>ugostiteljskih objekata za smeštaj po vrsti, kategoriji i kapacitetu. </a:t>
            </a:r>
            <a:endParaRPr dirty="0" lang="en-US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>
          <a:xfrm>
            <a:off x="428596" y="857232"/>
            <a:ext cx="8229600" cy="4937760"/>
          </a:xfrm>
        </p:spPr>
        <p:txBody>
          <a:bodyPr numCol="1">
            <a:normAutofit/>
          </a:bodyPr>
          <a:lstStyle/>
          <a:p>
            <a:r>
              <a:rPr altLang="sr-Latn-CS" dirty="0" lang="sr-Latn-CS" smtClean="0" sz="2800"/>
              <a:t>K</a:t>
            </a:r>
            <a:r>
              <a:rPr altLang="sr-Latn-CS" dirty="0" lang="sr-Latn-CS" smtClean="0" sz="2800"/>
              <a:t>ao </a:t>
            </a:r>
            <a:r>
              <a:rPr altLang="sr-Latn-CS" dirty="0" lang="sr-Latn-CS" smtClean="0" sz="2800"/>
              <a:t>izvor podataka </a:t>
            </a:r>
            <a:r>
              <a:rPr altLang="sr-Latn-CS" dirty="0" lang="sr-Latn-CS" smtClean="0" sz="2800"/>
              <a:t>RZS koristi </a:t>
            </a:r>
            <a:r>
              <a:rPr altLang="sr-Latn-CS" dirty="0" lang="sr-Latn-CS" smtClean="0" sz="2800"/>
              <a:t>i ,,Istraživanje o turističkim agencijama''. </a:t>
            </a:r>
            <a:endParaRPr altLang="sr-Latn-CS" dirty="0" lang="sr-Latn-CS" smtClean="0" sz="2800"/>
          </a:p>
          <a:p>
            <a:r>
              <a:rPr altLang="sr-Latn-CS" dirty="0" lang="sr-Latn-CS" smtClean="0" sz="2800"/>
              <a:t>T</a:t>
            </a:r>
            <a:r>
              <a:rPr altLang="sr-Latn-CS" dirty="0" lang="sr-Latn-CS" smtClean="0" sz="2800"/>
              <a:t>urističke </a:t>
            </a:r>
            <a:r>
              <a:rPr altLang="sr-Latn-CS" dirty="0" lang="sr-Latn-CS" smtClean="0" sz="2800"/>
              <a:t>agencije poštom dostavljaju izveštaj dva puta godišnje. </a:t>
            </a:r>
            <a:endParaRPr altLang="sr-Latn-CS" dirty="0" lang="sr-Latn-CS" smtClean="0" sz="2800"/>
          </a:p>
          <a:p>
            <a:r>
              <a:rPr altLang="sr-Latn-CS" dirty="0" lang="sr-Latn-CS" smtClean="0" sz="2800"/>
              <a:t>Pristižu </a:t>
            </a:r>
            <a:r>
              <a:rPr altLang="sr-Latn-CS" dirty="0" lang="sr-Latn-CS" smtClean="0" sz="2800"/>
              <a:t>podaci </a:t>
            </a:r>
            <a:r>
              <a:rPr altLang="sr-Latn-CS" dirty="0" lang="sr-Latn-CS" smtClean="0" sz="2800"/>
              <a:t>o:</a:t>
            </a:r>
          </a:p>
          <a:p>
            <a:pPr lvl="1"/>
            <a:r>
              <a:rPr altLang="sr-Latn-CS" dirty="0" lang="sr-Latn-CS" smtClean="0" sz="2400"/>
              <a:t>obimu </a:t>
            </a:r>
            <a:r>
              <a:rPr altLang="sr-Latn-CS" dirty="0" lang="sr-Latn-CS" smtClean="0" sz="2400"/>
              <a:t>i strukturi domaćih i inostranih turista u prometu ostvarenom posredstvom turističkih agencija, </a:t>
            </a:r>
            <a:endParaRPr altLang="sr-Latn-CS" dirty="0" lang="sr-Latn-CS" smtClean="0" sz="2400"/>
          </a:p>
          <a:p>
            <a:pPr lvl="1"/>
            <a:r>
              <a:rPr altLang="sr-Latn-CS" dirty="0" lang="sr-Latn-CS" smtClean="0" sz="2400"/>
              <a:t>o </a:t>
            </a:r>
            <a:r>
              <a:rPr altLang="sr-Latn-CS" dirty="0" lang="sr-Latn-CS" smtClean="0" sz="2400"/>
              <a:t>mreži turističkih agencija u zemlji i inostranstvu. </a:t>
            </a:r>
            <a:endParaRPr altLang="sr-Latn-CS" dirty="0" lang="sr-Latn-CS" smtClean="0" sz="2400"/>
          </a:p>
          <a:p>
            <a:pPr lvl="1"/>
            <a:r>
              <a:rPr altLang="sr-Latn-CS" dirty="0" lang="sr-Latn-CS" smtClean="0" sz="2400">
                <a:solidFill>
                  <a:srgbClr val="C00000"/>
                </a:solidFill>
              </a:rPr>
              <a:t>Ovim </a:t>
            </a:r>
            <a:r>
              <a:rPr altLang="sr-Latn-CS" dirty="0" lang="sr-Latn-CS" smtClean="0" sz="2400">
                <a:solidFill>
                  <a:srgbClr val="C00000"/>
                </a:solidFill>
              </a:rPr>
              <a:t>istraživanjem se utvrđuje broj državljana Srbije koji putuju u inostranstvo, odnosno u koje zemlje putuju, kao i broj dolazaka inostranih turista u Srbiju. </a:t>
            </a:r>
            <a:endParaRPr dirty="0" lang="en-US" sz="24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0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3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6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57356" y="1214424"/>
          <a:ext cx="4857783" cy="4703445"/>
        </p:xfrm>
        <a:graphic>
          <a:graphicData uri="http://schemas.openxmlformats.org/drawingml/2006/table">
            <a:tbl>
              <a:tblPr/>
              <a:tblGrid>
                <a:gridCol w="2267639"/>
                <a:gridCol w="2590144"/>
              </a:tblGrid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dirty="0" lang="sr-Latn-CS" sz="2000">
                          <a:latin typeface="Times New Roman"/>
                          <a:ea typeface="Calibri"/>
                          <a:cs typeface="Times New Roman"/>
                        </a:rPr>
                        <a:t>Godina</a:t>
                      </a:r>
                      <a:endParaRPr dirty="0"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Broj dolazaka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2002.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7,869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2003.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13,029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2004.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26,445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2005.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49,278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2006.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40,635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2007.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66,221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2008.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56,380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06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2000">
                          <a:latin typeface="Times New Roman"/>
                          <a:ea typeface="Calibri"/>
                          <a:cs typeface="Times New Roman"/>
                        </a:rPr>
                        <a:t>2009.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 marR="329565"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algn="l" pos="-4403725"/>
                        </a:tabLst>
                      </a:pPr>
                      <a:r>
                        <a:rPr altLang="sr-Latn-CS" dirty="0" lang="sr-Latn-CS" sz="2000">
                          <a:latin typeface="Times New Roman"/>
                          <a:ea typeface="Calibri"/>
                          <a:cs typeface="Times New Roman"/>
                        </a:rPr>
                        <a:t>58,096</a:t>
                      </a:r>
                      <a:endParaRPr dirty="0"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8580" marR="68580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>
          <a:xfrm>
            <a:off x="0" y="714356"/>
            <a:ext cx="93231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algn="l" pos="-4403725"/>
              </a:tabLst>
            </a:pPr>
            <a:r>
              <a:rPr altLang="sr-Latn-CS" b="0" baseline="0" cap="none" dirty="0" i="0" kumimoji="0" lang="sr-Latn-CS" normalizeH="0" smtClean="0" strike="noStrike" sz="2000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Tabela 2. Broj dolazaka posetilaca sa rečnih brodova (kruzeva) u Novi Sadu (2002-2009)</a:t>
            </a:r>
            <a:endParaRPr b="0" baseline="0" cap="none" dirty="0" i="0" kumimoji="0" lang="en-US" normalizeH="0" smtClean="0" strike="noStrike" sz="12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7356" y="5997379"/>
            <a:ext cx="4572000" cy="646331"/>
          </a:xfrm>
          <a:prstGeom prst="rect">
            <a:avLst/>
          </a:prstGeom>
        </p:spPr>
        <p:txBody>
          <a:bodyPr numCol="1">
            <a:spAutoFit/>
          </a:bodyPr>
          <a:lstStyle/>
          <a:p>
            <a:pPr eaLnBrk="0" fontAlgn="base" hangingPunct="0" lvl="0">
              <a:spcBef>
                <a:spcPct val="0"/>
              </a:spcBef>
              <a:spcAft>
                <a:spcPct val="0"/>
              </a:spcAft>
              <a:tabLst>
                <a:tab algn="l" pos="-4403725"/>
              </a:tabLst>
            </a:pPr>
            <a:r>
              <a:rPr altLang="sr-Latn-CS" b="0" baseline="0" cap="none" dirty="0" i="0" kumimoji="0" lang="sr-Latn-CS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Izvor: Data from ‘’Port of Novi Sad'', 2011 (preuzeto od Kalinić, 2011)</a:t>
            </a:r>
            <a:endParaRPr altLang="sr-Latn-CS" b="0" baseline="0" cap="none" dirty="0" i="0" kumimoji="0" lang="sr-Latn-CS" normalizeH="0" smtClean="0" strike="noStrike" sz="2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72330" y="3429000"/>
            <a:ext cx="1838488" cy="1675267"/>
          </a:xfrm>
          <a:prstGeom prst="rect">
            <a:avLst/>
          </a:prstGeom>
        </p:spPr>
        <p:txBody>
          <a:bodyPr numCol="1"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altLang="sr-Latn-CS" dirty="0" lang="sr-Latn-CS" smtClean="0">
                <a:latin typeface="Times New Roman"/>
                <a:ea typeface="Times New Roman"/>
                <a:cs typeface="Times New Roman"/>
              </a:rPr>
              <a:t>Ino turisti </a:t>
            </a: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altLang="sr-Latn-CS" dirty="0" lang="sr-Latn-CS" smtClean="0">
                <a:latin typeface="Times New Roman"/>
                <a:ea typeface="Times New Roman"/>
                <a:cs typeface="Times New Roman"/>
              </a:rPr>
              <a:t>2009. </a:t>
            </a:r>
            <a:r>
              <a:rPr altLang="sr-Latn-CS" dirty="0" lang="sr-Latn-CS">
                <a:latin typeface="Times New Roman"/>
                <a:ea typeface="Times New Roman"/>
                <a:cs typeface="Times New Roman"/>
              </a:rPr>
              <a:t>g</a:t>
            </a:r>
            <a:r>
              <a:rPr altLang="sr-Latn-CS" dirty="0" lang="sr-Latn-CS" smtClean="0">
                <a:latin typeface="Times New Roman"/>
                <a:ea typeface="Times New Roman"/>
                <a:cs typeface="Times New Roman"/>
              </a:rPr>
              <a:t>odine</a:t>
            </a: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altLang="sr-Latn-CS" dirty="0" lang="sr-Latn-CS" smtClean="0">
                <a:latin typeface="Times New Roman"/>
                <a:ea typeface="Times New Roman"/>
                <a:cs typeface="Times New Roman"/>
              </a:rPr>
              <a:t>44,375</a:t>
            </a:r>
            <a:endParaRPr dirty="0" lang="en-US">
              <a:latin typeface="Calibri"/>
              <a:ea typeface="Calibri"/>
              <a:cs typeface="Times New Roman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 rot="10800000">
            <a:off x="5072066" y="4929198"/>
            <a:ext cx="2500330" cy="78581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182563" y="1139827"/>
          <a:ext cx="8805429" cy="3646495"/>
        </p:xfrm>
        <a:graphic>
          <a:graphicData uri="http://schemas.openxmlformats.org/presentationml/2006/ole">
            <p:oleObj imgH="2209800" imgW="5695950" name="Chart" progId="Excel.Chart.8" r:id="rId3" spid="_x0000_s28673">
              <p:embed/>
            </p:oleObj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>
          <a:xfrm>
            <a:off x="0" y="4857760"/>
            <a:ext cx="894347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pPr algn="ctr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sr-Latn-CS" b="0" baseline="0" cap="none" dirty="0" i="0" kumimoji="0" lang="sr-Latn-CS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Figure 2. Prosečna dužina boravka kruzera u Srbiji (u Beogradu i Novom Sadu) - u satima u %</a:t>
            </a:r>
            <a:endParaRPr b="0" baseline="0" cap="none" dirty="0" i="0" kumimoji="0" lang="en-US" normalizeH="0" smtClean="0" strike="noStrike" sz="11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sr-Latn-CS" b="0" baseline="0" cap="none" dirty="0" i="1" kumimoji="0" lang="sr-Latn-CS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Izvor: Serbian Shipping Agency ‘’First Steamship Company’’ 2009.</a:t>
            </a:r>
            <a:endParaRPr b="0" baseline="0" cap="none" dirty="0" i="0" kumimoji="0" lang="en-US" normalizeH="0" smtClean="0" strike="noStrike" sz="11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  <a:p>
            <a:pPr algn="ctr" defTabSz="914400" eaLnBrk="0" fontAlgn="base" hangingPunct="0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b="0" baseline="0" cap="none" dirty="0" i="0" kumimoji="0" lang="en-US" normalizeH="0" smtClean="0" strike="noStrike" sz="28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altLang="sr-Latn-CS" dirty="0" lang="sr-Latn-CS" smtClean="0" sz="2800"/>
              <a:t>MULTIEFEKTIVAN UTICAJ TURIZMA NA RECEPTIVNE ZEMLJE 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>
          <a:xfrm>
            <a:off x="457200" y="1348760"/>
            <a:ext cx="8229600" cy="4937760"/>
          </a:xfrm>
        </p:spPr>
        <p:txBody>
          <a:bodyPr numCol="1">
            <a:normAutofit/>
          </a:bodyPr>
          <a:lstStyle/>
          <a:p>
            <a:r>
              <a:rPr altLang="sr-Latn-CS" dirty="0" lang="sr-Latn-CS" smtClean="0" sz="2400"/>
              <a:t>aktiviranje </a:t>
            </a:r>
            <a:r>
              <a:rPr altLang="sr-Latn-CS" dirty="0" lang="sr-Latn-CS" smtClean="0" sz="2400"/>
              <a:t>turističke ponude u receptivnim </a:t>
            </a:r>
            <a:r>
              <a:rPr altLang="sr-Latn-CS" dirty="0" lang="sr-Latn-CS" smtClean="0" sz="2400"/>
              <a:t>područjima,</a:t>
            </a:r>
          </a:p>
          <a:p>
            <a:r>
              <a:rPr altLang="sr-Latn-CS" dirty="0" lang="sr-Latn-CS" smtClean="0" sz="2400"/>
              <a:t>širenje </a:t>
            </a:r>
            <a:r>
              <a:rPr altLang="sr-Latn-CS" dirty="0" lang="sr-Latn-CS" smtClean="0" sz="2400"/>
              <a:t>pozitivne </a:t>
            </a:r>
            <a:r>
              <a:rPr altLang="sr-Latn-CS" dirty="0" lang="sr-Latn-CS" smtClean="0" sz="2400"/>
              <a:t>slike,</a:t>
            </a:r>
          </a:p>
          <a:p>
            <a:r>
              <a:rPr altLang="sr-Latn-CS" dirty="0" lang="sr-Latn-CS" smtClean="0" sz="2400"/>
              <a:t>razvoj </a:t>
            </a:r>
            <a:r>
              <a:rPr altLang="sr-Latn-CS" dirty="0" lang="sr-Latn-CS" smtClean="0" sz="2400"/>
              <a:t>različitih ekonomskih aktivnosti, </a:t>
            </a:r>
            <a:endParaRPr altLang="sr-Latn-CS" dirty="0" lang="sr-Latn-CS" smtClean="0" sz="2400"/>
          </a:p>
          <a:p>
            <a:r>
              <a:rPr altLang="sr-Latn-CS" dirty="0" lang="sr-Latn-CS" smtClean="0" sz="2400"/>
              <a:t>mogućnost </a:t>
            </a:r>
            <a:r>
              <a:rPr altLang="sr-Latn-CS" dirty="0" lang="sr-Latn-CS" smtClean="0" sz="2400"/>
              <a:t>zaposlenja u različitim sektorima, </a:t>
            </a:r>
            <a:endParaRPr altLang="sr-Latn-CS" dirty="0" lang="sr-Latn-CS" smtClean="0" sz="2400"/>
          </a:p>
          <a:p>
            <a:r>
              <a:rPr altLang="sr-Latn-CS" dirty="0" lang="sr-Latn-CS" smtClean="0" sz="2400"/>
              <a:t>stvaranje </a:t>
            </a:r>
            <a:r>
              <a:rPr altLang="sr-Latn-CS" dirty="0" lang="sr-Latn-CS" smtClean="0" sz="2400"/>
              <a:t>pozitivne atmosfere za domaće i strane investitore, </a:t>
            </a:r>
            <a:endParaRPr altLang="sr-Latn-CS" dirty="0" lang="sr-Latn-CS" smtClean="0" sz="2400"/>
          </a:p>
          <a:p>
            <a:r>
              <a:rPr altLang="sr-Latn-CS" dirty="0" lang="sr-Latn-CS" smtClean="0" sz="2400"/>
              <a:t>efekte </a:t>
            </a:r>
            <a:r>
              <a:rPr altLang="sr-Latn-CS" dirty="0" lang="sr-Latn-CS" smtClean="0" sz="2400"/>
              <a:t>regionalne turističke integracije, </a:t>
            </a:r>
          </a:p>
          <a:p>
            <a:r>
              <a:rPr altLang="sr-Latn-CS" dirty="0" lang="sr-Latn-CS" smtClean="0" sz="2400"/>
              <a:t>kulturne </a:t>
            </a:r>
            <a:r>
              <a:rPr altLang="sr-Latn-CS" dirty="0" lang="sr-Latn-CS" smtClean="0" sz="2400"/>
              <a:t>integracije raznih nacija, itd. </a:t>
            </a:r>
            <a:endParaRPr dirty="0" lang="en-US" sz="2400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7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32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37"/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altLang="sr-Latn-CS" dirty="0" lang="sr-Latn-CS" smtClean="0"/>
              <a:t>Državni zavod za statistiku Republike Hrvatske 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/>
          <a:lstStyle/>
          <a:p>
            <a:r>
              <a:rPr altLang="sr-Latn-CS" dirty="0" lang="sr-Latn-CS" smtClean="0"/>
              <a:t>Prikuplja </a:t>
            </a:r>
            <a:r>
              <a:rPr altLang="sr-Latn-CS" dirty="0" lang="sr-Latn-CS" smtClean="0"/>
              <a:t>podatke putem obrazaca potrebnih za praćenje turističkog prometa kao što su: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mesečni </a:t>
            </a:r>
            <a:r>
              <a:rPr altLang="sr-Latn-CS" dirty="0" lang="sr-Latn-CS" smtClean="0"/>
              <a:t>izveštaj o dolascima i noćenjima turista (TU-11),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izveštaj </a:t>
            </a:r>
            <a:r>
              <a:rPr altLang="sr-Latn-CS" dirty="0" lang="sr-Latn-CS" smtClean="0"/>
              <a:t>o turistima i noćenjima u kućama i stanovima za odmor (nekomercijalni turistički promet),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izveštaj </a:t>
            </a:r>
            <a:r>
              <a:rPr altLang="sr-Latn-CS" dirty="0" lang="sr-Latn-CS" smtClean="0"/>
              <a:t>o putničkim agencijama, </a:t>
            </a:r>
            <a:endParaRPr altLang="sr-Latn-CS" dirty="0" lang="sr-Latn-CS" smtClean="0"/>
          </a:p>
          <a:p>
            <a:pPr lvl="1"/>
            <a:r>
              <a:rPr altLang="sr-Latn-CS" b="1" dirty="0" lang="sr-Latn-CS" smtClean="0"/>
              <a:t>izveštaj </a:t>
            </a:r>
            <a:r>
              <a:rPr altLang="sr-Latn-CS" b="1" dirty="0" lang="sr-Latn-CS" smtClean="0"/>
              <a:t>o lukama nautičkog turizma, </a:t>
            </a:r>
            <a:endParaRPr altLang="sr-Latn-CS" b="1" dirty="0" lang="sr-Latn-CS" smtClean="0"/>
          </a:p>
          <a:p>
            <a:pPr lvl="1"/>
            <a:r>
              <a:rPr altLang="sr-Latn-CS" b="1" dirty="0" lang="sr-Latn-CS" smtClean="0"/>
              <a:t>izveštaj </a:t>
            </a:r>
            <a:r>
              <a:rPr altLang="sr-Latn-CS" b="1" dirty="0" lang="sr-Latn-CS" smtClean="0"/>
              <a:t>o dolasku stranog broda na kružnom putovanju (TU-19)</a:t>
            </a:r>
            <a:r>
              <a:rPr altLang="sr-Latn-CS" dirty="0" lang="sr-Latn-CS" smtClean="0"/>
              <a:t>,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tromesečni </a:t>
            </a:r>
            <a:r>
              <a:rPr altLang="sr-Latn-CS" dirty="0" lang="sr-Latn-CS" smtClean="0"/>
              <a:t>izveštaj o posetiocima važnijih turističkih znamenitosti i atrakcija, izvještaj o poslovnom skupu. </a:t>
            </a: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3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6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9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>
            <a:normAutofit/>
          </a:bodyPr>
          <a:lstStyle/>
          <a:p>
            <a:r>
              <a:rPr altLang="sr-Latn-CS" dirty="0" lang="sr-Latn-CS" smtClean="0" sz="2800"/>
              <a:t>Turizam </a:t>
            </a:r>
            <a:r>
              <a:rPr altLang="sr-Latn-CS" dirty="0" lang="sr-Latn-CS" smtClean="0" sz="2800"/>
              <a:t>jedna od vodećih privrednih grana u svetu, </a:t>
            </a:r>
            <a:endParaRPr dirty="0" lang="en-US" smtClean="0" sz="2800"/>
          </a:p>
          <a:p>
            <a:r>
              <a:rPr altLang="sr-Latn-CS" dirty="0" lang="sr-Latn-CS" smtClean="0" sz="2800"/>
              <a:t>Turizam je često način </a:t>
            </a:r>
            <a:r>
              <a:rPr altLang="sr-Latn-CS" dirty="0" lang="sr-Latn-CS" smtClean="0" sz="2800"/>
              <a:t>društvenog i ekonomskog razvoja. </a:t>
            </a:r>
            <a:endParaRPr altLang="sr-Latn-CS" dirty="0" lang="sr-Latn-CS" smtClean="0" sz="2800"/>
          </a:p>
          <a:p>
            <a:endParaRPr altLang="sr-Latn-CS" dirty="0" lang="sr-Latn-CS" smtClean="0" sz="2800"/>
          </a:p>
          <a:p>
            <a:r>
              <a:rPr altLang="sr-Latn-CS" dirty="0" lang="sr-Latn-CS" smtClean="0" sz="2800"/>
              <a:t>Utvrditi obim </a:t>
            </a:r>
            <a:r>
              <a:rPr altLang="sr-Latn-CS" dirty="0" lang="sr-Latn-CS" smtClean="0" sz="2800"/>
              <a:t>turističkih </a:t>
            </a:r>
            <a:r>
              <a:rPr altLang="sr-Latn-CS" dirty="0" lang="sr-Latn-CS" smtClean="0" sz="2800"/>
              <a:t>aktivnosti;</a:t>
            </a:r>
          </a:p>
          <a:p>
            <a:pPr lvl="1"/>
            <a:r>
              <a:rPr altLang="sr-Latn-CS" dirty="0" lang="sr-Latn-CS" smtClean="0" sz="2400"/>
              <a:t>Utvrditi </a:t>
            </a:r>
            <a:r>
              <a:rPr altLang="sr-Latn-CS" dirty="0" lang="sr-Latn-CS" smtClean="0" sz="2400"/>
              <a:t>broj turista koji posećuje određenu destinaciju, </a:t>
            </a:r>
            <a:endParaRPr altLang="sr-Latn-CS" dirty="0" lang="sr-Latn-CS" smtClean="0" sz="2400"/>
          </a:p>
          <a:p>
            <a:r>
              <a:rPr altLang="sr-Latn-CS" dirty="0" lang="sr-Latn-CS" smtClean="0" sz="2800"/>
              <a:t>Utvrditi uticaj turizma </a:t>
            </a:r>
            <a:r>
              <a:rPr altLang="sr-Latn-CS" dirty="0" lang="sr-Latn-CS" smtClean="0" sz="2800"/>
              <a:t>na </a:t>
            </a:r>
            <a:r>
              <a:rPr altLang="sr-Latn-CS" dirty="0" lang="sr-Latn-CS" smtClean="0" sz="2800"/>
              <a:t>destinaciju.</a:t>
            </a:r>
            <a:endParaRPr dirty="0" lang="en-US" smtClean="0" sz="2800"/>
          </a:p>
          <a:p>
            <a:endParaRPr dirty="0" lang="en-US" sz="2800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0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5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>
          <a:xfrm>
            <a:off x="457200" y="1219200"/>
            <a:ext cx="8229600" cy="1781172"/>
          </a:xfrm>
        </p:spPr>
        <p:txBody>
          <a:bodyPr numCol="1"/>
          <a:lstStyle/>
          <a:p>
            <a:r>
              <a:rPr altLang="sr-Latn-CS" dirty="0" lang="sr-Latn-CS" smtClean="0"/>
              <a:t>UNWTO </a:t>
            </a:r>
            <a:r>
              <a:rPr altLang="sr-Latn-CS" dirty="0" lang="sr-Latn-CS" smtClean="0"/>
              <a:t>apeluje </a:t>
            </a:r>
            <a:r>
              <a:rPr altLang="sr-Latn-CS" dirty="0" lang="sr-Latn-CS" smtClean="0"/>
              <a:t>Preporukom (2008) na sve </a:t>
            </a:r>
            <a:r>
              <a:rPr altLang="sr-Latn-CS" dirty="0" lang="sr-Latn-CS" smtClean="0"/>
              <a:t>države:</a:t>
            </a:r>
          </a:p>
          <a:p>
            <a:pPr lvl="1"/>
            <a:r>
              <a:rPr altLang="sr-Latn-CS" dirty="0" lang="sr-Latn-CS" smtClean="0"/>
              <a:t>da </a:t>
            </a:r>
            <a:r>
              <a:rPr altLang="sr-Latn-CS" dirty="0" lang="sr-Latn-CS" smtClean="0"/>
              <a:t>adekvatnije osmisle </a:t>
            </a:r>
            <a:endParaRPr altLang="sr-Latn-CS" dirty="0" lang="sr-Latn-CS" smtClean="0"/>
          </a:p>
          <a:p>
            <a:pPr lvl="1"/>
            <a:r>
              <a:rPr altLang="sr-Latn-CS" dirty="0" lang="sr-Latn-CS" smtClean="0"/>
              <a:t>d</a:t>
            </a:r>
            <a:r>
              <a:rPr altLang="sr-Latn-CS" dirty="0" lang="sr-Latn-CS" smtClean="0"/>
              <a:t>a adekvatnije </a:t>
            </a:r>
            <a:r>
              <a:rPr altLang="sr-Latn-CS" dirty="0" lang="sr-Latn-CS" smtClean="0"/>
              <a:t>primene načine prikupljanja i obrade statističkih podataka </a:t>
            </a:r>
            <a:r>
              <a:rPr altLang="sr-Latn-CS" dirty="0" lang="sr-Latn-CS" smtClean="0"/>
              <a:t>prometa </a:t>
            </a:r>
            <a:r>
              <a:rPr altLang="sr-Latn-CS" dirty="0" lang="sr-Latn-CS" smtClean="0"/>
              <a:t>turista. </a:t>
            </a:r>
            <a:endParaRPr dirty="0"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0046" y="3505216"/>
            <a:ext cx="8229600" cy="1781172"/>
          </a:xfrm>
          <a:prstGeom prst="rect">
            <a:avLst/>
          </a:prstGeom>
        </p:spPr>
        <p:txBody>
          <a:bodyPr numCol="1" vert="horz">
            <a:noAutofit/>
          </a:bodyPr>
          <a:lstStyle/>
          <a:p>
            <a:pPr algn="just"/>
            <a:r>
              <a:rPr altLang="sr-Latn-CS" dirty="0" lang="sr-Latn-CS" smtClean="0" sz="2400"/>
              <a:t>Jedan od najvećih izazova je merljivost turizma (konceptualne i analitičke poteškoće). </a:t>
            </a:r>
          </a:p>
          <a:p>
            <a:pPr algn="just"/>
            <a:endParaRPr altLang="sr-Latn-CS" dirty="0" lang="sr-Latn-CS" smtClean="0" sz="2400"/>
          </a:p>
          <a:p>
            <a:pPr algn="just"/>
            <a:r>
              <a:rPr altLang="sr-Latn-CS" dirty="0" lang="sr-Latn-CS" smtClean="0" sz="2400"/>
              <a:t>Prvi pokušaji dolaze iz WTO 1963. godine na Međuvladinoj konferenciji o turizmu. </a:t>
            </a:r>
            <a:endParaRPr b="0" baseline="0" cap="none" dirty="0" i="0" kern="1200" kumimoji="0" lang="en-US" noProof="0" normalizeH="0" spc="0" strike="noStrike" sz="2400" u="none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sr-Latn-CS" dirty="0" lang="sr-Latn-CS" smtClean="0"/>
              <a:t>Postalo je jasno 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>
          <a:xfrm>
            <a:off x="457200" y="1219200"/>
            <a:ext cx="8401080" cy="4937760"/>
          </a:xfrm>
        </p:spPr>
        <p:txBody>
          <a:bodyPr numCol="1">
            <a:normAutofit/>
          </a:bodyPr>
          <a:lstStyle/>
          <a:p>
            <a:r>
              <a:rPr altLang="sr-Latn-CS" dirty="0" lang="sr-Latn-CS" smtClean="0"/>
              <a:t>Da </a:t>
            </a:r>
            <a:r>
              <a:rPr altLang="sr-Latn-CS" dirty="0" lang="sr-Latn-CS" smtClean="0"/>
              <a:t>precizni i tačni podaci poseduju izuzetnu važnost za kreiranje politike u turizmu kao i u strategijama razvoja. </a:t>
            </a:r>
            <a:endParaRPr altLang="sr-Latn-CS" dirty="0" lang="sr-Latn-CS" smtClean="0"/>
          </a:p>
          <a:p>
            <a:pPr>
              <a:buNone/>
            </a:pPr>
            <a:r>
              <a:rPr altLang="sr-Latn-CS" dirty="0" lang="sr-Latn-CS" smtClean="0"/>
              <a:t>		FormiranjeTurističkih </a:t>
            </a:r>
            <a:r>
              <a:rPr altLang="sr-Latn-CS" dirty="0" lang="sr-Latn-CS" smtClean="0"/>
              <a:t>nacionalnih </a:t>
            </a:r>
            <a:r>
              <a:rPr altLang="sr-Latn-CS" dirty="0" lang="sr-Latn-CS" smtClean="0"/>
              <a:t>izveštaja.</a:t>
            </a:r>
          </a:p>
          <a:p>
            <a:endParaRPr altLang="sr-Latn-CS" dirty="0" lang="sr-Latn-CS" smtClean="0" sz="1050"/>
          </a:p>
          <a:p>
            <a:r>
              <a:rPr altLang="sr-Latn-CS" dirty="0" lang="sr-Latn-CS" smtClean="0"/>
              <a:t>Na WTO </a:t>
            </a:r>
            <a:r>
              <a:rPr altLang="sr-Latn-CS" dirty="0" lang="sr-Latn-CS" smtClean="0"/>
              <a:t>konferenciji u Otavi 1991. godine </a:t>
            </a:r>
            <a:r>
              <a:rPr altLang="sr-Latn-CS" dirty="0" lang="sr-Latn-CS" smtClean="0"/>
              <a:t>utvrđene su </a:t>
            </a:r>
            <a:r>
              <a:rPr altLang="sr-Latn-CS" dirty="0" lang="sr-Latn-CS" smtClean="0"/>
              <a:t>nove definicije kao i metodologije za prikupljanje podataka. </a:t>
            </a:r>
            <a:endParaRPr altLang="sr-Latn-CS" dirty="0" lang="sr-Latn-CS" smtClean="0"/>
          </a:p>
          <a:p>
            <a:endParaRPr altLang="sr-Latn-CS" dirty="0" lang="sr-Latn-CS" smtClean="0" sz="800"/>
          </a:p>
          <a:p>
            <a:r>
              <a:rPr altLang="sr-Latn-CS" dirty="0" lang="sr-Latn-CS" smtClean="0"/>
              <a:t>Razvijeni su sistemi </a:t>
            </a:r>
            <a:r>
              <a:rPr altLang="sr-Latn-CS" dirty="0" lang="sr-Latn-CS" smtClean="0">
                <a:solidFill>
                  <a:srgbClr val="C00000"/>
                </a:solidFill>
              </a:rPr>
              <a:t>Turističkih satelitskih računa (TSA)</a:t>
            </a:r>
            <a:r>
              <a:rPr altLang="sr-Latn-CS" dirty="0" lang="sr-Latn-CS" smtClean="0"/>
              <a:t>. </a:t>
            </a:r>
            <a:endParaRPr altLang="sr-Latn-CS" dirty="0" lang="sr-Latn-CS" smtClean="0"/>
          </a:p>
          <a:p>
            <a:endParaRPr altLang="sr-Latn-CS" dirty="0" lang="sr-Latn-CS" smtClean="0"/>
          </a:p>
          <a:p>
            <a:endParaRPr altLang="sr-Latn-CS" dirty="0" lang="sr-Latn-CS" smtClean="0" sz="2000"/>
          </a:p>
          <a:p>
            <a:r>
              <a:rPr altLang="sr-Latn-CS" dirty="0" lang="sr-Latn-CS" smtClean="0"/>
              <a:t>Međutim, ovi </a:t>
            </a:r>
            <a:r>
              <a:rPr altLang="sr-Latn-CS" dirty="0" lang="sr-Latn-CS" smtClean="0"/>
              <a:t>pokazatelji i dalje nisu uporedivi na globalnom </a:t>
            </a:r>
            <a:r>
              <a:rPr altLang="sr-Latn-CS" dirty="0" lang="sr-Latn-CS" smtClean="0"/>
              <a:t>nivou (prilagođenost </a:t>
            </a:r>
            <a:r>
              <a:rPr altLang="sr-Latn-CS" dirty="0" lang="sr-Latn-CS" smtClean="0"/>
              <a:t>TSA </a:t>
            </a:r>
            <a:r>
              <a:rPr altLang="sr-Latn-CS" dirty="0" lang="sr-Latn-CS" smtClean="0"/>
              <a:t>nac. Karakteristikama).</a:t>
            </a:r>
            <a:endParaRPr dirty="0"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28662" y="235743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7"/>
                                        <p:tgtEl>
                                          <p:spTgt spid="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sr-Latn-CS" dirty="0" lang="sr-Latn-CS" smtClean="0"/>
              <a:t>PROBLEMI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>
            <a:normAutofit/>
          </a:bodyPr>
          <a:lstStyle/>
          <a:p>
            <a:r>
              <a:rPr altLang="sr-Latn-CS" dirty="0" lang="sr-Latn-CS" smtClean="0" sz="2800"/>
              <a:t>Indirektni </a:t>
            </a:r>
            <a:r>
              <a:rPr altLang="sr-Latn-CS" dirty="0" lang="sr-Latn-CS" smtClean="0" sz="2800"/>
              <a:t>efekti ostvareni od turizma </a:t>
            </a:r>
            <a:r>
              <a:rPr altLang="sr-Latn-CS" dirty="0" lang="sr-Latn-CS" smtClean="0" sz="2800"/>
              <a:t>se teško </a:t>
            </a:r>
            <a:r>
              <a:rPr altLang="sr-Latn-CS" dirty="0" lang="sr-Latn-CS" smtClean="0" sz="2800"/>
              <a:t>mogu tačno </a:t>
            </a:r>
            <a:r>
              <a:rPr altLang="sr-Latn-CS" dirty="0" lang="sr-Latn-CS" smtClean="0" sz="2800"/>
              <a:t>izmeriti;</a:t>
            </a:r>
          </a:p>
          <a:p>
            <a:r>
              <a:rPr altLang="sr-Latn-CS" dirty="0" lang="sr-Latn-CS" smtClean="0" sz="2800"/>
              <a:t>Problem </a:t>
            </a:r>
            <a:r>
              <a:rPr altLang="sr-Latn-CS" dirty="0" lang="sr-Latn-CS" smtClean="0" sz="2800"/>
              <a:t>praćenja posetila (same day visitor) je očigledan u više </a:t>
            </a:r>
            <a:r>
              <a:rPr altLang="sr-Latn-CS" dirty="0" lang="sr-Latn-CS" smtClean="0" sz="2800"/>
              <a:t>zemalja;</a:t>
            </a:r>
          </a:p>
          <a:p>
            <a:r>
              <a:rPr altLang="sr-Latn-CS" dirty="0" lang="sr-Latn-CS" smtClean="0" sz="2800"/>
              <a:t>D</a:t>
            </a:r>
            <a:r>
              <a:rPr altLang="sr-Latn-CS" dirty="0" lang="sr-Latn-CS" smtClean="0" sz="2800"/>
              <a:t>efinisanje </a:t>
            </a:r>
            <a:r>
              <a:rPr altLang="sr-Latn-CS" dirty="0" lang="sr-Latn-CS" smtClean="0" sz="2800"/>
              <a:t>potrošnje posetilaca koji putuju iz poslovnih razloga. </a:t>
            </a:r>
            <a:endParaRPr altLang="sr-Latn-CS" dirty="0" lang="sr-Latn-CS" smtClean="0" sz="2800"/>
          </a:p>
          <a:p>
            <a:endParaRPr altLang="sr-Latn-CS" dirty="0" lang="sr-Latn-CS" smtClean="0" sz="2800"/>
          </a:p>
          <a:p>
            <a:r>
              <a:rPr altLang="sr-Latn-CS" dirty="0" lang="sr-Latn-CS" smtClean="0" sz="2800"/>
              <a:t>Broj </a:t>
            </a:r>
            <a:r>
              <a:rPr altLang="sr-Latn-CS" dirty="0" lang="sr-Latn-CS" smtClean="0" sz="2800"/>
              <a:t>zaposlenih u turizmu kao </a:t>
            </a:r>
            <a:r>
              <a:rPr altLang="sr-Latn-CS" dirty="0" lang="sr-Latn-CS" smtClean="0" sz="2800"/>
              <a:t>privrednoj: </a:t>
            </a:r>
          </a:p>
          <a:p>
            <a:pPr lvl="1"/>
            <a:r>
              <a:rPr altLang="sr-Latn-CS" dirty="0" lang="sr-Latn-CS" smtClean="0" sz="2400"/>
              <a:t>klasifikacija </a:t>
            </a:r>
            <a:r>
              <a:rPr altLang="sr-Latn-CS" dirty="0" lang="sr-Latn-CS" smtClean="0" sz="2400"/>
              <a:t>i unificiranje potrebni na globalnom nivuo.</a:t>
            </a:r>
            <a:endParaRPr dirty="0" lang="en-US" sz="2400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7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2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5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sr-Latn-CS" dirty="0" lang="sr-Latn-CS" smtClean="0"/>
              <a:t>NOVI PROBLEMI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/>
          <a:lstStyle/>
          <a:p>
            <a:r>
              <a:rPr altLang="sr-Latn-CS" dirty="0" lang="sr-Latn-CS" smtClean="0"/>
              <a:t>Osnivanje EU:</a:t>
            </a:r>
          </a:p>
          <a:p>
            <a:pPr lvl="1"/>
            <a:r>
              <a:rPr altLang="sr-Latn-CS" dirty="0" lang="sr-Latn-CS" smtClean="0"/>
              <a:t>„ukidanje </a:t>
            </a:r>
            <a:r>
              <a:rPr altLang="sr-Latn-CS" dirty="0" lang="sr-Latn-CS" smtClean="0"/>
              <a:t>graničnih kopnenih putničkih tačaka“ između dve </a:t>
            </a:r>
            <a:r>
              <a:rPr altLang="sr-Latn-CS" dirty="0" lang="sr-Latn-CS" smtClean="0"/>
              <a:t>članice.</a:t>
            </a:r>
          </a:p>
          <a:p>
            <a:pPr lvl="1"/>
            <a:r>
              <a:rPr altLang="sr-Latn-CS" dirty="0" lang="sr-Latn-CS" smtClean="0"/>
              <a:t>noćenje u neregistrovanom objektu za </a:t>
            </a:r>
            <a:r>
              <a:rPr altLang="sr-Latn-CS" dirty="0" lang="sr-Latn-CS" smtClean="0"/>
              <a:t>smeštaj...</a:t>
            </a:r>
          </a:p>
          <a:p>
            <a:endParaRPr dirty="0" lang="en-US"/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sr-Latn-CS" dirty="0" lang="sr-Latn-CS" smtClean="0"/>
              <a:t>METODE ISTRAŽIVANJA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>
            <a:normAutofit lnSpcReduction="10000"/>
          </a:bodyPr>
          <a:lstStyle/>
          <a:p>
            <a:r>
              <a:rPr altLang="sr-Latn-CS" dirty="0" lang="sr-Latn-CS" smtClean="0"/>
              <a:t>Prilikom obrade i interpretacije </a:t>
            </a:r>
            <a:r>
              <a:rPr altLang="sr-Latn-CS" dirty="0" lang="sr-Latn-CS" smtClean="0"/>
              <a:t>rezultata:</a:t>
            </a:r>
          </a:p>
          <a:p>
            <a:pPr lvl="1"/>
            <a:r>
              <a:rPr altLang="sr-Latn-CS" dirty="0" lang="sr-Latn-CS" smtClean="0"/>
              <a:t>statistički </a:t>
            </a:r>
            <a:r>
              <a:rPr altLang="sr-Latn-CS" dirty="0" lang="sr-Latn-CS" smtClean="0"/>
              <a:t>metod, zasnovan na primeni statističkih </a:t>
            </a:r>
            <a:r>
              <a:rPr altLang="sr-Latn-CS" dirty="0" lang="sr-Latn-CS" smtClean="0"/>
              <a:t>procedura - deskriptivni </a:t>
            </a:r>
            <a:r>
              <a:rPr altLang="sr-Latn-CS" dirty="0" lang="sr-Latn-CS" smtClean="0"/>
              <a:t>(distribucija frekvencije) i komparativni.</a:t>
            </a:r>
            <a:endParaRPr dirty="0" lang="en-US" smtClean="0"/>
          </a:p>
          <a:p>
            <a:r>
              <a:rPr altLang="sr-Latn-CS" dirty="0" lang="sr-Latn-CS" smtClean="0"/>
              <a:t>Podaci o ukupnom turističkom prometu kruzeva su prikupljani od lučkih kapetanija u Novom Sadu i Beogradu (Srbija) i od špeditera kruzera u Srbiji</a:t>
            </a:r>
            <a:r>
              <a:rPr altLang="sr-Latn-CS" dirty="0" lang="sr-Latn-CS" smtClean="0"/>
              <a:t>.</a:t>
            </a:r>
          </a:p>
          <a:p>
            <a:endParaRPr altLang="sr-Latn-CS" dirty="0" lang="sr-Latn-CS" smtClean="0"/>
          </a:p>
          <a:p>
            <a:r>
              <a:rPr altLang="sr-Latn-CS" dirty="0" lang="sr-Latn-CS" smtClean="0"/>
              <a:t>K</a:t>
            </a:r>
            <a:r>
              <a:rPr altLang="sr-Cyrl-CS" dirty="0" lang="sr-Cyrl-CS" smtClean="0"/>
              <a:t>ao </a:t>
            </a:r>
            <a:r>
              <a:rPr altLang="sr-Latn-CS" dirty="0" lang="sr-Latn-CS" smtClean="0"/>
              <a:t>inicijalni </a:t>
            </a:r>
            <a:r>
              <a:rPr altLang="sr-Cyrl-CS" dirty="0" lang="sr-Cyrl-CS" smtClean="0"/>
              <a:t>reprezentativni uzorak su analizirani putnici 67 brodova (12,9%) </a:t>
            </a:r>
            <a:r>
              <a:rPr altLang="sr-Latn-CS" dirty="0" lang="sr-Latn-CS" smtClean="0"/>
              <a:t>- </a:t>
            </a:r>
            <a:r>
              <a:rPr altLang="sr-Cyrl-CS" dirty="0" lang="sr-Cyrl-CS" smtClean="0"/>
              <a:t>2007</a:t>
            </a:r>
            <a:r>
              <a:rPr altLang="sr-Cyrl-CS" dirty="0" lang="sr-Cyrl-CS" smtClean="0"/>
              <a:t>. </a:t>
            </a:r>
            <a:r>
              <a:rPr altLang="sr-Cyrl-CS" dirty="0" lang="sr-Cyrl-CS" smtClean="0"/>
              <a:t>godin</a:t>
            </a:r>
            <a:r>
              <a:rPr altLang="sr-Latn-CS" dirty="0" lang="sr-Latn-CS" smtClean="0"/>
              <a:t>e</a:t>
            </a:r>
            <a:r>
              <a:rPr altLang="sr-Cyrl-CS" dirty="0" lang="sr-Cyrl-CS" smtClean="0"/>
              <a:t> </a:t>
            </a:r>
            <a:r>
              <a:rPr altLang="sr-Cyrl-CS" dirty="0" lang="sr-Cyrl-CS" smtClean="0"/>
              <a:t>pristali u Novom </a:t>
            </a:r>
            <a:r>
              <a:rPr altLang="sr-Cyrl-CS" dirty="0" lang="sr-Cyrl-CS" smtClean="0"/>
              <a:t>Sadu</a:t>
            </a:r>
            <a:r>
              <a:rPr altLang="sr-Latn-CS" dirty="0" lang="sr-Latn-CS" smtClean="0"/>
              <a:t>: </a:t>
            </a:r>
            <a:r>
              <a:rPr altLang="sr-Cyrl-CS" dirty="0" lang="sr-Cyrl-CS" smtClean="0"/>
              <a:t>8.225 </a:t>
            </a:r>
            <a:r>
              <a:rPr altLang="sr-Cyrl-CS" dirty="0" lang="sr-Cyrl-CS" smtClean="0"/>
              <a:t>turista </a:t>
            </a:r>
            <a:r>
              <a:rPr altLang="sr-Latn-CS" dirty="0" lang="sr-Latn-CS" smtClean="0"/>
              <a:t>- </a:t>
            </a:r>
            <a:r>
              <a:rPr altLang="sr-Cyrl-CS" dirty="0" lang="sr-Cyrl-CS" smtClean="0"/>
              <a:t>12,4</a:t>
            </a:r>
            <a:r>
              <a:rPr altLang="sr-Cyrl-CS" dirty="0" lang="sr-Cyrl-CS" smtClean="0"/>
              <a:t>%</a:t>
            </a:r>
            <a:r>
              <a:rPr altLang="sr-Latn-CS" dirty="0" lang="sr-Latn-CS" smtClean="0"/>
              <a:t> ukupnog prometa</a:t>
            </a:r>
            <a:r>
              <a:rPr altLang="sr-Cyrl-CS" dirty="0" lang="sr-Cyrl-CS" smtClean="0"/>
              <a:t>).</a:t>
            </a:r>
            <a:r>
              <a:rPr altLang="sr-Latn-CS" dirty="0" lang="sr-Latn-CS" smtClean="0"/>
              <a:t> </a:t>
            </a:r>
            <a:endParaRPr altLang="sr-Latn-CS" dirty="0" lang="sr-Latn-CS" smtClean="0"/>
          </a:p>
          <a:p>
            <a:r>
              <a:rPr altLang="sr-Latn-CS" dirty="0" lang="sr-Latn-CS" smtClean="0"/>
              <a:t>Istraživanje </a:t>
            </a:r>
            <a:r>
              <a:rPr altLang="sr-Latn-CS" dirty="0" lang="sr-Latn-CS" smtClean="0"/>
              <a:t>je ponovljeno naredne </a:t>
            </a:r>
            <a:r>
              <a:rPr altLang="sr-Latn-CS" dirty="0" lang="sr-Latn-CS" smtClean="0"/>
              <a:t>godine i prošireno – uzorak je 62,6</a:t>
            </a:r>
            <a:r>
              <a:rPr altLang="sr-Latn-CS" dirty="0" lang="sr-Latn-CS" smtClean="0"/>
              <a:t>% ostvarenog prometa.</a:t>
            </a:r>
            <a:endParaRPr dirty="0" lang="en-US" smtClean="0"/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7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0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15"/>
                                        <p:tgtEl>
                                          <p:spTgt spid="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0"/>
                                        <p:tgtEl>
                                          <p:spTgt spid="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in)" transition="in">
                                      <p:cBhvr>
                                        <p:cTn dur="500" id="25"/>
                                        <p:tgtEl>
                                          <p:spTgt spid="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quarter"/>
          </p:nvPr>
        </p:nvSpPr>
        <p:spPr/>
        <p:txBody>
          <a:bodyPr numCol="1"/>
          <a:lstStyle/>
          <a:p>
            <a:endParaRPr lang="en-US"/>
          </a:p>
        </p:txBody>
      </p:sp>
      <p:pic>
        <p:nvPicPr>
          <p:cNvPr descr="D:\Aleksandra Dragin\SASKA\DR\Mape Evropa Dunav\Evropa ENG map euro2.jpg" id="1026" name="Picture 1"/>
          <p:cNvPicPr>
            <a:picLocks noChangeArrowheads="1" noChangeAspect="1"/>
          </p:cNvPicPr>
          <p:nvPr/>
        </p:nvPicPr>
        <p:blipFill>
          <a:blip r:embed="rId2"/>
          <a:srcRect l="10500" r="1811" t="45189"/>
          <a:stretch>
            <a:fillRect/>
          </a:stretch>
        </p:blipFill>
        <p:spPr>
          <a:xfrm>
            <a:off x="1108139" y="571480"/>
            <a:ext cx="6392819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0518"/>
          </a:xfrm>
        </p:spPr>
        <p:txBody>
          <a:bodyPr numCol="1">
            <a:normAutofit fontScale="90000"/>
          </a:bodyPr>
          <a:lstStyle/>
          <a:p>
            <a:r>
              <a:rPr altLang="sr-Latn-CS" dirty="0" lang="sr-Latn-CS" smtClean="0"/>
              <a:t>REZULTATI</a:t>
            </a:r>
            <a:endParaRPr dirty="0"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09" y="1000108"/>
          <a:ext cx="7286676" cy="5504688"/>
        </p:xfrm>
        <a:graphic>
          <a:graphicData uri="http://schemas.openxmlformats.org/drawingml/2006/table">
            <a:tbl>
              <a:tblPr/>
              <a:tblGrid>
                <a:gridCol w="901652"/>
                <a:gridCol w="1063442"/>
                <a:gridCol w="1003973"/>
                <a:gridCol w="1049449"/>
                <a:gridCol w="1053822"/>
                <a:gridCol w="1109793"/>
                <a:gridCol w="1104545"/>
              </a:tblGrid>
              <a:tr h="835276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dirty="0" lang="sr-Latn-CS" sz="1600">
                          <a:latin typeface="Times New Roman"/>
                          <a:ea typeface="Times New Roman"/>
                          <a:cs typeface="Times New Roman"/>
                        </a:rPr>
                        <a:t>Godina</a:t>
                      </a:r>
                      <a:endParaRPr dirty="0"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Ukupno turista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Domaći turisti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Strani turisti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Ukupno noćenja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Noćenja (domaći)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Noćenja (strani)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2000.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88,128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74,214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13,914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161,290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133,277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28,013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2001.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99,272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80,481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18,791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165,757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127,391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38,366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2002.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91,191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68,826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22,364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158,167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110,547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47,621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2003.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73,715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48,802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24,373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128,750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76,511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52,241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2004.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64,933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40,623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24,311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114,277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66,493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47,764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2005.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67,646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38,666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28,981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126,461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66,862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59,599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2006.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74,568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39,198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35,370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146,951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72,995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73,965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2007.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94,934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49,563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45,371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179,719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79,172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100,547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2008.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100,209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55,738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44,471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185,235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90,530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94,705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2009.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83,981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36,606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dirty="0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44,375</a:t>
                      </a:r>
                      <a:endParaRPr dirty="0"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161,709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65,024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96,685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638"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b="1" lang="sr-Latn-CS" sz="1600">
                          <a:latin typeface="Times New Roman"/>
                          <a:ea typeface="Times New Roman"/>
                          <a:cs typeface="Times New Roman"/>
                        </a:rPr>
                        <a:t>2010.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92,620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dirty="0" lang="sr-Latn-CS" sz="1600">
                          <a:latin typeface="Times New Roman"/>
                          <a:ea typeface="Times New Roman"/>
                          <a:cs typeface="Times New Roman"/>
                        </a:rPr>
                        <a:t>41,870</a:t>
                      </a:r>
                      <a:endParaRPr dirty="0"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50,750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168,347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lang="sr-Latn-CS" sz="1600">
                          <a:latin typeface="Times New Roman"/>
                          <a:ea typeface="Times New Roman"/>
                          <a:cs typeface="Times New Roman"/>
                        </a:rPr>
                        <a:t>68,181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  <a:tc>
                  <a:txBody>
                    <a:bodyPr numCol="1"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altLang="sr-Latn-CS" dirty="0" lang="sr-Latn-CS" sz="1600">
                          <a:latin typeface="Times New Roman"/>
                          <a:ea typeface="Times New Roman"/>
                          <a:cs typeface="Times New Roman"/>
                        </a:rPr>
                        <a:t>100,166</a:t>
                      </a:r>
                      <a:endParaRPr dirty="0"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B="0" marL="63944" marR="63944" marT="0">
                    <a:lnL>
                      <a:noFill/>
                    </a:lnL>
                    <a:lnR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>
                      <a:noFill/>
                    </a:lnT>
                    <a:lnB algn="ctr"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>
          <a:xfrm>
            <a:off x="2428860" y="642918"/>
            <a:ext cx="64163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pPr algn="just" defTabSz="914400" eaLnBrk="1" fontAlgn="base" hangingPunct="1" indent="5397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sr-Latn-CS" b="0" baseline="0" cap="none" dirty="0" i="1" kumimoji="0" lang="sr-Latn-CS" normalizeH="0" smtClean="0" strike="noStrike" sz="1600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Tabela 1. Broj dolazaka i noćenja turista u Novom Sadu (2000-2010)</a:t>
            </a:r>
            <a:endParaRPr b="0" baseline="0" cap="none" dirty="0" i="0" kumimoji="0" lang="en-US" normalizeH="0" smtClean="0" strike="noStrike" sz="105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6488668"/>
            <a:ext cx="7000908" cy="338554"/>
          </a:xfrm>
          <a:prstGeom prst="rect">
            <a:avLst/>
          </a:prstGeom>
        </p:spPr>
        <p:txBody>
          <a:bodyPr numCol="1" wrap="square">
            <a:spAutoFit/>
          </a:bodyPr>
          <a:lstStyle/>
          <a:p>
            <a:pPr algn="r" eaLnBrk="0" fontAlgn="base" hangingPunct="0" indent="539750" lvl="0">
              <a:spcBef>
                <a:spcPct val="0"/>
              </a:spcBef>
              <a:spcAft>
                <a:spcPct val="0"/>
              </a:spcAft>
            </a:pPr>
            <a:r>
              <a:rPr altLang="sr-Latn-CS" b="0" baseline="0" cap="none" dirty="0" i="1" kumimoji="0" lang="sr-Latn-CS" normalizeH="0" smtClean="0" strike="noStrike" sz="1600" u="none">
                <a:ln>
                  <a:noFill/>
                </a:ln>
                <a:solidFill>
                  <a:schemeClr val="tx1"/>
                </a:solidFill>
                <a:effectLst/>
                <a:latin charset="0" pitchFamily="18" typeface="Times New Roman"/>
                <a:ea charset="0" pitchFamily="34" typeface="Calibri"/>
                <a:cs charset="0" pitchFamily="18" typeface="Times New Roman"/>
              </a:rPr>
              <a:t>Izvor: Republički zavod za statistiku, Opštine u Srbiji 2001-2011.</a:t>
            </a:r>
            <a:endParaRPr altLang="sr-Latn-CS" b="0" baseline="0" cap="none" dirty="0" i="0" kumimoji="0" lang="sr-Latn-CS" normalizeH="0" smtClean="0" strike="noStrike" sz="2400" u="none">
              <a:ln>
                <a:noFill/>
              </a:ln>
              <a:solidFill>
                <a:schemeClr val="tx1"/>
              </a:solidFill>
              <a:effectLst/>
              <a:latin charset="0" pitchFamily="34"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00430" y="6202203"/>
            <a:ext cx="857256" cy="360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7"/>
    </p:bldLst>
  </p:timing>
</p:sld>
</file>

<file path=ppt/theme/_rels/theme1.xml.rels><?xml version="1.0" encoding="UTF-8" standalone="yes"?><Relationships xmlns="http://schemas.openxmlformats.org/package/2006/relationships"><Relationship Id="rId1" Target="../media/image1.jpeg" Type="http://schemas.openxmlformats.org/officeDocument/2006/relationships/image"/></Relationships>
</file>

<file path=ppt/theme/theme1.xml><?xml version="1.0" encoding="utf-8"?>
<a:theme xmlns:a="http://schemas.openxmlformats.org/drawingml/2006/main" name="Origin">
  <a:themeElements>
    <a:clrScheme name="Origin">
      <a:dk1>
        <a:sysClr lastClr="000000" val="windowText"/>
      </a:dk1>
      <a:lt1>
        <a:sysClr lastClr="FFFFFF" val="window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algn="ctr" cap="flat" cmpd="sng" w="9525">
          <a:solidFill>
            <a:schemeClr val="phClr"/>
          </a:solidFill>
          <a:prstDash val="solid"/>
        </a:ln>
        <a:ln algn="ctr" cap="flat" cmpd="sng" w="19050">
          <a:solidFill>
            <a:schemeClr val="phClr"/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r="5400000" dist="254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r="5400000" dist="43000" rotWithShape="0">
              <a:srgbClr val="000000">
                <a:alpha val="40000"/>
              </a:srgbClr>
            </a:outerShdw>
          </a:effectLst>
          <a:scene3d>
            <a:camera fov="0" prst="orthographicFront">
              <a:rot lat="0" lon="0" rev="0"/>
            </a:camera>
            <a:lightRig dir="t" rig="balanced">
              <a:rot lat="0" lon="0" rev="0"/>
            </a:lightRig>
          </a:scene3d>
          <a:sp3d prstMaterial="matte">
            <a:bevelT h="0" w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r="5400000" dist="25400" rotWithShape="0">
              <a:srgbClr val="000000">
                <a:alpha val="50000"/>
              </a:srgbClr>
            </a:outerShdw>
          </a:effectLst>
          <a:scene3d>
            <a:camera fov="0" prst="orthographicFront">
              <a:rot lat="0" lon="0" rev="0"/>
            </a:camera>
            <a:lightRig dir="t" rig="soft">
              <a:rot lat="0" lon="0" rev="2700000"/>
            </a:lightRig>
          </a:scene3d>
          <a:sp3d prstMaterial="matte">
            <a:bevelT h="50800" w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algn="tl" flip="x" sx="35000" sy="40000" tx="0" ty="0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Company/>
  <Words>834</Words>
  <Paragraphs>190</Paragraphs>
  <Slides>16</Slides>
  <Notes>0</Notes>
  <TotalTime>612</TotalTime>
  <HiddenSlides>0</HiddenSlides>
  <MMClips>0</MMClips>
  <ScaleCrop>false</ScaleCrop>
  <HeadingPairs>
    <vt:vector baseType="variant" size="6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18">
      <vt:lpstr>Origin</vt:lpstr>
      <vt:lpstr>Microsoft Office Excel Chart</vt:lpstr>
      <vt:lpstr>Statističko praćenje turističkog prometa kruzera u Srbiji</vt:lpstr>
      <vt:lpstr>Slide 2</vt:lpstr>
      <vt:lpstr>Slide 3</vt:lpstr>
      <vt:lpstr>Postalo je jasno</vt:lpstr>
      <vt:lpstr>PROBLEMI</vt:lpstr>
      <vt:lpstr>NOVI PROBLEMI</vt:lpstr>
      <vt:lpstr>METODE ISTRAŽIVANJA</vt:lpstr>
      <vt:lpstr>Slide 8</vt:lpstr>
      <vt:lpstr>REZULTATI</vt:lpstr>
      <vt:lpstr>SRBIJA I STAT. PRAĆENJE TURISTA</vt:lpstr>
      <vt:lpstr>METODOLOGIJA - RZS</vt:lpstr>
      <vt:lpstr>Slide 12</vt:lpstr>
      <vt:lpstr>Slide 13</vt:lpstr>
      <vt:lpstr>Slide 14</vt:lpstr>
      <vt:lpstr>MULTIEFEKTIVAN UTICAJ TURIZMA NA RECEPTIVNE ZEMLJE</vt:lpstr>
      <vt:lpstr>Državni zavod za statistiku Republike Hrvatske</vt:lpstr>
    </vt:vector>
  </TitlesOfParts>
  <LinksUpToDate>false</LinksUpToDate>
  <SharedDoc>false</SharedDoc>
  <HyperlinksChanged>false</HyperlinksChanged>
  <Application>Microsoft Office PowerPoint</Application>
  <AppVersion>12.0000</AppVersion>
  <PresentationFormat>On-screen Show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2012-11-26T20:20:10Z</dcterms:created>
  <dc:creator>Dragin</dc:creator>
  <cp:lastModifiedBy>Dragin</cp:lastModifiedBy>
  <dcterms:modified xsi:type="dcterms:W3CDTF">2012-11-27T06:32:41Z</dcterms:modified>
  <cp:revision>11</cp:revision>
  <dc:title>Slide 1</dc:title>
</cp:coreProperties>
</file>