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4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har char="•"/>
        <a:defRPr b="0" baseline="0" dirty="0" i="0" lang="en-US" smtClean="0" sz="3200" u="none">
          <a:solidFill>
            <a:schemeClr val="tx1"/>
          </a:solidFill>
          <a:latin charset="0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800" u="none">
          <a:solidFill>
            <a:schemeClr val="tx1"/>
          </a:solidFill>
          <a:latin charset="0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har char="•"/>
        <a:defRPr b="0" dirty="0" i="0" lang="en-US" smtClean="0" sz="2400" u="none">
          <a:solidFill>
            <a:schemeClr val="tx1"/>
          </a:solidFill>
          <a:latin charset="0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har char="»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4.png" Type="http://schemas.openxmlformats.org/officeDocument/2006/relationships/image"/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5" Target="../media/image8.jpeg" Type="http://schemas.openxmlformats.org/officeDocument/2006/relationships/image"/><Relationship Id="rId4" Target="../media/image7.jpeg" Type="http://schemas.openxmlformats.org/officeDocument/2006/relationships/image"/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6" Target="../media/image13.pn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16.jpeg" Type="http://schemas.openxmlformats.org/officeDocument/2006/relationships/image"/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600200" y="1524000"/>
            <a:ext cx="6248400" cy="41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8"/>
          <p:cNvSpPr txBox="1">
            <a:spLocks/>
          </p:cNvSpPr>
          <p:nvPr/>
        </p:nvSpPr>
        <p:spPr>
          <a:xfrm>
            <a:off x="1752600" y="0"/>
            <a:ext cx="5486400" cy="163195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/>
            <a:r>
              <a:rPr dirty="0" lang="en-US" smtClean="0"/>
              <a:t>Predmet: </a:t>
            </a:r>
          </a:p>
          <a:p>
            <a:pPr algn="ctr" indent="0" marL="0"/>
            <a:r>
              <a:rPr b="1" dirty="0" lang="en-US" smtClean="0"/>
              <a:t>Menadžment događaja</a:t>
            </a:r>
          </a:p>
          <a:p>
            <a:pPr algn="ctr" indent="0" marL="0"/>
            <a:r>
              <a:rPr dirty="0" i="1" lang="en-US" smtClean="0"/>
              <a:t>Bid dokumentacija:</a:t>
            </a:r>
          </a:p>
          <a:p>
            <a:pPr algn="ctr" indent="0" marL="0"/>
            <a:r>
              <a:rPr b="1" dirty="0" i="1" lang="en-US" smtClean="0">
                <a:solidFill>
                  <a:srgbClr val="008000"/>
                </a:solidFill>
              </a:rPr>
              <a:t>Konferencija o lekovitim biljkama Stare planine,</a:t>
            </a:r>
          </a:p>
          <a:p>
            <a:pPr algn="ctr" indent="0" marL="0"/>
            <a:r>
              <a:rPr b="1" dirty="0" i="1" lang="en-US" smtClean="0" sz="2800">
                <a:solidFill>
                  <a:srgbClr val="008000"/>
                </a:solidFill>
                <a:latin charset="0" pitchFamily="18" typeface="Bodoni MT"/>
              </a:rPr>
              <a:t>,,Priroda na dar“</a:t>
            </a:r>
          </a:p>
        </p:txBody>
      </p:sp>
      <p:sp>
        <p:nvSpPr>
          <p:cNvPr id="9" name="Text Box 9"/>
          <p:cNvSpPr txBox="1">
            <a:spLocks/>
          </p:cNvSpPr>
          <p:nvPr/>
        </p:nvSpPr>
        <p:spPr>
          <a:xfrm>
            <a:off x="0" y="5943600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</a:pPr>
            <a:r>
              <a:rPr b="1" dirty="0" lang="en-US" smtClean="0" sz="1600">
                <a:solidFill>
                  <a:srgbClr val="FF6600"/>
                </a:solidFill>
                <a:latin charset="0" pitchFamily="18" typeface="Bodoni MT"/>
              </a:rPr>
              <a:t>Profesor: Dr Pivac Tatjana</a:t>
            </a:r>
          </a:p>
          <a:p>
            <a:pPr indent="0" marL="0">
              <a:spcBef>
                <a:spcPct val="50000"/>
              </a:spcBef>
            </a:pPr>
            <a:r>
              <a:rPr b="1" dirty="0" lang="en-US" smtClean="0" sz="1600">
                <a:solidFill>
                  <a:srgbClr val="FF6600"/>
                </a:solidFill>
                <a:latin charset="0" pitchFamily="18" typeface="Bodoni MT"/>
              </a:rPr>
              <a:t>Asistent: Mr Stamenković Igor</a:t>
            </a:r>
            <a:r>
              <a:rPr dirty="0" lang="en-US" smtClean="0" sz="1600">
                <a:latin charset="0" pitchFamily="18" typeface="Bodoni MT"/>
              </a:rPr>
              <a:t> </a:t>
            </a:r>
          </a:p>
        </p:txBody>
      </p:sp>
      <p:sp>
        <p:nvSpPr>
          <p:cNvPr id="10" name="Text Box 10"/>
          <p:cNvSpPr txBox="1">
            <a:spLocks/>
          </p:cNvSpPr>
          <p:nvPr/>
        </p:nvSpPr>
        <p:spPr>
          <a:xfrm>
            <a:off x="5410200" y="5741987"/>
            <a:ext cx="3733800" cy="95408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</a:pPr>
            <a:r>
              <a:rPr b="1" dirty="0" lang="en-US" smtClean="0" sz="1400">
                <a:solidFill>
                  <a:srgbClr val="FF6600"/>
                </a:solidFill>
                <a:latin charset="0" pitchFamily="18" typeface="Bodoni MT"/>
              </a:rPr>
              <a:t>Studenti: Dijana Jakovljević  106m/12</a:t>
            </a:r>
          </a:p>
          <a:p>
            <a:pPr indent="0" marL="0">
              <a:spcBef>
                <a:spcPct val="50000"/>
              </a:spcBef>
            </a:pPr>
            <a:r>
              <a:rPr b="1" dirty="0" lang="en-US" smtClean="0" sz="1400">
                <a:solidFill>
                  <a:srgbClr val="FF6600"/>
                </a:solidFill>
                <a:latin charset="0" pitchFamily="18" typeface="Bodoni MT"/>
              </a:rPr>
              <a:t>               Srbana Gavrilović 303m/12 </a:t>
            </a:r>
          </a:p>
          <a:p>
            <a:pPr indent="0" marL="0">
              <a:spcBef>
                <a:spcPct val="50000"/>
              </a:spcBef>
            </a:pPr>
            <a:r>
              <a:rPr b="1" dirty="0" lang="en-US" smtClean="0" sz="1400">
                <a:solidFill>
                  <a:srgbClr val="FF6600"/>
                </a:solidFill>
                <a:latin charset="0" pitchFamily="18" typeface="Bodoni MT"/>
              </a:rPr>
              <a:t>                Reka Seker   117m/12</a:t>
            </a:r>
            <a:r>
              <a:rPr dirty="0" lang="en-US" smtClean="0" sz="1400">
                <a:solidFill>
                  <a:srgbClr val="008000"/>
                </a:solidFill>
                <a:latin charset="0" pitchFamily="18" typeface="Bodoni MT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60"/>
          <p:cNvSpPr>
            <a:spLocks/>
          </p:cNvSpPr>
          <p:nvPr>
            <p:ph type="body"/>
          </p:nvPr>
        </p:nvSpPr>
        <p:spPr>
          <a:xfrm>
            <a:off x="0" y="381000"/>
            <a:ext cx="8915400" cy="429736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2400">
                <a:solidFill>
                  <a:srgbClr val="FF6600"/>
                </a:solidFill>
              </a:rPr>
              <a:t>Predviđeni </a:t>
            </a:r>
            <a:r>
              <a:rPr b="1" dirty="0" i="1" lang="en-US" smtClean="0" sz="2400">
                <a:solidFill>
                  <a:srgbClr val="008000"/>
                </a:solidFill>
              </a:rPr>
              <a:t>budžet</a:t>
            </a:r>
            <a:r>
              <a:rPr b="1" dirty="0" i="1" lang="en-US" smtClean="0" sz="2400">
                <a:solidFill>
                  <a:srgbClr val="FF6600"/>
                </a:solidFill>
              </a:rPr>
              <a:t>  za:</a:t>
            </a:r>
          </a:p>
          <a:p>
            <a:pPr indent="-342900" marL="342900">
              <a:lnSpc>
                <a:spcPct val="80000"/>
              </a:lnSpc>
              <a:buNone/>
            </a:pPr>
            <a:endParaRPr dirty="0" lang="en-US" smtClean="0" sz="1400">
              <a:solidFill>
                <a:srgbClr val="FF66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008000"/>
                </a:solidFill>
              </a:rPr>
              <a:t>Pauze za sve učesnike (pauza za kafu i čaj)               270 120 RSD </a:t>
            </a: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FF6600"/>
                </a:solidFill>
              </a:rPr>
              <a:t>Smeštaj predavače za 3 dana (uključeni i obroci)       122 040 RSD </a:t>
            </a: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008000"/>
                </a:solidFill>
              </a:rPr>
              <a:t>Zakup sale za konferencije (za 3 dana)	              64 410 RSD </a:t>
            </a: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FF6600"/>
                </a:solidFill>
              </a:rPr>
              <a:t>Honorar za predavače 		               	 67 800 RSD </a:t>
            </a: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008000"/>
                </a:solidFill>
              </a:rPr>
              <a:t>Troškovi promocije 					 45 200 RSD </a:t>
            </a:r>
          </a:p>
          <a:p>
            <a:pPr indent="-342900" marL="342900">
              <a:lnSpc>
                <a:spcPct val="80000"/>
              </a:lnSpc>
            </a:pPr>
            <a:r>
              <a:rPr dirty="0" i="1" lang="en-US" smtClean="0" sz="2000">
                <a:solidFill>
                  <a:srgbClr val="FF6600"/>
                </a:solidFill>
              </a:rPr>
              <a:t>Ukupan budžet 	 		                         600 000 RSD</a:t>
            </a:r>
            <a:r>
              <a:rPr dirty="0" lang="en-US" smtClean="0" sz="2000">
                <a:solidFill>
                  <a:srgbClr val="008000"/>
                </a:solidFill>
              </a:rPr>
              <a:t> 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2000">
              <a:solidFill>
                <a:srgbClr val="008000"/>
              </a:solidFill>
            </a:endParaRP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2000">
                <a:solidFill>
                  <a:srgbClr val="008000"/>
                </a:solidFill>
              </a:rPr>
              <a:t>     Broj učesnika: 	          50 - 70</a:t>
            </a:r>
            <a:r>
              <a:rPr dirty="0" i="1" lang="en-US" smtClean="0" sz="2000"/>
              <a:t>		 		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2000">
                <a:solidFill>
                  <a:srgbClr val="FF6600"/>
                </a:solidFill>
              </a:rPr>
              <a:t>     Kotizacija po učesniku:   8000 RSD</a:t>
            </a:r>
          </a:p>
          <a:p>
            <a:pPr indent="-342900" marL="342900">
              <a:lnSpc>
                <a:spcPct val="80000"/>
              </a:lnSpc>
              <a:buNone/>
            </a:pPr>
            <a:endParaRPr dirty="0" lang="en-US" smtClean="0" sz="2000"/>
          </a:p>
          <a:p>
            <a:pPr indent="-342900" marL="342900">
              <a:lnSpc>
                <a:spcPct val="80000"/>
              </a:lnSpc>
              <a:buNone/>
            </a:pPr>
            <a:r>
              <a:rPr dirty="0" lang="en-US" smtClean="0" sz="2000"/>
              <a:t>						</a:t>
            </a:r>
          </a:p>
        </p:txBody>
      </p:sp>
      <p:pic>
        <p:nvPicPr>
          <p:cNvPr id="61" name="Picture 6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724400" y="3790950"/>
            <a:ext cx="441960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38100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62000" y="1447800"/>
            <a:ext cx="7620000" cy="50752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 Box 67"/>
          <p:cNvSpPr txBox="1">
            <a:spLocks/>
          </p:cNvSpPr>
          <p:nvPr/>
        </p:nvSpPr>
        <p:spPr>
          <a:xfrm>
            <a:off x="1143000" y="533400"/>
            <a:ext cx="6400800" cy="70167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>
              <a:spcBef>
                <a:spcPct val="50000"/>
              </a:spcBef>
            </a:pPr>
            <a:r>
              <a:rPr b="1" dirty="0" i="1" lang="en-US" smtClean="0" sz="4000">
                <a:solidFill>
                  <a:srgbClr val="FF6600"/>
                </a:solidFill>
                <a:latin charset="0" pitchFamily="82" typeface="Curlz MT"/>
              </a:rPr>
              <a:t>HVALA</a:t>
            </a:r>
            <a:r>
              <a:rPr b="1" dirty="0" i="1" lang="en-US" smtClean="0" sz="4000">
                <a:latin charset="0" pitchFamily="82" typeface="Curlz MT"/>
              </a:rPr>
              <a:t>  </a:t>
            </a:r>
            <a:r>
              <a:rPr b="1" dirty="0" i="1" lang="en-US" smtClean="0" sz="4000">
                <a:solidFill>
                  <a:srgbClr val="008000"/>
                </a:solidFill>
                <a:latin charset="0" pitchFamily="82" typeface="Curlz MT"/>
              </a:rPr>
              <a:t>NA</a:t>
            </a:r>
            <a:r>
              <a:rPr b="1" dirty="0" i="1" lang="en-US" smtClean="0" sz="4000">
                <a:latin charset="0" pitchFamily="82" typeface="Curlz MT"/>
              </a:rPr>
              <a:t>  </a:t>
            </a:r>
            <a:r>
              <a:rPr b="1" dirty="0" i="1" lang="en-US" smtClean="0" sz="4000">
                <a:solidFill>
                  <a:srgbClr val="FF6600"/>
                </a:solidFill>
                <a:latin charset="0" pitchFamily="82" typeface="Curlz MT"/>
              </a:rPr>
              <a:t>PAŽNJI</a:t>
            </a:r>
            <a:r>
              <a:rPr b="1" dirty="0" i="1" lang="en-US" smtClean="0" sz="4000">
                <a:latin charset="0" pitchFamily="82" typeface="Curlz MT"/>
              </a:rPr>
              <a:t> </a:t>
            </a:r>
            <a:r>
              <a:rPr b="1" dirty="0" i="1" lang="en-US" smtClean="0" sz="4000">
                <a:solidFill>
                  <a:srgbClr val="008000"/>
                </a:solidFill>
                <a:latin charset="0" pitchFamily="82" typeface="Curlz MT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38600" y="3467100"/>
            <a:ext cx="51054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38600" y="0"/>
            <a:ext cx="5105400" cy="33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5"/>
          <p:cNvSpPr txBox="1">
            <a:spLocks/>
          </p:cNvSpPr>
          <p:nvPr/>
        </p:nvSpPr>
        <p:spPr>
          <a:xfrm>
            <a:off x="457200" y="381000"/>
            <a:ext cx="20574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16" name="Text Box 16"/>
          <p:cNvSpPr txBox="1">
            <a:spLocks/>
          </p:cNvSpPr>
          <p:nvPr/>
        </p:nvSpPr>
        <p:spPr>
          <a:xfrm>
            <a:off x="228600" y="457200"/>
            <a:ext cx="3810000" cy="380365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>
                <a:solidFill>
                  <a:srgbClr val="008000"/>
                </a:solidFill>
              </a:rPr>
              <a:t>Stara planina se nalazi u istočnoj Srbiji</a:t>
            </a:r>
            <a:r>
              <a:rPr dirty="0" lang="en-US" smtClean="0">
                <a:solidFill>
                  <a:srgbClr val="008000"/>
                </a:solidFill>
              </a:rPr>
              <a:t> 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>
                <a:solidFill>
                  <a:srgbClr val="FF6600"/>
                </a:solidFill>
              </a:rPr>
              <a:t>Spаdа među nаjlepše i nаjočuvаnije plаnine Srbije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>
                <a:solidFill>
                  <a:srgbClr val="008000"/>
                </a:solidFill>
              </a:rPr>
              <a:t>Pripada grupi venačnih planina</a:t>
            </a:r>
            <a:r>
              <a:rPr dirty="0" lang="en-US" smtClean="0">
                <a:solidFill>
                  <a:srgbClr val="008000"/>
                </a:solidFill>
              </a:rPr>
              <a:t>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>
                <a:solidFill>
                  <a:srgbClr val="FF6600"/>
                </a:solidFill>
              </a:rPr>
              <a:t>Najviši vrh, duž granice s Bugarskom sa zapadne strane Stare planine je Midžor</a:t>
            </a:r>
            <a:r>
              <a:rPr dirty="0" lang="en-US" smtClean="0">
                <a:solidFill>
                  <a:srgbClr val="FF6600"/>
                </a:solidFill>
              </a:rPr>
              <a:t>  </a:t>
            </a:r>
            <a:r>
              <a:rPr dirty="0" i="1" lang="en-US" smtClean="0">
                <a:solidFill>
                  <a:srgbClr val="FF6600"/>
                </a:solidFill>
              </a:rPr>
              <a:t>(2.169m)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>
                <a:solidFill>
                  <a:srgbClr val="008000"/>
                </a:solidFill>
              </a:rPr>
              <a:t>Drugi nаziv zа Stаru plаninu je Bаlkаn</a:t>
            </a:r>
            <a:r>
              <a:rPr dirty="0" lang="en-US" smtClean="0">
                <a:solidFill>
                  <a:srgbClr val="008000"/>
                </a:solidFill>
              </a:rPr>
              <a:t>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endParaRPr dirty="0" lang="en-US" smtClean="0">
              <a:solidFill>
                <a:srgbClr val="008000"/>
              </a:solidFill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52400" y="38862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>
            <a:spLocks/>
          </p:cNvSpPr>
          <p:nvPr>
            <p:ph type="body"/>
          </p:nvPr>
        </p:nvSpPr>
        <p:spPr>
          <a:xfrm>
            <a:off x="0" y="304800"/>
            <a:ext cx="5867400" cy="57912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FF6600"/>
                </a:solidFill>
              </a:rPr>
              <a:t>Jedan od najlepših krajolika Stare planine je prirodni rezervat Babin Zub, koji se nalazi na nadmorskoj visini od 1.758 metara</a:t>
            </a:r>
            <a:r>
              <a:rPr b="1" dirty="0" lang="en-US" smtClean="0" sz="1500"/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i="1" lang="en-US" smtClean="0" sz="1500">
              <a:solidFill>
                <a:srgbClr val="0080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008000"/>
                </a:solidFill>
              </a:rPr>
              <a:t>Područje Stare planine proglašeno je za park prirode 1997</a:t>
            </a:r>
            <a:r>
              <a:rPr b="1" dirty="0" i="1" lang="en-US" smtClean="0" sz="1500"/>
              <a:t>.</a:t>
            </a:r>
            <a:r>
              <a:rPr b="1" dirty="0" lang="en-US" smtClean="0" sz="1500"/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lang="en-US" smtClean="0" sz="1500"/>
          </a:p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FF6600"/>
                </a:solidFill>
              </a:rPr>
              <a:t>Izdvajaju se sledeći predeli: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     - Draganište – Evropski rezervat smrčevih šuma (picea abies)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     - Golema reka – bukova prašuma (fagus)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     - Vražja glava – šuma planinskog javora (acer spicatum)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     - Smrče (Arbinje) – najočuvanije i nalepše smrčeve šume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     - Kopren – nalazište biljaka iz porodice mesožderki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i="1" lang="en-US" smtClean="0" sz="1500"/>
          </a:p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008000"/>
                </a:solidFill>
              </a:rPr>
              <a:t>Na Staroj planini rаste 24,5 % biljnih vrstа od ukupnog fondа flore Srbije</a:t>
            </a:r>
            <a:r>
              <a:rPr b="1" dirty="0" lang="en-US" smtClean="0" sz="1500">
                <a:solidFill>
                  <a:srgbClr val="008000"/>
                </a:solidFill>
              </a:rPr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lang="en-US" smtClean="0" sz="1500">
              <a:solidFill>
                <a:srgbClr val="0080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FF6600"/>
                </a:solidFill>
              </a:rPr>
              <a:t>Planinu odlikuje više od hiljadu različitih vrsta biljaka, od kojih preko sto predstavljaju endemite</a:t>
            </a:r>
            <a:r>
              <a:rPr b="1" dirty="0" lang="en-US" smtClean="0" sz="1500">
                <a:solidFill>
                  <a:srgbClr val="FF6600"/>
                </a:solidFill>
              </a:rPr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lang="en-US" smtClean="0" sz="1500">
              <a:solidFill>
                <a:srgbClr val="FF66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b="1" dirty="0" i="1" lang="en-US" smtClean="0" sz="1500">
                <a:solidFill>
                  <a:srgbClr val="008000"/>
                </a:solidFill>
              </a:rPr>
              <a:t>Tradicija upotrebe biljaka za lečenje izuzetno je bogata i duga i predstavlja značajno nasleđe turizma</a:t>
            </a:r>
            <a:r>
              <a:rPr b="1" dirty="0" lang="en-US" smtClean="0" sz="1500">
                <a:solidFill>
                  <a:srgbClr val="008000"/>
                </a:solidFill>
              </a:rPr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endParaRPr b="1" dirty="0" i="1" lang="en-US" smtClean="0" sz="1500">
              <a:solidFill>
                <a:srgbClr val="008000"/>
              </a:solidFill>
            </a:endParaRPr>
          </a:p>
          <a:p>
            <a:pPr algn="just" indent="-342900" marL="342900">
              <a:lnSpc>
                <a:spcPct val="80000"/>
              </a:lnSpc>
              <a:buFont charset="2" pitchFamily="18" typeface="Symbol"/>
              <a:buChar char=""/>
            </a:pPr>
            <a:endParaRPr dirty="0" i="1" lang="en-US" smtClean="0" sz="1500"/>
          </a:p>
          <a:p>
            <a:pPr algn="just" indent="-342900" marL="342900">
              <a:lnSpc>
                <a:spcPct val="80000"/>
              </a:lnSpc>
              <a:buFont charset="2" pitchFamily="18" typeface="Symbol"/>
              <a:buChar char=""/>
            </a:pPr>
            <a:endParaRPr dirty="0" i="1" lang="en-US" smtClean="0" sz="150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276600" y="5207000"/>
            <a:ext cx="25146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791200" y="2209800"/>
            <a:ext cx="33528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791200" y="0"/>
            <a:ext cx="33528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0" y="5211762"/>
            <a:ext cx="2743200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8"/>
          <p:cNvSpPr txBox="1">
            <a:spLocks/>
          </p:cNvSpPr>
          <p:nvPr/>
        </p:nvSpPr>
        <p:spPr>
          <a:xfrm>
            <a:off x="228600" y="381000"/>
            <a:ext cx="4419600" cy="5191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>
              <a:spcBef>
                <a:spcPct val="50000"/>
              </a:spcBef>
            </a:pPr>
            <a:r>
              <a:rPr b="1" dirty="0" i="1" lang="en-US" smtClean="0" sz="2800">
                <a:solidFill>
                  <a:srgbClr val="008000"/>
                </a:solidFill>
                <a:latin charset="0" pitchFamily="18" typeface="Bodoni MT"/>
              </a:rPr>
              <a:t>KONFERENCIJA</a:t>
            </a:r>
          </a:p>
        </p:txBody>
      </p:sp>
      <p:sp>
        <p:nvSpPr>
          <p:cNvPr id="29" name="Text Box 29"/>
          <p:cNvSpPr txBox="1">
            <a:spLocks/>
          </p:cNvSpPr>
          <p:nvPr/>
        </p:nvSpPr>
        <p:spPr>
          <a:xfrm>
            <a:off x="0" y="1219200"/>
            <a:ext cx="4800600" cy="61087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>
                <a:solidFill>
                  <a:srgbClr val="FF6600"/>
                </a:solidFill>
              </a:rPr>
              <a:t>Cilj ove konferencije je da se poveća svest o značaju lekovitog bilja,  kao i mogućnost iskorišćavanja bilja u meri u kojoj je to i dozvoljeno</a:t>
            </a:r>
            <a:r>
              <a:rPr b="1" dirty="0" lang="en-US" smtClean="0">
                <a:solidFill>
                  <a:srgbClr val="FF6600"/>
                </a:solidFill>
              </a:rPr>
              <a:t> </a:t>
            </a:r>
          </a:p>
          <a:p>
            <a:pPr indent="0" marL="0">
              <a:spcBef>
                <a:spcPct val="50000"/>
              </a:spcBef>
            </a:pPr>
            <a:endParaRPr b="1" dirty="0" lang="en-US" smtClean="0">
              <a:solidFill>
                <a:srgbClr val="FF6600"/>
              </a:solidFill>
            </a:endParaRP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>
                <a:solidFill>
                  <a:srgbClr val="008000"/>
                </a:solidFill>
              </a:rPr>
              <a:t>Konferencija je namenjena stručnjacima iz oblasti medicine, poznavaocima i propagatorima fitoterapije i svima koji su za to zainteresovani, bez obzira na njihovu starosnu strukturu, obrazovanje i profesiju.</a:t>
            </a:r>
          </a:p>
          <a:p>
            <a:pPr indent="0" marL="0">
              <a:spcBef>
                <a:spcPct val="50000"/>
              </a:spcBef>
            </a:pPr>
            <a:endParaRPr b="1" dirty="0" lang="en-US" smtClean="0">
              <a:solidFill>
                <a:srgbClr val="008000"/>
              </a:solidFill>
            </a:endParaRPr>
          </a:p>
          <a:p>
            <a:pPr indent="0" marL="0">
              <a:buFontTx/>
              <a:buChar char="•"/>
            </a:pPr>
            <a:r>
              <a:rPr b="1" dirty="0" i="1" lang="en-US" smtClean="0">
                <a:solidFill>
                  <a:srgbClr val="FF6600"/>
                </a:solidFill>
              </a:rPr>
              <a:t>Slogan pod kojim ćemo propagirati konferenciju biće: </a:t>
            </a:r>
          </a:p>
          <a:p>
            <a:pPr indent="0" marL="0"/>
            <a:r>
              <a:rPr b="1" dirty="0" i="1" lang="en-US" smtClean="0" sz="2800">
                <a:solidFill>
                  <a:srgbClr val="FF6600"/>
                </a:solidFill>
                <a:latin charset="0" pitchFamily="82" typeface="Curlz MT"/>
              </a:rPr>
              <a:t>Lekovito bilje Stare planine – Priroda na dar</a:t>
            </a:r>
          </a:p>
          <a:p>
            <a:pPr indent="0" marL="0"/>
            <a:endParaRPr dirty="0" i="1" lang="en-US" smtClean="0" sz="2000">
              <a:solidFill>
                <a:srgbClr val="008000"/>
              </a:solidFill>
            </a:endParaRPr>
          </a:p>
          <a:p>
            <a:pPr indent="0" marL="0"/>
            <a:endParaRPr dirty="0" i="1" lang="en-US" smtClean="0"/>
          </a:p>
          <a:p>
            <a:pPr indent="0" marL="0"/>
            <a:endParaRPr dirty="0" i="1" lang="en-US" smtClean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572000" y="4440237"/>
            <a:ext cx="4572000" cy="241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640512" y="0"/>
            <a:ext cx="250348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629400" y="2743200"/>
            <a:ext cx="2514600" cy="167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648200" y="0"/>
            <a:ext cx="1955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648200" y="1828800"/>
            <a:ext cx="19621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0A7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0"/>
          <p:cNvSpPr txBox="1">
            <a:spLocks/>
          </p:cNvSpPr>
          <p:nvPr/>
        </p:nvSpPr>
        <p:spPr>
          <a:xfrm>
            <a:off x="2209800" y="533400"/>
            <a:ext cx="4114800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41" name="Text Box 4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563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3200">
                <a:solidFill>
                  <a:srgbClr val="FF6600"/>
                </a:solidFill>
                <a:latin charset="0" pitchFamily="18" typeface="Bodoni MT"/>
              </a:rPr>
              <a:t>Opis radnog dela konferencije</a:t>
            </a:r>
            <a:r>
              <a:rPr dirty="0" lang="en-US" smtClean="0" sz="4000">
                <a:latin charset="0" pitchFamily="18" typeface="Bodoni MT"/>
              </a:rPr>
              <a:t> </a:t>
            </a:r>
          </a:p>
        </p:txBody>
      </p:sp>
      <p:sp>
        <p:nvSpPr>
          <p:cNvPr id="42" name="Text Box 42"/>
          <p:cNvSpPr txBox="1">
            <a:spLocks/>
          </p:cNvSpPr>
          <p:nvPr/>
        </p:nvSpPr>
        <p:spPr>
          <a:xfrm>
            <a:off x="304800" y="990600"/>
            <a:ext cx="8001000" cy="549433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-342900" marL="342900">
              <a:spcBef>
                <a:spcPct val="50000"/>
              </a:spcBef>
            </a:pPr>
            <a:r>
              <a:rPr b="1" dirty="0" i="1" lang="en-US" smtClean="0" sz="2000">
                <a:solidFill>
                  <a:srgbClr val="008000"/>
                </a:solidFill>
                <a:latin charset="0" pitchFamily="18" typeface="Bodoni MT"/>
              </a:rPr>
              <a:t>Konferencija o lekovitim biljkama Stare planine -,,Priroda na dar“ </a:t>
            </a:r>
          </a:p>
          <a:p>
            <a:pPr algn="ctr" indent="-342900" marL="342900">
              <a:spcBef>
                <a:spcPct val="50000"/>
              </a:spcBef>
            </a:pPr>
            <a:r>
              <a:rPr b="1" dirty="0" i="1" lang="en-US" smtClean="0" sz="2000">
                <a:solidFill>
                  <a:srgbClr val="008000"/>
                </a:solidFill>
                <a:latin charset="0" pitchFamily="18" typeface="Bodoni MT"/>
              </a:rPr>
              <a:t>trajaće od 10. do 12.maja 2013.godine</a:t>
            </a:r>
          </a:p>
          <a:p>
            <a:pPr indent="-342900" marL="342900">
              <a:spcBef>
                <a:spcPct val="50000"/>
              </a:spcBef>
            </a:pPr>
            <a:endParaRPr dirty="0" i="1" lang="en-US" smtClean="0">
              <a:solidFill>
                <a:srgbClr val="008000"/>
              </a:solidFill>
            </a:endParaRPr>
          </a:p>
          <a:p>
            <a:pPr indent="-342900" marL="342900">
              <a:buFontTx/>
              <a:buAutoNum type="arabicPeriod"/>
            </a:pPr>
            <a:r>
              <a:rPr b="1" dirty="0" i="1" lang="en-US" smtClean="0" sz="2000"/>
              <a:t>Dan</a:t>
            </a:r>
          </a:p>
          <a:p>
            <a:pPr indent="-342900" marL="342900"/>
            <a:endParaRPr b="1" dirty="0" i="1" lang="en-US" smtClean="0" sz="2000"/>
          </a:p>
          <a:p>
            <a:pPr indent="-342900" marL="342900"/>
            <a:r>
              <a:rPr b="1" dirty="0" i="1" lang="en-US" smtClean="0">
                <a:solidFill>
                  <a:srgbClr val="008000"/>
                </a:solidFill>
              </a:rPr>
              <a:t>Petak, 10. maj 2013. godine</a:t>
            </a:r>
          </a:p>
          <a:p>
            <a:pPr indent="-342900" marL="342900"/>
            <a:r>
              <a:rPr b="1" dirty="0" i="1" lang="en-US" smtClean="0">
                <a:solidFill>
                  <a:srgbClr val="FF6600"/>
                </a:solidFill>
              </a:rPr>
              <a:t>14h - 15h</a:t>
            </a:r>
            <a:r>
              <a:rPr dirty="0" i="1" lang="en-US" smtClean="0">
                <a:solidFill>
                  <a:srgbClr val="FF6600"/>
                </a:solidFill>
              </a:rPr>
              <a:t> – Registracija učesnika konferencije (na ulazu u konferencijsku salu)</a:t>
            </a:r>
          </a:p>
          <a:p>
            <a:pPr indent="-342900" marL="342900"/>
            <a:r>
              <a:rPr b="1" dirty="0" i="1" lang="en-US" smtClean="0">
                <a:solidFill>
                  <a:srgbClr val="008000"/>
                </a:solidFill>
              </a:rPr>
              <a:t>15:30h -17h – PRVO PREDAVANJE</a:t>
            </a:r>
            <a:r>
              <a:rPr dirty="0" i="1" lang="en-US" smtClean="0">
                <a:solidFill>
                  <a:srgbClr val="008000"/>
                </a:solidFill>
              </a:rPr>
              <a:t>, tema: ,,Fito-terapija“-praktična primena lekovitog bilja</a:t>
            </a:r>
          </a:p>
          <a:p>
            <a:pPr indent="-342900" marL="342900"/>
            <a:r>
              <a:rPr b="1" dirty="0" i="1" lang="en-US" smtClean="0">
                <a:solidFill>
                  <a:srgbClr val="FF6600"/>
                </a:solidFill>
              </a:rPr>
              <a:t>Predavač: </a:t>
            </a:r>
            <a:r>
              <a:rPr dirty="0" i="1" lang="en-US" smtClean="0">
                <a:solidFill>
                  <a:srgbClr val="FF6600"/>
                </a:solidFill>
              </a:rPr>
              <a:t>Dr Nebojša Menković- naučni savetnik Instituta za proučavanje lekovitog bilja “Dr Josif Pančić” u Beogradu</a:t>
            </a:r>
            <a:r>
              <a:rPr dirty="0" i="1" lang="en-US" smtClean="0"/>
              <a:t> </a:t>
            </a:r>
          </a:p>
          <a:p>
            <a:pPr indent="-342900" marL="342900"/>
            <a:r>
              <a:rPr b="1" dirty="0" i="1" lang="en-US" smtClean="0">
                <a:solidFill>
                  <a:srgbClr val="008000"/>
                </a:solidFill>
              </a:rPr>
              <a:t>17:30h-18:30h – DRUGO PREDAVANJE</a:t>
            </a:r>
            <a:r>
              <a:rPr dirty="0" i="1" lang="en-US" smtClean="0">
                <a:solidFill>
                  <a:srgbClr val="008000"/>
                </a:solidFill>
              </a:rPr>
              <a:t>, tema: „Duh Stare planine“- lekovite biljke sa Stare planine</a:t>
            </a:r>
          </a:p>
          <a:p>
            <a:pPr indent="-342900" marL="342900"/>
            <a:r>
              <a:rPr b="1" dirty="0" i="1" lang="en-US" smtClean="0">
                <a:solidFill>
                  <a:srgbClr val="FF6600"/>
                </a:solidFill>
              </a:rPr>
              <a:t>Predavač</a:t>
            </a:r>
            <a:r>
              <a:rPr dirty="0" i="1" lang="en-US" smtClean="0">
                <a:solidFill>
                  <a:srgbClr val="FF6600"/>
                </a:solidFill>
              </a:rPr>
              <a:t>: Dragan Dimitrov - Bogatstvo i prirodne lepote Stare planine inspirisale su Dragana Dimitrova iz okoline Pirota da se još kao dečak zainteresovao za lekovito bilje. </a:t>
            </a:r>
          </a:p>
          <a:p>
            <a:pPr indent="-342900" marL="342900"/>
            <a:endParaRPr dirty="0" i="1" lang="en-US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0A7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3"/>
          <p:cNvSpPr txBox="1">
            <a:spLocks/>
          </p:cNvSpPr>
          <p:nvPr/>
        </p:nvSpPr>
        <p:spPr>
          <a:xfrm>
            <a:off x="0" y="152400"/>
            <a:ext cx="9144000" cy="701833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/>
            <a:r>
              <a:rPr b="1" dirty="0" i="1" lang="en-US" smtClean="0" sz="2000"/>
              <a:t>2. dan</a:t>
            </a:r>
          </a:p>
          <a:p>
            <a:pPr indent="0" marL="0"/>
            <a:r>
              <a:rPr b="1" dirty="0" i="1" lang="en-US" smtClean="0">
                <a:solidFill>
                  <a:srgbClr val="008000"/>
                </a:solidFill>
              </a:rPr>
              <a:t>Subota, 11. maj 2013. godine</a:t>
            </a:r>
          </a:p>
          <a:p>
            <a:pPr indent="0" marL="0"/>
            <a:r>
              <a:rPr dirty="0" i="1" lang="en-US" smtClean="0"/>
              <a:t>  </a:t>
            </a:r>
            <a:r>
              <a:rPr b="1" dirty="0" i="1" lang="en-US" smtClean="0">
                <a:solidFill>
                  <a:srgbClr val="FF6600"/>
                </a:solidFill>
              </a:rPr>
              <a:t>10h-11.30h- TREĆE PREDAVANJE</a:t>
            </a:r>
            <a:r>
              <a:rPr dirty="0" i="1" lang="en-US" smtClean="0">
                <a:solidFill>
                  <a:srgbClr val="FF6600"/>
                </a:solidFill>
              </a:rPr>
              <a:t>, tema: ,,Moje lekovite poslastice”</a:t>
            </a:r>
          </a:p>
          <a:p>
            <a:pPr indent="0" marL="0"/>
            <a:r>
              <a:rPr dirty="0" i="1" lang="en-US" smtClean="0"/>
              <a:t>  </a:t>
            </a:r>
            <a:r>
              <a:rPr b="1" dirty="0" i="1" lang="en-US" smtClean="0">
                <a:solidFill>
                  <a:srgbClr val="008000"/>
                </a:solidFill>
              </a:rPr>
              <a:t>Predavač</a:t>
            </a:r>
            <a:r>
              <a:rPr dirty="0" i="1" lang="en-US" smtClean="0">
                <a:solidFill>
                  <a:srgbClr val="008000"/>
                </a:solidFill>
              </a:rPr>
              <a:t>: Suzan Belsinger,- kulinar herbalista, svoju strast prema biljkama pretočila je u podučavanje i pisanje, inspirišući i druge da unesu više prirode u svakodnevni život. Najpoznatija je, ipak, po svojim receptima za poslastice, čiji glavni sastojak čini lekovito bilje. </a:t>
            </a:r>
          </a:p>
          <a:p>
            <a:pPr indent="0" marL="0"/>
            <a:r>
              <a:rPr b="1" dirty="0" i="1" lang="en-US" smtClean="0">
                <a:solidFill>
                  <a:srgbClr val="FF6600"/>
                </a:solidFill>
              </a:rPr>
              <a:t>12.30h-13.30h- ČETVRTO PREDAVANJE</a:t>
            </a:r>
            <a:r>
              <a:rPr dirty="0" i="1" lang="en-US" smtClean="0">
                <a:solidFill>
                  <a:srgbClr val="FF6600"/>
                </a:solidFill>
              </a:rPr>
              <a:t>, tema: ,,Gljive su najjača životna forma na planeti”</a:t>
            </a:r>
          </a:p>
          <a:p>
            <a:pPr indent="0" marL="0"/>
            <a:r>
              <a:rPr b="1" dirty="0" i="1" lang="en-US" smtClean="0">
                <a:solidFill>
                  <a:srgbClr val="008000"/>
                </a:solidFill>
              </a:rPr>
              <a:t>Predavač</a:t>
            </a:r>
            <a:r>
              <a:rPr dirty="0" i="1" lang="en-US" smtClean="0">
                <a:solidFill>
                  <a:srgbClr val="008000"/>
                </a:solidFill>
              </a:rPr>
              <a:t>: Dr Milen Hristov-  fungoterapijom je lečio više desetina hiljada ljudi. Za sobom ima blizu 34 godine lekarskog staža, tri specijalizacije – iz virusologije, reumokardiologije i epidemiologije.</a:t>
            </a:r>
          </a:p>
          <a:p>
            <a:pPr indent="0" marL="0"/>
            <a:endParaRPr dirty="0" i="1" lang="en-US" smtClean="0">
              <a:solidFill>
                <a:srgbClr val="008000"/>
              </a:solidFill>
            </a:endParaRPr>
          </a:p>
          <a:p>
            <a:pPr indent="0" marL="0"/>
            <a:r>
              <a:rPr b="1" dirty="0" i="1" lang="en-US" smtClean="0" sz="2000"/>
              <a:t>3. dan</a:t>
            </a:r>
          </a:p>
          <a:p>
            <a:pPr indent="0" marL="0"/>
            <a:r>
              <a:rPr b="1" dirty="0" i="1" lang="en-US" smtClean="0">
                <a:solidFill>
                  <a:srgbClr val="008000"/>
                </a:solidFill>
              </a:rPr>
              <a:t>Nedelja, 12. Maj 2013. godine</a:t>
            </a:r>
          </a:p>
          <a:p>
            <a:pPr indent="0" marL="0"/>
            <a:r>
              <a:rPr b="1" dirty="0" i="1" lang="en-US" smtClean="0">
                <a:solidFill>
                  <a:srgbClr val="FF6600"/>
                </a:solidFill>
              </a:rPr>
              <a:t>9.30h-11h– PETO PREDAVANJE</a:t>
            </a:r>
            <a:r>
              <a:rPr dirty="0" i="1" lang="en-US" smtClean="0">
                <a:solidFill>
                  <a:srgbClr val="FF6600"/>
                </a:solidFill>
              </a:rPr>
              <a:t>, tema: ,,Pet magičnih biljaka”</a:t>
            </a:r>
          </a:p>
          <a:p>
            <a:pPr indent="0" marL="0"/>
            <a:r>
              <a:rPr b="1" dirty="0" i="1" lang="en-US" smtClean="0">
                <a:solidFill>
                  <a:srgbClr val="008000"/>
                </a:solidFill>
              </a:rPr>
              <a:t>Predavač</a:t>
            </a:r>
            <a:r>
              <a:rPr dirty="0" i="1" lang="en-US" smtClean="0">
                <a:solidFill>
                  <a:srgbClr val="008000"/>
                </a:solidFill>
              </a:rPr>
              <a:t>: Dr Aleksandra Stojmenov- specijalista opšte medicine, licencirani fitoterapeut i apiterapeut </a:t>
            </a:r>
          </a:p>
          <a:p>
            <a:pPr indent="0" marL="0"/>
            <a:r>
              <a:rPr b="1" dirty="0" i="1" lang="en-US" smtClean="0">
                <a:solidFill>
                  <a:srgbClr val="FF6600"/>
                </a:solidFill>
              </a:rPr>
              <a:t>11.45h-13h– ŠESTO PREDAVANJE</a:t>
            </a:r>
            <a:r>
              <a:rPr dirty="0" i="1" lang="en-US" smtClean="0">
                <a:solidFill>
                  <a:srgbClr val="FF6600"/>
                </a:solidFill>
              </a:rPr>
              <a:t>, tema: ,,Moć kleke”</a:t>
            </a:r>
          </a:p>
          <a:p>
            <a:pPr indent="0" marL="0"/>
            <a:r>
              <a:rPr b="1" dirty="0" i="1" lang="en-US" smtClean="0">
                <a:solidFill>
                  <a:srgbClr val="008000"/>
                </a:solidFill>
              </a:rPr>
              <a:t>Predavač</a:t>
            </a:r>
            <a:r>
              <a:rPr dirty="0" i="1" lang="en-US" smtClean="0">
                <a:solidFill>
                  <a:srgbClr val="008000"/>
                </a:solidFill>
              </a:rPr>
              <a:t>: Dragiša Jovanović Gile- već godinama uspešno pravi čajne mešavine i meleme pomažući onima kojima je to potrebno </a:t>
            </a:r>
          </a:p>
          <a:p>
            <a:pPr indent="0" marL="0"/>
            <a:endParaRPr dirty="0" i="1" lang="en-US" smtClean="0">
              <a:solidFill>
                <a:srgbClr val="008000"/>
              </a:solidFill>
            </a:endParaRPr>
          </a:p>
          <a:p>
            <a:pPr indent="0" marL="0"/>
            <a:r>
              <a:rPr dirty="0" i="1" lang="en-US" smtClean="0">
                <a:solidFill>
                  <a:srgbClr val="FF6600"/>
                </a:solidFill>
              </a:rPr>
              <a:t>17h – završnica, reč organizatora, izvođenje zaključka</a:t>
            </a:r>
            <a:r>
              <a:rPr dirty="0" i="1" lang="en-US" smtClean="0"/>
              <a:t> </a:t>
            </a:r>
          </a:p>
          <a:p>
            <a:pPr indent="0" marL="0"/>
            <a:endParaRPr dirty="0" i="1" lang="en-US" smtClean="0"/>
          </a:p>
          <a:p>
            <a:pPr indent="0" marL="0"/>
            <a:endParaRPr dirty="0" i="1"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10000" y="0"/>
            <a:ext cx="5334000" cy="32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810000" y="3376612"/>
            <a:ext cx="5334000" cy="348138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48"/>
          <p:cNvSpPr txBox="1">
            <a:spLocks/>
          </p:cNvSpPr>
          <p:nvPr/>
        </p:nvSpPr>
        <p:spPr>
          <a:xfrm>
            <a:off x="517525" y="417512"/>
            <a:ext cx="2987675" cy="3667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49" name="Text Box 49"/>
          <p:cNvSpPr txBox="1">
            <a:spLocks/>
          </p:cNvSpPr>
          <p:nvPr/>
        </p:nvSpPr>
        <p:spPr>
          <a:xfrm>
            <a:off x="0" y="152400"/>
            <a:ext cx="3581400" cy="424815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 sz="1600">
                <a:solidFill>
                  <a:srgbClr val="FF6600"/>
                </a:solidFill>
              </a:rPr>
              <a:t> Hotel “Stara planina” - smešten je na 1466 m nadmorske visine u jednom od najlepših predela Stare planine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 sz="1600">
                <a:solidFill>
                  <a:srgbClr val="008000"/>
                </a:solidFill>
              </a:rPr>
              <a:t> Raspolaže sa 380 ležajeva u 146 soba i apartmana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 sz="1600">
                <a:solidFill>
                  <a:srgbClr val="FF6600"/>
                </a:solidFill>
              </a:rPr>
              <a:t> Hotel sa skijaškim stazama ukupne dužine čak 13 kilometara spaja prva gondola u Srbiji,dužine 1.100 metara i kapaciteta 2.400 putnika na sat 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r>
              <a:rPr b="1" dirty="0" i="1" lang="en-US" smtClean="0" sz="1600">
                <a:solidFill>
                  <a:srgbClr val="008000"/>
                </a:solidFill>
              </a:rPr>
              <a:t> Moderne i veoma udobne sobe dizajnirane su da zadovolje sve potrebe gostiju</a:t>
            </a:r>
          </a:p>
          <a:p>
            <a:pPr indent="0" marL="0">
              <a:spcBef>
                <a:spcPct val="50000"/>
              </a:spcBef>
              <a:buFontTx/>
              <a:buChar char="•"/>
            </a:pPr>
            <a:endParaRPr b="1" dirty="0" i="1" lang="en-US" smtClean="0" sz="1600">
              <a:solidFill>
                <a:srgbClr val="008000"/>
              </a:solidFill>
            </a:endParaRP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43180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0A7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2"/>
          <p:cNvSpPr>
            <a:spLocks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3200">
                <a:solidFill>
                  <a:srgbClr val="008000"/>
                </a:solidFill>
              </a:rPr>
              <a:t>Opis turističkog – neoficijalnog dela</a:t>
            </a:r>
          </a:p>
        </p:txBody>
      </p:sp>
      <p:sp>
        <p:nvSpPr>
          <p:cNvPr id="53" name="Text Box 53"/>
          <p:cNvSpPr>
            <a:spLocks/>
          </p:cNvSpPr>
          <p:nvPr>
            <p:ph type="body"/>
          </p:nvPr>
        </p:nvSpPr>
        <p:spPr>
          <a:xfrm>
            <a:off x="228600" y="838200"/>
            <a:ext cx="8915400" cy="57150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/>
              <a:t>1. dan</a:t>
            </a:r>
            <a:r>
              <a:rPr dirty="0" i="1" lang="en-US" smtClean="0" sz="1500"/>
              <a:t> 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petak, 10.maj 2013. godine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12h-13h</a:t>
            </a:r>
            <a:r>
              <a:rPr dirty="0" i="1" lang="en-US" smtClean="0" sz="1500">
                <a:solidFill>
                  <a:srgbClr val="008000"/>
                </a:solidFill>
              </a:rPr>
              <a:t> – ručak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17h- 17.30h</a:t>
            </a:r>
            <a:r>
              <a:rPr dirty="0" i="1" lang="en-US" smtClean="0" sz="1500">
                <a:solidFill>
                  <a:srgbClr val="008000"/>
                </a:solidFill>
              </a:rPr>
              <a:t> –  čajanka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19h-20:30h</a:t>
            </a:r>
            <a:r>
              <a:rPr dirty="0" i="1" lang="en-US" smtClean="0" sz="1500">
                <a:solidFill>
                  <a:srgbClr val="008000"/>
                </a:solidFill>
              </a:rPr>
              <a:t> – večera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21:30h</a:t>
            </a:r>
            <a:r>
              <a:rPr dirty="0" i="1" lang="en-US" smtClean="0" sz="1500">
                <a:solidFill>
                  <a:srgbClr val="008000"/>
                </a:solidFill>
              </a:rPr>
              <a:t> –  koktel dobrodošlice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/>
              <a:t>2. dan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Subota, 11.maj 2013. godine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8h-9h</a:t>
            </a:r>
            <a:r>
              <a:rPr dirty="0" i="1" lang="en-US" smtClean="0" sz="1500">
                <a:solidFill>
                  <a:srgbClr val="FF6600"/>
                </a:solidFill>
              </a:rPr>
              <a:t> – doručak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11.30h-12h</a:t>
            </a:r>
            <a:r>
              <a:rPr dirty="0" i="1" lang="en-US" smtClean="0" sz="1500">
                <a:solidFill>
                  <a:srgbClr val="FF6600"/>
                </a:solidFill>
              </a:rPr>
              <a:t> – Degustacija poslastica od lekovitog bilja pripremljenih uz pomoć predavača   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dirty="0" i="1" lang="en-US" smtClean="0" sz="1500">
                <a:solidFill>
                  <a:srgbClr val="FF6600"/>
                </a:solidFill>
              </a:rPr>
              <a:t>                     Suzan Belsinger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13.30h-15h</a:t>
            </a:r>
            <a:r>
              <a:rPr dirty="0" i="1" lang="en-US" smtClean="0" sz="1500">
                <a:solidFill>
                  <a:srgbClr val="FF6600"/>
                </a:solidFill>
              </a:rPr>
              <a:t> –  ručak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15h-16h</a:t>
            </a:r>
            <a:r>
              <a:rPr dirty="0" i="1" lang="en-US" smtClean="0" sz="1500">
                <a:solidFill>
                  <a:srgbClr val="FF6600"/>
                </a:solidFill>
              </a:rPr>
              <a:t> – slobodno vreme za odmor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16.15h-18h </a:t>
            </a:r>
            <a:r>
              <a:rPr dirty="0" i="1" lang="en-US" smtClean="0" sz="1500">
                <a:solidFill>
                  <a:srgbClr val="FF6600"/>
                </a:solidFill>
              </a:rPr>
              <a:t>– izlet do prirodnog rezervata Babin Zub, gde će biti organizovana šetnja kroz   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dirty="0" i="1" lang="en-US" smtClean="0" sz="1500">
                <a:solidFill>
                  <a:srgbClr val="FF6600"/>
                </a:solidFill>
              </a:rPr>
              <a:t>                   šumu do prelepog vodopada Bigar, zatim do vidikovca, a u povratku će biti organizovana 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dirty="0" i="1" lang="en-US" smtClean="0" sz="1500">
                <a:solidFill>
                  <a:srgbClr val="FF6600"/>
                </a:solidFill>
              </a:rPr>
              <a:t>                  mala berba pečurki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18.30h-20h</a:t>
            </a:r>
            <a:r>
              <a:rPr dirty="0" i="1" lang="en-US" smtClean="0" sz="1500">
                <a:solidFill>
                  <a:srgbClr val="FF6600"/>
                </a:solidFill>
              </a:rPr>
              <a:t> –  večera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/>
              <a:t>3. dan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FF6600"/>
                </a:solidFill>
              </a:rPr>
              <a:t>Nedelja, 12. Maj 2013. godine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8h-9h </a:t>
            </a:r>
            <a:r>
              <a:rPr dirty="0" i="1" lang="en-US" smtClean="0" sz="1500">
                <a:solidFill>
                  <a:srgbClr val="008000"/>
                </a:solidFill>
              </a:rPr>
              <a:t>– doručak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11h-11.30h</a:t>
            </a:r>
            <a:r>
              <a:rPr dirty="0" i="1" lang="en-US" smtClean="0" sz="1500">
                <a:solidFill>
                  <a:srgbClr val="008000"/>
                </a:solidFill>
              </a:rPr>
              <a:t> –  užina, pečurke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13:30h-15h</a:t>
            </a:r>
            <a:r>
              <a:rPr dirty="0" i="1" lang="en-US" smtClean="0" sz="1500">
                <a:solidFill>
                  <a:srgbClr val="008000"/>
                </a:solidFill>
              </a:rPr>
              <a:t> –  ručak u prirodi (na terasi restorana, gde se pruza pogled na prelep pejzaž)</a:t>
            </a:r>
          </a:p>
          <a:p>
            <a:pPr indent="-342900" marL="342900">
              <a:lnSpc>
                <a:spcPct val="80000"/>
              </a:lnSpc>
              <a:buNone/>
            </a:pPr>
            <a:r>
              <a:rPr b="1" dirty="0" i="1" lang="en-US" smtClean="0" sz="1500">
                <a:solidFill>
                  <a:srgbClr val="008000"/>
                </a:solidFill>
              </a:rPr>
              <a:t>15h-17.30h</a:t>
            </a:r>
            <a:r>
              <a:rPr dirty="0" i="1" lang="en-US" smtClean="0" sz="1500">
                <a:solidFill>
                  <a:srgbClr val="008000"/>
                </a:solidFill>
              </a:rPr>
              <a:t> –  slobodno vreme</a:t>
            </a:r>
          </a:p>
          <a:p>
            <a:pPr indent="-342900" marL="342900">
              <a:lnSpc>
                <a:spcPct val="80000"/>
              </a:lnSpc>
              <a:buNone/>
            </a:pPr>
            <a:endParaRPr dirty="0" i="1" lang="en-US" smtClean="0" sz="1500">
              <a:solidFill>
                <a:srgbClr val="008000"/>
              </a:solidFill>
            </a:endParaRPr>
          </a:p>
          <a:p>
            <a:pPr indent="-342900" marL="342900">
              <a:lnSpc>
                <a:spcPct val="80000"/>
              </a:lnSpc>
              <a:buNone/>
            </a:pPr>
            <a:r>
              <a:rPr dirty="0" i="1" lang="en-US" smtClean="0" sz="1500">
                <a:solidFill>
                  <a:srgbClr val="FF6600"/>
                </a:solidFill>
              </a:rPr>
              <a:t>Po završetku izvođenja zaključaka i reči organizatora, sledi svečana večera i druženje</a:t>
            </a:r>
            <a:r>
              <a:rPr dirty="0" i="1" lang="en-US" smtClean="0" sz="1500">
                <a:solidFill>
                  <a:srgbClr val="008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4"/>
          <p:cNvSpPr>
            <a:spLocks/>
          </p:cNvSpPr>
          <p:nvPr>
            <p:ph type="title"/>
          </p:nvPr>
        </p:nvSpPr>
        <p:spPr>
          <a:xfrm>
            <a:off x="1905000" y="152400"/>
            <a:ext cx="5562600" cy="4572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3200">
                <a:solidFill>
                  <a:srgbClr val="FF6600"/>
                </a:solidFill>
              </a:rPr>
              <a:t>KONFERENCIJSKE SALE</a:t>
            </a:r>
            <a:r>
              <a:rPr dirty="0" lang="en-US" smtClean="0" sz="4000"/>
              <a:t> </a:t>
            </a:r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505200" y="790575"/>
            <a:ext cx="5638800" cy="35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59"/>
          <p:cNvSpPr txBox="1">
            <a:spLocks/>
          </p:cNvSpPr>
          <p:nvPr/>
        </p:nvSpPr>
        <p:spPr>
          <a:xfrm>
            <a:off x="228600" y="838200"/>
            <a:ext cx="3048000" cy="35147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spcBef>
                <a:spcPct val="50000"/>
              </a:spcBef>
              <a:buFontTx/>
              <a:buChar char="•"/>
            </a:pPr>
            <a:r>
              <a:rPr dirty="0" i="1" lang="en-US" smtClean="0" sz="1600">
                <a:solidFill>
                  <a:srgbClr val="008000"/>
                </a:solidFill>
              </a:rPr>
              <a:t> U okviru hotela postoje četiri multimedijalne konferencijske sale s kompletnom pratećom opremom, kao i dve pomoćne sale </a:t>
            </a:r>
          </a:p>
          <a:p>
            <a:pPr indent="0" marL="0">
              <a:buFontTx/>
              <a:buChar char="•"/>
            </a:pPr>
            <a:r>
              <a:rPr dirty="0" i="1" lang="en-US" smtClean="0" sz="1600">
                <a:solidFill>
                  <a:srgbClr val="FF6600"/>
                </a:solidFill>
              </a:rPr>
              <a:t> </a:t>
            </a:r>
            <a:r>
              <a:rPr b="1" dirty="0" i="1" lang="en-US" smtClean="0" sz="1600">
                <a:solidFill>
                  <a:srgbClr val="FF6600"/>
                </a:solidFill>
              </a:rPr>
              <a:t>Iznajmljivanje prostora uključuje:</a:t>
            </a:r>
          </a:p>
          <a:p>
            <a:pPr indent="0" marL="0">
              <a:buFontTx/>
              <a:buChar char="•"/>
            </a:pPr>
            <a:endParaRPr b="1" dirty="0" i="1" lang="en-US" smtClean="0" sz="1600">
              <a:solidFill>
                <a:srgbClr val="FF6600"/>
              </a:solidFill>
            </a:endParaRPr>
          </a:p>
          <a:p>
            <a:pPr indent="0" marL="0"/>
            <a:r>
              <a:rPr dirty="0" i="1" lang="en-US" smtClean="0" sz="1600"/>
              <a:t> </a:t>
            </a:r>
            <a:r>
              <a:rPr dirty="0" i="1" lang="en-US" smtClean="0" sz="1600">
                <a:solidFill>
                  <a:srgbClr val="FF6600"/>
                </a:solidFill>
              </a:rPr>
              <a:t> -</a:t>
            </a:r>
            <a:r>
              <a:rPr dirty="0" i="1" lang="en-US" smtClean="0" sz="1600">
                <a:solidFill>
                  <a:srgbClr val="008000"/>
                </a:solidFill>
              </a:rPr>
              <a:t> bežični Internet (Wi-Fi) u</a:t>
            </a:r>
          </a:p>
          <a:p>
            <a:pPr indent="0" marL="0"/>
            <a:r>
              <a:rPr dirty="0" i="1" lang="en-US" smtClean="0" sz="1600">
                <a:solidFill>
                  <a:srgbClr val="008000"/>
                </a:solidFill>
              </a:rPr>
              <a:t>    svim konferencijskim salama</a:t>
            </a:r>
          </a:p>
          <a:p>
            <a:pPr indent="0" marL="0"/>
            <a:r>
              <a:rPr dirty="0" i="1" lang="en-US" smtClean="0" sz="1600">
                <a:solidFill>
                  <a:srgbClr val="008000"/>
                </a:solidFill>
              </a:rPr>
              <a:t> </a:t>
            </a:r>
            <a:r>
              <a:rPr dirty="0" i="1" lang="en-US" smtClean="0" sz="1600">
                <a:solidFill>
                  <a:srgbClr val="FF6600"/>
                </a:solidFill>
              </a:rPr>
              <a:t> -</a:t>
            </a:r>
            <a:r>
              <a:rPr dirty="0" i="1" lang="en-US" smtClean="0" sz="1600">
                <a:solidFill>
                  <a:srgbClr val="008000"/>
                </a:solidFill>
              </a:rPr>
              <a:t> video projektor</a:t>
            </a:r>
          </a:p>
          <a:p>
            <a:pPr indent="0" marL="0"/>
            <a:r>
              <a:rPr dirty="0" i="1" lang="en-US" smtClean="0" sz="1600">
                <a:solidFill>
                  <a:srgbClr val="008000"/>
                </a:solidFill>
              </a:rPr>
              <a:t> </a:t>
            </a:r>
            <a:r>
              <a:rPr dirty="0" i="1" lang="en-US" smtClean="0" sz="1600">
                <a:solidFill>
                  <a:srgbClr val="FF6600"/>
                </a:solidFill>
              </a:rPr>
              <a:t> - </a:t>
            </a:r>
            <a:r>
              <a:rPr dirty="0" i="1" lang="en-US" smtClean="0" sz="1600">
                <a:solidFill>
                  <a:srgbClr val="008000"/>
                </a:solidFill>
              </a:rPr>
              <a:t>ekran</a:t>
            </a:r>
          </a:p>
          <a:p>
            <a:pPr indent="0" marL="0"/>
            <a:r>
              <a:rPr dirty="0" i="1" lang="en-US" smtClean="0" sz="1600">
                <a:solidFill>
                  <a:srgbClr val="008000"/>
                </a:solidFill>
              </a:rPr>
              <a:t>  </a:t>
            </a:r>
            <a:r>
              <a:rPr dirty="0" i="1" lang="en-US" smtClean="0" sz="1600">
                <a:solidFill>
                  <a:srgbClr val="FF6600"/>
                </a:solidFill>
              </a:rPr>
              <a:t>- </a:t>
            </a:r>
            <a:r>
              <a:rPr dirty="0" i="1" lang="en-US" smtClean="0" sz="1600">
                <a:solidFill>
                  <a:srgbClr val="008000"/>
                </a:solidFill>
              </a:rPr>
              <a:t>konferencijska ploča</a:t>
            </a:r>
          </a:p>
          <a:p>
            <a:pPr indent="0" marL="0"/>
            <a:r>
              <a:rPr dirty="0" i="1" lang="en-US" smtClean="0" sz="1600">
                <a:solidFill>
                  <a:srgbClr val="008000"/>
                </a:solidFill>
              </a:rPr>
              <a:t> </a:t>
            </a:r>
            <a:r>
              <a:rPr dirty="0" i="1" lang="en-US" smtClean="0" sz="1600">
                <a:solidFill>
                  <a:srgbClr val="FF6600"/>
                </a:solidFill>
              </a:rPr>
              <a:t> -</a:t>
            </a:r>
            <a:r>
              <a:rPr dirty="0" i="1" lang="en-US" smtClean="0" sz="1600">
                <a:solidFill>
                  <a:srgbClr val="008000"/>
                </a:solidFill>
              </a:rPr>
              <a:t> ozvučenje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937</Words>
  <Paragraphs>121</Paragraphs>
  <Slides>11</Slides>
  <Notes>0</Notes>
  <TotalTime>0</TotalTime>
  <HiddenSlides>0</HiddenSlides>
  <ScaleCrop>false</ScaleCrop>
  <HyperlinksChanged>false</HyperlinksChanged>
  <Application>Microsoft Office PowerPoint</Application>
  <PresentationFormat/>
</Properties>
</file>