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d="100" n="71"/>
          <a:sy d="100" n="71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3736200" cy="73736200"/>
</p:viewPr>
</file>

<file path=ppt/_rels/presentation.xml.rels><?xml version="1.0" encoding="UTF-8" standalone="yes"?><Relationships xmlns="http://schemas.openxmlformats.org/package/2006/relationships"><Relationship Id="rId19" Target="slides/slide13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90C7CF92-047A-4D94-9D8D-133612255320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29DD2420-260D-4462-BB5A-8AB88B66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>
            <a:normAutofit/>
          </a:bodyPr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29DD2420-260D-4462-BB5A-8AB88B66AC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anchor="b" bIns="0" numCol="1" rIns="18288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idx="1" type="subTitle"/>
          </p:nvPr>
        </p:nvSpPr>
        <p:spPr>
          <a:xfrm>
            <a:off x="533400" y="3228536"/>
            <a:ext cx="7854696" cy="1752600"/>
          </a:xfrm>
        </p:spPr>
        <p:txBody>
          <a:bodyPr lIns="0" numCol="1" rIns="18288"/>
          <a:lstStyle>
            <a:lvl1pPr algn="r" indent="0" marL="0" marR="4572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914401"/>
            <a:ext cx="2057400" cy="5211763"/>
          </a:xfrm>
        </p:spPr>
        <p:txBody>
          <a:bodyPr numCol="1"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914401"/>
            <a:ext cx="6019800" cy="5211763"/>
          </a:xfrm>
        </p:spPr>
        <p:txBody>
          <a:bodyPr numCol="1" vert="eaVert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anchor="b" bIns="0" numCol="1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h="38100" w="38100"/>
            </a:sp3d>
          </a:bodyPr>
          <a:lstStyle>
            <a:lvl1pPr algn="l" rtl="0">
              <a:spcBef>
                <a:spcPct val="0"/>
              </a:spcBef>
              <a:buNone/>
              <a:defRPr b="1" baseline="0" cap="none" dirty="0" lang="en-US" sz="560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530352" y="2704664"/>
            <a:ext cx="7772400" cy="1509712"/>
          </a:xfrm>
        </p:spPr>
        <p:txBody>
          <a:bodyPr anchor="t" lIns="45720" numCol="1" rIns="45720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920085"/>
            <a:ext cx="4038600" cy="4434840"/>
          </a:xfrm>
        </p:spPr>
        <p:txBody>
          <a:bodyPr numCol="1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920085"/>
            <a:ext cx="4038600" cy="4434840"/>
          </a:xfrm>
        </p:spPr>
        <p:txBody>
          <a:bodyPr numCol="1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 numCol="1" tIns="4572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numCol="1" rIns="45720" tIns="0">
            <a:noAutofit/>
          </a:bodyPr>
          <a:lstStyle>
            <a:lvl1pPr indent="0" marL="0">
              <a:buNone/>
              <a:defRPr b="1" baseline="0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>
          <a:xfrm>
            <a:off x="4645025" y="1859757"/>
            <a:ext cx="4041775" cy="654843"/>
          </a:xfrm>
        </p:spPr>
        <p:txBody>
          <a:bodyPr anchor="ctr" bIns="0" lIns="45720" numCol="1" rIns="45720" tIns="0"/>
          <a:lstStyle>
            <a:lvl1pPr indent="0" marL="0">
              <a:buNone/>
              <a:defRPr b="1" baseline="0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2" sz="quarter"/>
          </p:nvPr>
        </p:nvSpPr>
        <p:spPr>
          <a:xfrm>
            <a:off x="457200" y="2514600"/>
            <a:ext cx="4040188" cy="3845720"/>
          </a:xfrm>
        </p:spPr>
        <p:txBody>
          <a:bodyPr numCol="1"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514600"/>
            <a:ext cx="4041775" cy="3845720"/>
          </a:xfrm>
        </p:spPr>
        <p:txBody>
          <a:bodyPr numCol="1"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 bIns="0" numCol="1" tIns="4572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 lIns="0" numCol="1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x="685800" y="1676400"/>
            <a:ext cx="2743200" cy="4572000"/>
          </a:xfrm>
        </p:spPr>
        <p:txBody>
          <a:bodyPr lIns="18288" numCol="1" rIns="18288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 sz="half"/>
          </p:nvPr>
        </p:nvSpPr>
        <p:spPr>
          <a:xfrm>
            <a:off x="3575050" y="1676400"/>
            <a:ext cx="5111750" cy="4572000"/>
          </a:xfrm>
        </p:spPr>
        <p:txBody>
          <a:bodyPr numCol="1"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flipV="1" rot="42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algn="ctr" cap="rnd" cmpd="sng" w="3175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flipV="1" rot="42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algn="ctr" cap="flat" cmpd="sng" w="12700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anchor="b" bIns="45720" lIns="45720" numCol="1" rIns="45720" tIns="45720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09600" y="2828785"/>
            <a:ext cx="2209800" cy="2179320"/>
          </a:xfrm>
        </p:spPr>
        <p:txBody>
          <a:bodyPr anchor="t" bIns="45720" lIns="64008" numCol="1" rIns="45720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8077200" y="6356350"/>
            <a:ext cx="609600" cy="365125"/>
          </a:xfrm>
        </p:spPr>
        <p:txBody>
          <a:bodyPr numCol="1"/>
          <a:lstStyle/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cap="rnd" w="3000">
            <a:solidFill>
              <a:srgbClr val="C0C0C0"/>
            </a:solidFill>
            <a:round/>
          </a:ln>
          <a:effectLst/>
        </p:spPr>
        <p:txBody>
          <a:bodyPr numCol="1"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>
          <a:xfrm flipV="1">
            <a:off x="-9525" y="5816600"/>
            <a:ext cx="9163050" cy="1041400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b="0" l="0" r="0" t="0"/>
            <a:pathLst>
              <a:path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>
          <a:xfrm flipV="1">
            <a:off x="4381500" y="6219825"/>
            <a:ext cx="4762500" cy="638175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b="0" l="0" r="0" t="0"/>
            <a:pathLst>
              <a:path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>
          <a:xfrm>
            <a:off x="-9525" y="-7144"/>
            <a:ext cx="9163050" cy="1041400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b="0" l="0" r="0" t="0"/>
            <a:pathLst>
              <a:path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4381500" y="-7144"/>
            <a:ext cx="4762500" cy="638175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b="0" l="0" r="0" t="0"/>
            <a:pathLst>
              <a:path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/>
          <a:p>
            <a:pPr algn="l" eaLnBrk="1" hangingPunct="1" latinLnBrk="0" marL="0" rtl="0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="b" bIns="0" lIns="0" numCol="1" rIns="0" vert="horz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numCol="1" vert="horz">
            <a:normAutofit/>
          </a:bodyPr>
          <a:lstStyle/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 bIns="0" lIns="0" numCol="1" rIns="0" tIns="0" vert="horz"/>
          <a:lstStyle>
            <a:lvl1pPr algn="l" eaLnBrk="1" hangingPunct="1" latinLnBrk="0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584468-7458-4EF3-8772-6B7594A93FE2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idx="3" sz="quarter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anchor="b" bIns="0" lIns="0" numCol="1" rIns="0" tIns="0" vert="horz"/>
          <a:lstStyle>
            <a:lvl1pPr algn="l" eaLnBrk="1" hangingPunct="1" latinLnBrk="0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idx="4" sz="quarter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anchor="b" bIns="0" lIns="0" numCol="1" rIns="0" tIns="0" vert="horz"/>
          <a:lstStyle>
            <a:lvl1pPr algn="r" eaLnBrk="1" hangingPunct="1" latinLnBrk="0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349977-3298-4A33-B8AD-7FF2733307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>
            <a:xfrm rot="21435692">
              <a:off x="-19045" y="216550"/>
              <a:ext cx="9163050" cy="649224"/>
            </a:xfrm>
            <a:custGeom>
              <a:avLst>
                <a:gd fmla="val 0" name="A1"/>
                <a:gd fmla="val 0" name="A2"/>
                <a:gd fmla="val 0" name="A3"/>
                <a:gd fmla="val 0" name="A4"/>
                <a:gd fmla="val 0" name="A5"/>
                <a:gd fmla="val 0" name="A6"/>
                <a:gd fmla="val 0" name="A7"/>
                <a:gd fmla="val 0" name="A8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b="0" l="0" r="0" t="0"/>
              <a:pathLst>
                <a:path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algn="ctr" cap="flat" cmpd="sng" w="10795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bIns="45720" compatLnSpc="1" lIns="91440" numCol="1" rIns="91440" tIns="45720" vert="horz" wrap="square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>
            <a:xfrm rot="21435692">
              <a:off x="-14309" y="290003"/>
              <a:ext cx="9175812" cy="530352"/>
            </a:xfrm>
            <a:custGeom>
              <a:avLst>
                <a:gd fmla="val 0" name="A1"/>
                <a:gd fmla="val 0" name="A2"/>
                <a:gd fmla="val 0" name="A3"/>
                <a:gd fmla="val 0" name="A4"/>
                <a:gd fmla="val 0" name="A5"/>
                <a:gd fmla="val 0" name="A6"/>
                <a:gd fmla="val 0" name="A7"/>
                <a:gd fmla="val 0" name="A8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b="0" l="0" r="0" t="0"/>
              <a:pathLst>
                <a:path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algn="ctr" cap="flat" cmpd="sng" w="9525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bIns="45720" compatLnSpc="1" lIns="91440" numCol="1" rIns="91440" tIns="45720" vert="horz" wrap="square"/>
            <a:lstStyle/>
            <a:p>
              <a:endParaRPr kumimoji="0" lang="en-US"/>
            </a:p>
          </p:txBody>
        </p:sp>
      </p:grp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eaLnBrk="1" hangingPunct="1" latinLnBrk="0" rtl="0">
        <a:spcBef>
          <a:spcPct val="0"/>
        </a:spcBef>
        <a:buNone/>
        <a:defRPr b="0" kern="1200" kumimoji="0" sz="50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kern="1200" kumimoji="0" sz="260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88" latinLnBrk="0" marL="640080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kern="1200" kumimoji="0" sz="240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88" latinLnBrk="0" marL="91440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kern="1200" kumimoji="0" sz="210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312" latinLnBrk="0" marL="1188720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312" latinLnBrk="0" marL="1463040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312" latinLnBrk="0" marL="1737360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20240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kern="1200" kumimoji="0" sz="160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94560" rtl="0">
        <a:spcBef>
          <a:spcPct val="20000"/>
        </a:spcBef>
        <a:buClr>
          <a:schemeClr val="tx2"/>
        </a:buClr>
        <a:buChar char="•"/>
        <a:defRPr kern="1200" kumimoji="0" sz="160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468880" rtl="0">
        <a:spcBef>
          <a:spcPct val="20000"/>
        </a:spcBef>
        <a:buClr>
          <a:schemeClr val="tx2"/>
        </a:buClr>
        <a:buFontTx/>
        <a:buChar char="•"/>
        <a:defRPr baseline="0" kern="1200" kumimoji="0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4" Target="../media/image26.jpeg" Type="http://schemas.openxmlformats.org/officeDocument/2006/relationships/image"/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../media/image5.jpeg" Type="http://schemas.openxmlformats.org/officeDocument/2006/relationships/image"/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4" Target="../media/image8.jpeg" Type="http://schemas.openxmlformats.org/officeDocument/2006/relationships/image"/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image21.jpeg" Type="http://schemas.openxmlformats.org/officeDocument/2006/relationships/image"/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4572032"/>
          </a:xfrm>
        </p:spPr>
        <p:txBody>
          <a:bodyPr numCol="1">
            <a:normAutofit/>
          </a:bodyPr>
          <a:lstStyle/>
          <a:p>
            <a:r>
              <a:rPr dirty="0" lang="en-US" smtClean="0">
                <a:solidFill>
                  <a:srgbClr val="FFFF00"/>
                </a:solidFill>
              </a:rPr>
              <a:t>БАЛКАНСКО ПРВЕНСТВО</a:t>
            </a:r>
            <a:br>
              <a:rPr dirty="0" lang="en-US" smtClean="0">
                <a:solidFill>
                  <a:srgbClr val="FFFF00"/>
                </a:solidFill>
              </a:rPr>
            </a:br>
            <a:r>
              <a:rPr dirty="0" lang="en-US" smtClean="0">
                <a:solidFill>
                  <a:srgbClr val="FFFF00"/>
                </a:solidFill>
              </a:rPr>
              <a:t>У СТАРИМ СПОРТОВИМА</a:t>
            </a:r>
            <a:br>
              <a:rPr dirty="0" lang="en-US" smtClean="0">
                <a:solidFill>
                  <a:srgbClr val="FFFF00"/>
                </a:solidFill>
              </a:rPr>
            </a:br>
            <a:r>
              <a:rPr b="0" dirty="0" i="1" lang="en-US" smtClean="0" sz="3600">
                <a:solidFill>
                  <a:srgbClr val="FFFF00"/>
                </a:solidFill>
              </a:rPr>
              <a:t>            </a:t>
            </a:r>
            <a:r>
              <a:rPr b="0" dirty="0" err="1" i="1" lang="en-US" smtClean="0" sz="3600">
                <a:solidFill>
                  <a:srgbClr val="FFFF00"/>
                </a:solidFill>
              </a:rPr>
              <a:t>Стадион</a:t>
            </a:r>
            <a:r>
              <a:rPr b="0" dirty="0" i="1" lang="en-US" smtClean="0" sz="3600">
                <a:solidFill>
                  <a:srgbClr val="FFFF00"/>
                </a:solidFill>
              </a:rPr>
              <a:t> „</a:t>
            </a:r>
            <a:r>
              <a:rPr b="0" dirty="0" err="1" i="1" lang="en-US" smtClean="0" sz="3600">
                <a:solidFill>
                  <a:srgbClr val="FFFF00"/>
                </a:solidFill>
              </a:rPr>
              <a:t>Карађорђе</a:t>
            </a:r>
            <a:r>
              <a:rPr b="0" dirty="0" i="1" lang="en-US" smtClean="0" sz="3600">
                <a:solidFill>
                  <a:srgbClr val="FFFF00"/>
                </a:solidFill>
              </a:rPr>
              <a:t>” </a:t>
            </a:r>
            <a:r>
              <a:rPr b="0" dirty="0" err="1" i="1" lang="en-US" smtClean="0" sz="3600">
                <a:solidFill>
                  <a:srgbClr val="FFFF00"/>
                </a:solidFill>
              </a:rPr>
              <a:t>Нови</a:t>
            </a:r>
            <a:r>
              <a:rPr b="0" dirty="0" i="1" lang="en-US" smtClean="0" sz="3600">
                <a:solidFill>
                  <a:srgbClr val="FFFF00"/>
                </a:solidFill>
              </a:rPr>
              <a:t> </a:t>
            </a:r>
            <a:r>
              <a:rPr b="0" dirty="0" err="1" i="1" lang="en-US" smtClean="0" sz="3600">
                <a:solidFill>
                  <a:srgbClr val="FFFF00"/>
                </a:solidFill>
              </a:rPr>
              <a:t>Сад</a:t>
            </a:r>
            <a:r>
              <a:rPr b="0" dirty="0" i="1" lang="en-US" smtClean="0" sz="3600">
                <a:solidFill>
                  <a:srgbClr val="FFFF00"/>
                </a:solidFill>
              </a:rPr>
              <a:t>, 23-25. </a:t>
            </a:r>
            <a:r>
              <a:rPr b="0" dirty="0" err="1" i="1" lang="en-US" smtClean="0" sz="3600">
                <a:solidFill>
                  <a:srgbClr val="FFFF00"/>
                </a:solidFill>
              </a:rPr>
              <a:t>август</a:t>
            </a:r>
            <a:r>
              <a:rPr b="0" dirty="0" i="1" lang="en-US" smtClean="0" sz="3600">
                <a:solidFill>
                  <a:srgbClr val="FFFF00"/>
                </a:solidFill>
              </a:rPr>
              <a:t> 2013.</a:t>
            </a:r>
            <a:r>
              <a:rPr b="0" dirty="0" lang="en-US" smtClean="0" sz="3600">
                <a:solidFill>
                  <a:srgbClr val="FFFF00"/>
                </a:solidFill>
              </a:rPr>
              <a:t/>
            </a:r>
            <a:br>
              <a:rPr b="0" dirty="0" lang="en-US" smtClean="0" sz="3600">
                <a:solidFill>
                  <a:srgbClr val="FFFF00"/>
                </a:solidFill>
              </a:rPr>
            </a:br>
            <a:endParaRPr b="0" dirty="0" lang="en-US" sz="360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533400" y="5643578"/>
            <a:ext cx="8253442" cy="1071570"/>
          </a:xfrm>
        </p:spPr>
        <p:txBody>
          <a:bodyPr numCol="1">
            <a:normAutofit/>
          </a:bodyPr>
          <a:lstStyle/>
          <a:p>
            <a:pPr algn="l" fontAlgn="base" lvl="0">
              <a:spcBef>
                <a:spcPct val="0"/>
              </a:spcBef>
              <a:spcAft>
                <a:spcPct val="0"/>
              </a:spcAft>
            </a:pP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Професор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: </a:t>
            </a: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др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Татјана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Пивац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altLang="sr-Cyrl-CS" dirty="0" lang="sr-Cyrl-C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  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          </a:t>
            </a:r>
            <a:r>
              <a:rPr altLang="sr-Cyrl-CS" dirty="0" lang="sr-Cyrl-C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Студенти:                                                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                                  </a:t>
            </a:r>
            <a:r>
              <a:rPr altLang="sr-Cyrl-CS" dirty="0" lang="sr-Cyrl-C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     </a:t>
            </a: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Асистент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: </a:t>
            </a: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Мр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. </a:t>
            </a: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Игор</a:t>
            </a:r>
            <a:r>
              <a:rPr dirty="0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en-U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Стаменковић</a:t>
            </a:r>
            <a:r>
              <a:rPr altLang="sr-Cyrl-CS" dirty="0" lang="sr-Cyrl-CS" smtClean="0" sz="2000">
                <a:solidFill>
                  <a:srgbClr val="FFFF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           Боја Брчин  380м/12</a:t>
            </a:r>
          </a:p>
          <a:p>
            <a:pPr algn="l" fontAlgn="base" lvl="0">
              <a:spcBef>
                <a:spcPct val="0"/>
              </a:spcBef>
              <a:spcAft>
                <a:spcPct val="0"/>
              </a:spcAft>
            </a:pPr>
            <a:r>
              <a:rPr altLang="sr-Cyrl-CS" dirty="0" lang="sr-Cyrl-CS" smtClean="0" sz="2000">
                <a:solidFill>
                  <a:srgbClr val="FFFF00"/>
                </a:solidFill>
                <a:latin charset="0" pitchFamily="18" typeface="Times New Roman"/>
                <a:cs charset="0" pitchFamily="18" typeface="Times New Roman"/>
              </a:rPr>
              <a:t>                                                                    Дуња Јовановић  306м/12</a:t>
            </a:r>
            <a:endParaRPr dirty="0" lang="en-US" sz="2000">
              <a:solidFill>
                <a:srgbClr val="FFFF00"/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 numCol="1">
            <a:normAutofit fontScale="90000"/>
          </a:bodyPr>
          <a:lstStyle/>
          <a:p>
            <a:r>
              <a:rPr dirty="0" lang="en-US" smtClean="0">
                <a:solidFill>
                  <a:schemeClr val="tx1"/>
                </a:solidFill>
              </a:rPr>
              <a:t/>
            </a:r>
            <a:br>
              <a:rPr dirty="0" lang="en-US" smtClean="0">
                <a:solidFill>
                  <a:schemeClr val="tx1"/>
                </a:solidFill>
              </a:rPr>
            </a:br>
            <a:r>
              <a:rPr b="1" dirty="0" err="1" lang="en-U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Неофицијални</a:t>
            </a:r>
            <a:r>
              <a:rPr b="1" dirty="0" lang="en-U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 – </a:t>
            </a:r>
            <a:r>
              <a:rPr b="1" dirty="0" err="1" lang="en-U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Туристички</a:t>
            </a:r>
            <a:r>
              <a:rPr b="1" dirty="0" lang="en-U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део</a:t>
            </a:r>
            <a:endParaRPr b="1" dirty="0" lang="en-US" sz="44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5860"/>
            <a:ext cx="8543956" cy="5038740"/>
          </a:xfrm>
        </p:spPr>
        <p:txBody>
          <a:bodyPr numCol="1">
            <a:normAutofit/>
          </a:bodyPr>
          <a:lstStyle/>
          <a:p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Недеља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, 25.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август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7:30 – 9:30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Доручак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10:00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Окупљање испред хотела Леополд </a:t>
            </a:r>
            <a:r>
              <a:rPr altLang="sr-Latn-CS" dirty="0" lang="sr-Latn-CS" smtClean="0" sz="2000">
                <a:latin charset="0" pitchFamily="18" typeface="Times New Roman"/>
                <a:cs charset="0" pitchFamily="18" typeface="Times New Roman"/>
              </a:rPr>
              <a:t>I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и полазак у обилазак града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10:00 – 13:00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Обилазак града уз водича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13:15 – 15:30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Ручак у ресторану Атина у строгом центру града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15:45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Окупљање и полазак у посету галеријама на Тргу галерија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17:00 – 18:00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Слободно време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18:00 -20:00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Залазак сунца на „Новосадској капији” – полази се са Штранда бродом катамараном „Пливајуће острво”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21:00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Свечана вечера у хотелу Леополд </a:t>
            </a:r>
            <a:r>
              <a:rPr altLang="sr-Latn-CS" dirty="0" lang="sr-Latn-CS" smtClean="0" sz="2000">
                <a:latin charset="0" pitchFamily="18" typeface="Times New Roman"/>
                <a:cs charset="0" pitchFamily="18" typeface="Times New Roman"/>
              </a:rPr>
              <a:t>I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Font charset="0" pitchFamily="34" typeface="Arial"/>
              <a:buChar char="•"/>
            </a:pP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Дневнни излети: </a:t>
            </a:r>
            <a:r>
              <a:rPr altLang="sr-Cyrl-CS" b="1" dirty="0" lang="sr-Cyrl-CS" smtClean="0" sz="1800">
                <a:latin charset="0" pitchFamily="18" typeface="Times New Roman"/>
                <a:cs charset="0" pitchFamily="18" typeface="Times New Roman"/>
              </a:rPr>
              <a:t>Обилазак Сремских </a:t>
            </a:r>
            <a:r>
              <a:rPr altLang="sr-Cyrl-CS" b="1" dirty="0" lang="sr-Cyrl-CS" smtClean="0" sz="1800">
                <a:latin charset="0" pitchFamily="18" typeface="Times New Roman"/>
                <a:cs charset="0" pitchFamily="18" typeface="Times New Roman"/>
              </a:rPr>
              <a:t>Карловаца, </a:t>
            </a:r>
            <a:r>
              <a:rPr altLang="sr-Cyrl-CS" b="1" dirty="0" lang="sr-Cyrl-CS" smtClean="0" sz="1800">
                <a:latin charset="0" pitchFamily="18" typeface="Times New Roman"/>
                <a:cs charset="0" pitchFamily="18" typeface="Times New Roman"/>
              </a:rPr>
              <a:t>Обилазак војвођанских </a:t>
            </a:r>
            <a:r>
              <a:rPr altLang="sr-Cyrl-CS" b="1" dirty="0" lang="sr-Cyrl-CS" smtClean="0" sz="1800">
                <a:latin charset="0" pitchFamily="18" typeface="Times New Roman"/>
                <a:cs charset="0" pitchFamily="18" typeface="Times New Roman"/>
              </a:rPr>
              <a:t>салаша, </a:t>
            </a:r>
            <a:r>
              <a:rPr altLang="sr-Cyrl-CS" b="1" dirty="0" lang="sr-Cyrl-CS" smtClean="0" sz="1800">
                <a:latin charset="0" pitchFamily="18" typeface="Times New Roman"/>
                <a:cs charset="0" pitchFamily="18" typeface="Times New Roman"/>
              </a:rPr>
              <a:t>Обилазак Фрушке горе и посета манастирима </a:t>
            </a:r>
            <a:endParaRPr dirty="0" lang="en-US" smtClean="0" sz="1800">
              <a:latin charset="0" pitchFamily="18" typeface="Times New Roman"/>
              <a:cs charset="0" pitchFamily="18" typeface="Times New Roman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8229600" cy="1143008"/>
          </a:xfrm>
        </p:spPr>
        <p:txBody>
          <a:bodyPr numCol="1">
            <a:normAutofit fontScale="90000"/>
          </a:bodyPr>
          <a:lstStyle/>
          <a:p>
            <a:pPr algn="ctr"/>
            <a:r>
              <a:rPr b="1" dirty="0" lang="en-U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ХОТЕЛ ЛЕОПОЛД I </a:t>
            </a:r>
            <a:r>
              <a:rPr dirty="0" lang="en-US" smtClean="0"/>
              <a:t/>
            </a:r>
            <a:br>
              <a:rPr dirty="0" lang="en-US" smtClean="0"/>
            </a:b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 numCol="1"/>
          <a:lstStyle/>
          <a:p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Категорија хотела 5 звездица</a:t>
            </a:r>
          </a:p>
          <a:p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25 двокреветних соба и 20 соба са француским </a:t>
            </a:r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лежајем, </a:t>
            </a:r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11 луксузно опремљених </a:t>
            </a:r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апартмана</a:t>
            </a:r>
          </a:p>
          <a:p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Леополд </a:t>
            </a:r>
            <a:r>
              <a:rPr altLang="sr-Latn-CS" dirty="0" lang="sr-Latn-CS" smtClean="0" sz="2400">
                <a:latin charset="0" pitchFamily="18" typeface="Times New Roman"/>
                <a:cs charset="0" pitchFamily="18" typeface="Times New Roman"/>
              </a:rPr>
              <a:t>I </a:t>
            </a:r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је симбол елеганције и уживања, свеприсутан је дух касне ренесансе који нас присећа на прошле дане</a:t>
            </a:r>
            <a:endParaRPr altLang="sr-Cyrl-CS" dirty="0" lang="sr-Cyrl-CS" smtClean="0" sz="2400">
              <a:latin charset="0" pitchFamily="18" typeface="Times New Roman"/>
              <a:cs charset="0" pitchFamily="18" typeface="Times New Roman"/>
            </a:endParaRPr>
          </a:p>
          <a:p>
            <a:endParaRPr dirty="0" lang="en-US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otel-leopold-entrance.jpg"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14794"/>
            <a:ext cx="3571868" cy="2643206"/>
          </a:xfrm>
          <a:prstGeom prst="rect">
            <a:avLst/>
          </a:prstGeom>
        </p:spPr>
      </p:pic>
      <p:pic>
        <p:nvPicPr>
          <p:cNvPr descr="2115451.jpg"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71802" y="3357562"/>
            <a:ext cx="3500462" cy="222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8032617.jpg"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215042" y="4429132"/>
            <a:ext cx="2928958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 numCol="1">
            <a:normAutofit fontScale="90000"/>
          </a:bodyPr>
          <a:lstStyle/>
          <a:p>
            <a:pPr algn="ctr"/>
            <a:r>
              <a:rPr b="1" dirty="0" lang="en-U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КОТИЗАЦИЈА</a:t>
            </a:r>
            <a:r>
              <a:rPr dirty="0" lang="en-US" smtClean="0"/>
              <a:t/>
            </a:r>
            <a:br>
              <a:rPr dirty="0" lang="en-US" smtClean="0"/>
            </a:b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 numCol="1">
            <a:normAutofit/>
          </a:bodyPr>
          <a:lstStyle/>
          <a:p>
            <a:r>
              <a:rPr dirty="0" lang="en-US" smtClean="0"/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Цена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овог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спортског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догађаја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је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en-US" smtClean="0" sz="2400" u="sng">
                <a:latin charset="0" pitchFamily="18" typeface="Times New Roman"/>
                <a:cs charset="0" pitchFamily="18" typeface="Times New Roman"/>
              </a:rPr>
              <a:t>305€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по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учеснику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она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400">
                <a:latin charset="0" pitchFamily="18" typeface="Times New Roman"/>
                <a:cs charset="0" pitchFamily="18" typeface="Times New Roman"/>
              </a:rPr>
              <a:t>обухвата</a:t>
            </a:r>
            <a:r>
              <a:rPr dirty="0" lang="en-US" smtClean="0" sz="2400">
                <a:latin charset="0" pitchFamily="18" typeface="Times New Roman"/>
                <a:cs charset="0" pitchFamily="18" typeface="Times New Roman"/>
              </a:rPr>
              <a:t>:</a:t>
            </a:r>
            <a:endParaRPr altLang="sr-Cyrl-CS" dirty="0" lang="sr-Cyrl-CS" smtClean="0" sz="2400">
              <a:latin charset="0" pitchFamily="18" typeface="Times New Roman"/>
              <a:cs charset="0" pitchFamily="18" typeface="Times New Roman"/>
            </a:endParaRPr>
          </a:p>
          <a:p>
            <a:pPr>
              <a:buFont charset="2" pitchFamily="2" typeface="Wingdings"/>
              <a:buChar char="Ø"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Три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ноћења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на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бази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пуног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пансиона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у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хотелу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Леополд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I</a:t>
            </a:r>
          </a:p>
          <a:p>
            <a:pPr lvl="0">
              <a:buFont charset="2" pitchFamily="2" typeface="Wingdings"/>
              <a:buChar char="Ø"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Водич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за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обилазак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града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 lvl="0">
              <a:buFont charset="2" pitchFamily="2" typeface="Wingdings"/>
              <a:buChar char="Ø"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Ручак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у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ресторану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Атина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Font charset="2" pitchFamily="2" typeface="Wingdings"/>
              <a:buChar char="Ø"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Улазнице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за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галерије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Font charset="2" pitchFamily="2" typeface="Wingdings"/>
              <a:buChar char="Ø"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Карта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за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пловидбу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бродом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катамараном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„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Пливајуће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острво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”</a:t>
            </a:r>
          </a:p>
          <a:p>
            <a:r>
              <a:rPr altLang="sr-Cyrl-CS" dirty="0" lang="sr-Cyrl-CS" smtClean="0" sz="2400">
                <a:latin charset="0" pitchFamily="18" typeface="Times New Roman"/>
                <a:cs charset="0" pitchFamily="18" typeface="Times New Roman"/>
              </a:rPr>
              <a:t>Цене дневних излета за које се учесници овог догађаја могу одлучити, а које не спадају у укупну цену догађаја су:</a:t>
            </a:r>
            <a:endParaRPr dirty="0" lang="en-US" smtClean="0" sz="2400">
              <a:latin charset="0" pitchFamily="18" typeface="Times New Roman"/>
              <a:cs charset="0" pitchFamily="18" typeface="Times New Roman"/>
            </a:endParaRPr>
          </a:p>
          <a:p>
            <a:pPr lvl="0">
              <a:buFont charset="2" pitchFamily="2" typeface="Wingdings"/>
              <a:buChar char="Ø"/>
            </a:pP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Обилазак Сремских Карловаца – 15 еура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 lvl="0">
              <a:buFont charset="2" pitchFamily="2" typeface="Wingdings"/>
              <a:buChar char="Ø"/>
            </a:pP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Обилазак војвођанских салаша – 25 еура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 lvl="0">
              <a:buFont charset="2" pitchFamily="2" typeface="Wingdings"/>
              <a:buChar char="Ø"/>
            </a:pP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Обилазак Фрушке горе и посета манастирима – 20 еура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 </a:t>
            </a:r>
          </a:p>
          <a:p>
            <a:endParaRPr altLang="sr-Cyrl-CS" dirty="0" lang="sr-Cyrl-CS" smtClean="0" sz="2400"/>
          </a:p>
          <a:p>
            <a:endParaRPr altLang="sr-Cyrl-CS" dirty="0" lang="sr-Cyrl-CS" smtClean="0"/>
          </a:p>
          <a:p>
            <a:endParaRPr altLang="sr-Cyrl-CS" dirty="0" lang="sr-Cyrl-CS" smtClean="0"/>
          </a:p>
          <a:p>
            <a:pPr>
              <a:buNone/>
            </a:pPr>
            <a:endParaRPr altLang="sr-Cyrl-CS" dirty="0" lang="sr-Cyrl-C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1857388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altLang="sr-Cyrl-CS" b="1" dirty="0" lang="sr-Cyrl-CS" smtClean="0" sz="8000">
                <a:latin charset="0" pitchFamily="18" typeface="Times New Roman"/>
                <a:cs charset="0" pitchFamily="18" typeface="Times New Roman"/>
              </a:rPr>
              <a:t>Хвала на пажњи!</a:t>
            </a:r>
            <a:endParaRPr b="1" dirty="0" lang="en-US" sz="80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 numCol="1">
            <a:normAutofit fontScale="90000"/>
          </a:bodyPr>
          <a:lstStyle/>
          <a:p>
            <a:pPr algn="ctr"/>
            <a:r>
              <a:rPr altLang="sr-Cyrl-CS" dirty="0" lang="sr-Cyrl-CS" smtClean="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Резиме и циљ</a:t>
            </a:r>
            <a:endParaRPr dirty="0" lang="en-US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 numCol="1">
            <a:normAutofit/>
          </a:bodyPr>
          <a:lstStyle/>
          <a:p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Спортски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догађај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ће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окупити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националне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тимове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из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једанаест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земаља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Балкана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: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Србије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Хрватске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Босне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Херцеговине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Црне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Горе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Румуније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Бугарске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Словеније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Македоније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Албаније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Грчке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Турске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који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ће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борити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за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пехар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Првака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Балкана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у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старим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спортовима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.</a:t>
            </a:r>
          </a:p>
          <a:p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Тимови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ће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бити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састављени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од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по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дванаест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такмичара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који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ће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борити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у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двадесет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дисциплина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.</a:t>
            </a:r>
          </a:p>
          <a:p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Организатори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овог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спортског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догађаја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су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Министарство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омладине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спорта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Министарство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економије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регионалног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развоја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.</a:t>
            </a:r>
            <a:endParaRPr altLang="sr-Cyrl-CS" dirty="0" lang="sr-Cyrl-CS" smtClean="0" sz="2000">
              <a:latin charset="0" pitchFamily="18" typeface="Times New Roman"/>
              <a:cs charset="0" pitchFamily="18" typeface="Times New Roman"/>
            </a:endParaRPr>
          </a:p>
          <a:p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Циљ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догађаја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поред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основне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такмичарске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функције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очување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традиције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обичаја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народа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Балкана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као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покаже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ови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старински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спортови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могу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бити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забавни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атрактивни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. </a:t>
            </a:r>
          </a:p>
          <a:p>
            <a:pPr>
              <a:buNone/>
            </a:pP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 numCol="1">
            <a:normAutofit/>
          </a:bodyPr>
          <a:lstStyle/>
          <a:p>
            <a:pPr algn="ctr"/>
            <a:r>
              <a:rPr altLang="sr-Cyrl-CS" dirty="0" lang="sr-Cyrl-CS" smtClean="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Добродошли у Нови Сад</a:t>
            </a:r>
            <a:endParaRPr dirty="0" lang="en-US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 numCol="1">
            <a:normAutofit/>
          </a:bodyPr>
          <a:lstStyle/>
          <a:p>
            <a:r>
              <a:rPr altLang="sr-Cyrl-CS" dirty="0" lang="sr-Cyrl-CS" smtClean="0" sz="2000"/>
              <a:t>С</a:t>
            </a:r>
            <a:r>
              <a:rPr dirty="0" err="1" lang="en-US" smtClean="0" sz="2000"/>
              <a:t>редишњ</a:t>
            </a:r>
            <a:r>
              <a:rPr altLang="sr-Cyrl-CS" dirty="0" lang="sr-Cyrl-CS" smtClean="0" sz="2000"/>
              <a:t>и </a:t>
            </a:r>
            <a:r>
              <a:rPr dirty="0" err="1" lang="en-US" smtClean="0" sz="2000"/>
              <a:t>де</a:t>
            </a:r>
            <a:r>
              <a:rPr altLang="sr-Cyrl-CS" dirty="0" lang="sr-Cyrl-CS" smtClean="0" sz="2000"/>
              <a:t>о</a:t>
            </a:r>
            <a:r>
              <a:rPr dirty="0" lang="en-US" smtClean="0" sz="2000"/>
              <a:t> </a:t>
            </a:r>
            <a:r>
              <a:rPr dirty="0" err="1" lang="en-US" smtClean="0" sz="2000"/>
              <a:t>аутономне</a:t>
            </a:r>
            <a:r>
              <a:rPr dirty="0" lang="en-US" smtClean="0" sz="2000"/>
              <a:t> </a:t>
            </a:r>
            <a:r>
              <a:rPr dirty="0" err="1" lang="en-US" smtClean="0" sz="2000"/>
              <a:t>покрајине</a:t>
            </a:r>
            <a:r>
              <a:rPr dirty="0" lang="en-US" smtClean="0" sz="2000"/>
              <a:t> </a:t>
            </a:r>
            <a:r>
              <a:rPr dirty="0" err="1" lang="en-US" smtClean="0" sz="2000"/>
              <a:t>Војводине</a:t>
            </a:r>
            <a:r>
              <a:rPr altLang="sr-Cyrl-CS" dirty="0" lang="sr-Cyrl-CS" smtClean="0" sz="2000"/>
              <a:t>, </a:t>
            </a:r>
            <a:r>
              <a:rPr dirty="0" err="1" lang="en-US" smtClean="0" sz="2000"/>
              <a:t>на</a:t>
            </a:r>
            <a:r>
              <a:rPr dirty="0" lang="en-US" smtClean="0" sz="2000"/>
              <a:t> </a:t>
            </a:r>
            <a:r>
              <a:rPr dirty="0" err="1" lang="en-US" smtClean="0" sz="2000"/>
              <a:t>граници</a:t>
            </a:r>
            <a:r>
              <a:rPr dirty="0" lang="en-US" smtClean="0" sz="2000"/>
              <a:t> </a:t>
            </a:r>
            <a:r>
              <a:rPr dirty="0" err="1" lang="en-US" smtClean="0" sz="2000"/>
              <a:t>Бачке</a:t>
            </a:r>
            <a:r>
              <a:rPr dirty="0" lang="en-US" smtClean="0" sz="2000"/>
              <a:t> и </a:t>
            </a:r>
            <a:r>
              <a:rPr dirty="0" err="1" lang="en-US" smtClean="0" sz="2000"/>
              <a:t>Срема</a:t>
            </a:r>
            <a:endParaRPr altLang="sr-Cyrl-CS" dirty="0" lang="sr-Cyrl-CS" smtClean="0" sz="2000"/>
          </a:p>
          <a:p>
            <a:r>
              <a:rPr dirty="0" err="1" lang="en-US" smtClean="0" sz="2000"/>
              <a:t>Град</a:t>
            </a:r>
            <a:r>
              <a:rPr dirty="0" lang="en-US" smtClean="0" sz="2000"/>
              <a:t> </a:t>
            </a:r>
            <a:r>
              <a:rPr dirty="0" err="1" lang="en-US" smtClean="0" sz="2000"/>
              <a:t>лежи</a:t>
            </a:r>
            <a:r>
              <a:rPr dirty="0" lang="en-US" smtClean="0" sz="2000"/>
              <a:t> </a:t>
            </a:r>
            <a:r>
              <a:rPr dirty="0" err="1" lang="en-US" smtClean="0" sz="2000"/>
              <a:t>на</a:t>
            </a:r>
            <a:r>
              <a:rPr dirty="0" lang="en-US" smtClean="0" sz="2000"/>
              <a:t> </a:t>
            </a:r>
            <a:r>
              <a:rPr dirty="0" err="1" lang="en-US" smtClean="0" sz="2000"/>
              <a:t>обалама</a:t>
            </a:r>
            <a:r>
              <a:rPr dirty="0" lang="en-US" smtClean="0" sz="2000"/>
              <a:t> </a:t>
            </a:r>
            <a:r>
              <a:rPr dirty="0" err="1" lang="en-US" smtClean="0" sz="2000"/>
              <a:t>реке</a:t>
            </a:r>
            <a:r>
              <a:rPr dirty="0" lang="en-US" smtClean="0" sz="2000"/>
              <a:t> </a:t>
            </a:r>
            <a:r>
              <a:rPr dirty="0" err="1" lang="en-US" smtClean="0" sz="2000"/>
              <a:t>Дунав</a:t>
            </a:r>
            <a:r>
              <a:rPr altLang="sr-Cyrl-CS" dirty="0" lang="sr-Cyrl-CS" smtClean="0" sz="2000"/>
              <a:t>.</a:t>
            </a:r>
          </a:p>
          <a:p>
            <a:r>
              <a:rPr dirty="0" err="1" lang="en-US" smtClean="0" sz="2000"/>
              <a:t>Нови</a:t>
            </a:r>
            <a:r>
              <a:rPr dirty="0" lang="en-US" smtClean="0" sz="2000"/>
              <a:t> </a:t>
            </a:r>
            <a:r>
              <a:rPr dirty="0" err="1" lang="en-US" smtClean="0" sz="2000"/>
              <a:t>Сад</a:t>
            </a:r>
            <a:r>
              <a:rPr dirty="0" lang="en-US" smtClean="0" sz="2000"/>
              <a:t> </a:t>
            </a:r>
            <a:r>
              <a:rPr dirty="0" err="1" lang="en-US" smtClean="0" sz="2000"/>
              <a:t>се</a:t>
            </a:r>
            <a:r>
              <a:rPr dirty="0" lang="en-US" smtClean="0" sz="2000"/>
              <a:t> </a:t>
            </a:r>
            <a:r>
              <a:rPr dirty="0" err="1" lang="en-US" smtClean="0" sz="2000"/>
              <a:t>налази</a:t>
            </a:r>
            <a:r>
              <a:rPr dirty="0" lang="en-US" smtClean="0" sz="2000"/>
              <a:t> 80 km </a:t>
            </a:r>
            <a:r>
              <a:rPr dirty="0" err="1" lang="en-US" smtClean="0" sz="2000"/>
              <a:t>северозападно</a:t>
            </a:r>
            <a:r>
              <a:rPr dirty="0" lang="en-US" smtClean="0" sz="2000"/>
              <a:t> </a:t>
            </a:r>
            <a:r>
              <a:rPr dirty="0" err="1" lang="en-US" smtClean="0" sz="2000"/>
              <a:t>од</a:t>
            </a:r>
            <a:r>
              <a:rPr dirty="0" lang="en-US" smtClean="0" sz="2000"/>
              <a:t> </a:t>
            </a:r>
            <a:r>
              <a:rPr dirty="0" err="1" lang="en-US" smtClean="0" sz="2000"/>
              <a:t>Београда</a:t>
            </a:r>
            <a:r>
              <a:rPr dirty="0" lang="en-US" smtClean="0" sz="2000"/>
              <a:t> и </a:t>
            </a:r>
            <a:r>
              <a:rPr dirty="0" err="1" lang="en-US" smtClean="0" sz="2000"/>
              <a:t>међународног</a:t>
            </a:r>
            <a:r>
              <a:rPr dirty="0" lang="en-US" smtClean="0" sz="2000"/>
              <a:t> </a:t>
            </a:r>
            <a:r>
              <a:rPr dirty="0" err="1" lang="en-US" smtClean="0" sz="2000"/>
              <a:t>аеродрома</a:t>
            </a:r>
            <a:r>
              <a:rPr dirty="0" lang="en-US" smtClean="0" sz="2000"/>
              <a:t> „</a:t>
            </a:r>
            <a:r>
              <a:rPr dirty="0" err="1" lang="en-US" smtClean="0" sz="2000"/>
              <a:t>Никола</a:t>
            </a:r>
            <a:r>
              <a:rPr dirty="0" lang="en-US" smtClean="0" sz="2000"/>
              <a:t> </a:t>
            </a:r>
            <a:r>
              <a:rPr dirty="0" err="1" lang="en-US" smtClean="0" sz="2000"/>
              <a:t>Тесла</a:t>
            </a:r>
            <a:r>
              <a:rPr dirty="0" lang="en-US" smtClean="0" sz="2000"/>
              <a:t>” и 346 km </a:t>
            </a:r>
            <a:r>
              <a:rPr dirty="0" err="1" lang="en-US" smtClean="0" sz="2000"/>
              <a:t>јужно</a:t>
            </a:r>
            <a:r>
              <a:rPr dirty="0" lang="en-US" smtClean="0" sz="2000"/>
              <a:t> </a:t>
            </a:r>
            <a:r>
              <a:rPr dirty="0" err="1" lang="en-US" smtClean="0" sz="2000"/>
              <a:t>од</a:t>
            </a:r>
            <a:r>
              <a:rPr dirty="0" lang="en-US" smtClean="0" sz="2000"/>
              <a:t> </a:t>
            </a:r>
            <a:r>
              <a:rPr dirty="0" err="1" lang="en-US" smtClean="0" sz="2000"/>
              <a:t>Будимпеште</a:t>
            </a:r>
            <a:r>
              <a:rPr dirty="0" lang="en-US" smtClean="0" sz="2000"/>
              <a:t> </a:t>
            </a:r>
            <a:r>
              <a:rPr dirty="0" err="1" lang="en-US" smtClean="0" sz="2000"/>
              <a:t>ауто-путем</a:t>
            </a:r>
            <a:r>
              <a:rPr dirty="0" lang="en-US" smtClean="0" sz="2000"/>
              <a:t> Е-75.</a:t>
            </a:r>
            <a:endParaRPr altLang="sr-Cyrl-CS" dirty="0" lang="sr-Cyrl-CS" smtClean="0" sz="2000"/>
          </a:p>
          <a:p>
            <a:pPr>
              <a:buNone/>
            </a:pPr>
            <a:endParaRPr dirty="0" lang="en-US" sz="2400"/>
          </a:p>
        </p:txBody>
      </p:sp>
      <p:sp>
        <p:nvSpPr>
          <p:cNvPr descr="https://mail-attachment.googleusercontent.com/attachment/?ui=2&amp;ik=549416e13f&amp;view=att&amp;th=13c19e5107a99d14&amp;attid=0.1&amp;disp=inline&amp;realattid=f_hboy6f220&amp;safe=1&amp;zw&amp;saduie=AG9B_P8Aps9EMm8YEUHYpHzGTXVm&amp;sadet=1357907769206&amp;sads=-LfyNs2JqHzeiHuwgxJst18mv6c" id="1026" name="AutoShape 2"/>
          <p:cNvSpPr>
            <a:spLocks noChangeArrowheads="1" noChangeAspect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tatatatatatatta.png"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85786" y="3571876"/>
            <a:ext cx="8001056" cy="2833695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 numCol="1">
            <a:normAutofit/>
          </a:bodyPr>
          <a:lstStyle/>
          <a:p>
            <a:r>
              <a:rPr altLang="sr-Cyrl-CS" dirty="0" lang="sr-Cyrl-CS" smtClean="0" sz="2000"/>
              <a:t>Нови Сад је административни, привредни, културни, научни и туристички центар Војводине, други град по величини у Србији који броји око 355,000 становника. </a:t>
            </a:r>
            <a:endParaRPr dirty="0" lang="en-US" sz="2000"/>
          </a:p>
        </p:txBody>
      </p:sp>
      <p:pic>
        <p:nvPicPr>
          <p:cNvPr descr="novi-sad-centar1-copy (1).jpg" id="4" name="Picture 3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714348" y="4714884"/>
            <a:ext cx="8072494" cy="1804991"/>
          </a:xfrm>
          <a:prstGeom prst="rect">
            <a:avLst/>
          </a:prstGeom>
        </p:spPr>
      </p:pic>
      <p:pic>
        <p:nvPicPr>
          <p:cNvPr descr="Gradska kuca (City house) in Novi Sad.jpg"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86" y="2000240"/>
            <a:ext cx="2714644" cy="2357454"/>
          </a:xfrm>
          <a:prstGeom prst="rect">
            <a:avLst/>
          </a:prstGeom>
        </p:spPr>
      </p:pic>
      <p:sp>
        <p:nvSpPr>
          <p:cNvPr descr="dsc1802.jpg" id="15362" name="AutoShape 2"/>
          <p:cNvSpPr>
            <a:spLocks noChangeArrowheads="1" noChangeAspect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https://mail-attachment.googleusercontent.com/attachment/?ui=2&amp;ik=549416e13f&amp;view=att&amp;th=13c19eb125b07c4f&amp;attid=0.6&amp;disp=inline&amp;realattid=f_hboyb61011&amp;safe=1&amp;zw&amp;saduie=AG9B_P8Aps9EMm8YEUHYpHzGTXVm&amp;sadet=1357908136945&amp;sads=sx6XL6v3cbfgNQLRUacOvsZWW94" id="15364" name="AutoShape 4"/>
          <p:cNvSpPr>
            <a:spLocks noChangeArrowheads="1" noChangeAspect="1"/>
          </p:cNvSpPr>
          <p:nvPr/>
        </p:nvSpPr>
        <p:spPr>
          <a:xfrm>
            <a:off x="155575" y="-2674938"/>
            <a:ext cx="8315325" cy="5572126"/>
          </a:xfrm>
          <a:prstGeom prst="rect">
            <a:avLst/>
          </a:prstGeom>
          <a:noFill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descr="Panorama_of_Novi_Sad.jpg" id="8" name="Picture 7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3786182" y="2000240"/>
            <a:ext cx="5072098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 numCol="1">
            <a:normAutofit/>
          </a:bodyPr>
          <a:lstStyle/>
          <a:p>
            <a:pPr algn="ctr"/>
            <a:r>
              <a:rPr altLang="sr-Cyrl-CS" dirty="0" lang="sr-Cyrl-C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Туристичке атракције Новог Сада</a:t>
            </a:r>
            <a:endParaRPr dirty="0" lang="en-US" sz="44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www.google.com/url?source=imglanding&amp;ct=img&amp;q=http://www.javolimsrbiju.rs/pub/page/novi-sad.jpg&amp;sa=X&amp;ei=SorTUJKKArSM4gTd9YG4Cw&amp;ved=0CAsQ8wc&amp;usg=AFQjCNFcraovIebuT0FXaqEbzjLGVNr8yg" id="4" name="il_fi"/>
          <p:cNvPicPr/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571472" y="1928802"/>
            <a:ext cx="4714908" cy="2133541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http://www.google.com/url?source=imglanding&amp;ct=img&amp;q=http://www.bizlife.rs/upload/30.05/Srpsko_Narodno_Pozoriste_NS.JPG&amp;sa=X&amp;ei=NI7TUOLhIIv6sgbs4oGgBg&amp;ved=0CAsQ8wc&amp;usg=AFQjCNGfccPUuNkUzQssCm4Bdh0vOhC3LQ" id="5" name="il_fi"/>
          <p:cNvPicPr/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1000100" y="4572008"/>
            <a:ext cx="3429024" cy="196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72100" y="1428736"/>
            <a:ext cx="357190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sr-Cyrl-CS" b="1" dirty="0" lang="sr-Cyrl-C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Црква Имена Марије</a:t>
            </a:r>
            <a:endParaRPr b="1" dirty="0" lang="en-US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Documents and Settings\Administrator\Desktop\Thumb_1288640192Crkva Imena Marijinog1_Novi Sad.jpg" id="16386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8" y="2000239"/>
            <a:ext cx="3071834" cy="468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1472" y="1428736"/>
            <a:ext cx="4286280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sr-Cyrl-CS" dirty="0" lang="sr-Cyrl-CS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Градска кућа</a:t>
            </a:r>
            <a:endParaRPr b="1" dirty="0" lang="en-US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214818"/>
            <a:ext cx="3857652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sr-Cyrl-CS" b="1" dirty="0" lang="sr-Cyrl-CS" smtClean="0" sz="2000">
                <a:solidFill>
                  <a:schemeClr val="bg2">
                    <a:lumMod val="75000"/>
                  </a:schemeClr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Српско народно позориште</a:t>
            </a:r>
            <a:endParaRPr b="1" dirty="0" lang="en-US" sz="20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 numCol="1">
            <a:normAutofit/>
          </a:bodyPr>
          <a:lstStyle/>
          <a:p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Дунавски парк</a:t>
            </a:r>
            <a:endParaRPr dirty="0" lang="en-US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File:Novi Sad, Dunavski park, altán a kv&amp;ecaron;ty.jpg" id="4" name="Pictur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4282" y="1142984"/>
            <a:ext cx="28575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google.com/url?source=imglanding&amp;ct=img&amp;q=http://www.twip.org/photo/2010/photo-isa-i-bisa-dunavski-park-novi-sad-24647.jpg&amp;sa=X&amp;ei=SJfTUM_tN8iQswb77YGwBA&amp;ved=0CAwQ8wc&amp;usg=AFQjCNHqtAalPGTPCeTtF7Rdqibsh2x39g" id="5" name="il_fi"/>
          <p:cNvPicPr>
            <a:picLocks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4929190" y="285728"/>
            <a:ext cx="4000528" cy="253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google.com/url?source=imglanding&amp;ct=img&amp;q=http://media-cdn.tripadvisor.com/media/photo-s/02/80/9f/b9/filename-djura-jaksic.jpg&amp;sa=X&amp;ei=2pfTUKSmBsqRswaT24CoBQ&amp;ved=0CAsQ8wc4Eg&amp;usg=AFQjCNGZtFivzkiNFNPqtIGfgHSvb1v14Q" id="6" name="il_fi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000364" y="1428736"/>
            <a:ext cx="278608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4000504"/>
            <a:ext cx="5500726" cy="400110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altLang="sr-Cyrl-CS" dirty="0" lang="sr-Cyrl-CS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altLang="sr-Cyrl-CS" b="1" dirty="0" lang="sr-Cyrl-CS" smtClean="0" sz="2000">
                <a:latin charset="0" pitchFamily="18" typeface="Times New Roman"/>
                <a:cs charset="0" pitchFamily="18" typeface="Times New Roman"/>
              </a:rPr>
              <a:t>Петроварадинска тврђава</a:t>
            </a:r>
            <a:endParaRPr b="1" dirty="0" lang="en-US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http://www.google.com/url?source=imglanding&amp;ct=img&amp;q=http://www.samsvojvodic.com/wp-content/tvrdjava2.jpg&amp;sa=X&amp;ei=jp_TUJnVHZDLswaz8oDQBg&amp;ved=0CAwQ8wc&amp;usg=AFQjCNFizQzyym1RiN5PcSOKiV2nnRZuNA" id="9" name="il_fi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86182" y="4071942"/>
            <a:ext cx="51435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http://www.google.com/url?source=imglanding&amp;ct=img&amp;q=http://www.zenskikafe.com/wp-content/uploads/2010/06/exit.jpg&amp;sa=X&amp;ei=SQbXUN_bEITjtQa8jIDoAQ&amp;ved=0CAsQ8wc&amp;usg=AFQjCNE13RQV_i5OLvTTYfRBW-BoCWjgGA" id="10" name="Picture 2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844" y="4429132"/>
            <a:ext cx="4214842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 numCol="1">
            <a:normAutofit/>
          </a:bodyPr>
          <a:lstStyle/>
          <a:p>
            <a:pPr algn="ctr"/>
            <a:r>
              <a:rPr altLang="sr-Cyrl-CS" b="1" dirty="0" lang="sr-Cyrl-CS" smtClean="0" sz="4400">
                <a:solidFill>
                  <a:schemeClr val="tx1"/>
                </a:solidFill>
                <a:latin charset="0" pitchFamily="18" typeface="Times New Roman"/>
                <a:cs charset="0" pitchFamily="18" typeface="Times New Roman"/>
              </a:rPr>
              <a:t>Програм догађаја</a:t>
            </a:r>
            <a:endParaRPr b="1" dirty="0" lang="en-US" sz="4400">
              <a:solidFill>
                <a:schemeClr val="tx1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401080" cy="4214842"/>
          </a:xfrm>
        </p:spPr>
        <p:txBody>
          <a:bodyPr numCol="1">
            <a:normAutofit fontScale="62500" lnSpcReduction="20000"/>
          </a:bodyPr>
          <a:lstStyle/>
          <a:p>
            <a:r>
              <a:rPr dirty="0" err="1" lang="en-US" smtClean="0" sz="3800">
                <a:latin charset="0" pitchFamily="18" typeface="Times New Roman"/>
                <a:cs charset="0" pitchFamily="18" typeface="Times New Roman"/>
              </a:rPr>
              <a:t>Петак</a:t>
            </a:r>
            <a:r>
              <a:rPr dirty="0" lang="en-US" smtClean="0" sz="3800">
                <a:latin charset="0" pitchFamily="18" typeface="Times New Roman"/>
                <a:cs charset="0" pitchFamily="18" typeface="Times New Roman"/>
              </a:rPr>
              <a:t>, 23. </a:t>
            </a:r>
            <a:r>
              <a:rPr dirty="0" err="1" lang="en-US" smtClean="0" sz="3800">
                <a:latin charset="0" pitchFamily="18" typeface="Times New Roman"/>
                <a:cs charset="0" pitchFamily="18" typeface="Times New Roman"/>
              </a:rPr>
              <a:t>август</a:t>
            </a:r>
            <a:endParaRPr dirty="0" lang="en-US" smtClean="0" sz="38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en-US" smtClean="0"/>
              <a:t> </a:t>
            </a:r>
          </a:p>
          <a:p>
            <a:pPr>
              <a:buNone/>
            </a:pP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10:00h – 18:00h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Регистрација</a:t>
            </a:r>
            <a:endParaRPr dirty="0" lang="en-US" smtClean="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(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Рецепција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хотела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Леополд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I,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Петроварадинска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тврђава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Нови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Сад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)</a:t>
            </a:r>
          </a:p>
          <a:p>
            <a:pPr>
              <a:buNone/>
            </a:pP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18:30h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Свечана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вечера</a:t>
            </a:r>
            <a:r>
              <a:rPr altLang="sr-Cyrl-CS" dirty="0" lang="sr-Cyrl-C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(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Ресторан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хотела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Леополд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I)</a:t>
            </a:r>
          </a:p>
          <a:p>
            <a:pPr>
              <a:buNone/>
            </a:pPr>
            <a:r>
              <a:rPr dirty="0" lang="en-US" smtClean="0"/>
              <a:t> </a:t>
            </a:r>
          </a:p>
          <a:p>
            <a:pPr>
              <a:buNone/>
            </a:pPr>
            <a:r>
              <a:rPr dirty="0" lang="en-US" smtClean="0"/>
              <a:t> </a:t>
            </a:r>
          </a:p>
          <a:p>
            <a:r>
              <a:rPr dirty="0" err="1" lang="en-US" smtClean="0" sz="3800">
                <a:latin charset="0" pitchFamily="18" typeface="Times New Roman"/>
                <a:cs charset="0" pitchFamily="18" typeface="Times New Roman"/>
              </a:rPr>
              <a:t>Субота</a:t>
            </a:r>
            <a:r>
              <a:rPr dirty="0" lang="en-US" smtClean="0" sz="3800">
                <a:latin charset="0" pitchFamily="18" typeface="Times New Roman"/>
                <a:cs charset="0" pitchFamily="18" typeface="Times New Roman"/>
              </a:rPr>
              <a:t>, 24. </a:t>
            </a:r>
            <a:r>
              <a:rPr dirty="0" err="1" lang="en-US" smtClean="0" sz="3800">
                <a:latin charset="0" pitchFamily="18" typeface="Times New Roman"/>
                <a:cs charset="0" pitchFamily="18" typeface="Times New Roman"/>
              </a:rPr>
              <a:t>август</a:t>
            </a:r>
            <a:endParaRPr dirty="0" lang="en-US" smtClean="0" sz="38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en-US" smtClean="0"/>
              <a:t> </a:t>
            </a:r>
          </a:p>
          <a:p>
            <a:pPr>
              <a:buNone/>
            </a:pP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12:00h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Свечано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отварање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Првенства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Балкана</a:t>
            </a:r>
            <a:r>
              <a:rPr altLang="sr-Cyrl-CS" dirty="0" lang="sr-Cyrl-C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(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Стадион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„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Карађорђе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”,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Нови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Сад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)</a:t>
            </a:r>
          </a:p>
          <a:p>
            <a:pPr>
              <a:buNone/>
            </a:pP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 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Манифестацију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ће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отворити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:</a:t>
            </a:r>
          </a:p>
          <a:p>
            <a:pPr>
              <a:buNone/>
            </a:pP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др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Горан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Петковић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-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државни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секретар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за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туризам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и </a:t>
            </a:r>
          </a:p>
          <a:p>
            <a:pPr>
              <a:buNone/>
            </a:pP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др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Предраг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Перуничић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-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државни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секретар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Министарства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омладине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спорта</a:t>
            </a:r>
            <a:endParaRPr dirty="0" lang="en-US" smtClean="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 АКУД „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Соња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Маринковић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”,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изведба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сплет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игара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из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Војводине</a:t>
            </a:r>
            <a:endParaRPr dirty="0" lang="en-US" smtClean="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 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Сања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Илић</a:t>
            </a:r>
            <a:r>
              <a:rPr dirty="0" lang="en-US" smtClean="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>
                <a:latin charset="0" pitchFamily="18" typeface="Times New Roman"/>
                <a:cs charset="0" pitchFamily="18" typeface="Times New Roman"/>
              </a:rPr>
              <a:t>Балканика</a:t>
            </a:r>
            <a:endParaRPr dirty="0" lang="en-US" smtClean="0">
              <a:latin charset="0" pitchFamily="18" typeface="Times New Roman"/>
              <a:cs charset="0" pitchFamily="18" typeface="Times New Roman"/>
            </a:endParaRPr>
          </a:p>
          <a:p>
            <a:endParaRPr dirty="0" lang="en-US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 numCol="1">
            <a:normAutofit fontScale="40000" lnSpcReduction="20000"/>
          </a:bodyPr>
          <a:lstStyle/>
          <a:p>
            <a:r>
              <a:rPr dirty="0" lang="en-US" smtClean="0" sz="5100">
                <a:latin charset="0" pitchFamily="18" typeface="Times New Roman"/>
                <a:cs charset="0" pitchFamily="18" typeface="Times New Roman"/>
              </a:rPr>
              <a:t>14:00h </a:t>
            </a:r>
            <a:r>
              <a:rPr dirty="0" err="1" lang="en-US" smtClean="0" sz="5100">
                <a:latin charset="0" pitchFamily="18" typeface="Times New Roman"/>
                <a:cs charset="0" pitchFamily="18" typeface="Times New Roman"/>
              </a:rPr>
              <a:t>Почетак</a:t>
            </a:r>
            <a:r>
              <a:rPr dirty="0" lang="en-US" smtClean="0" sz="51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5100">
                <a:latin charset="0" pitchFamily="18" typeface="Times New Roman"/>
                <a:cs charset="0" pitchFamily="18" typeface="Times New Roman"/>
              </a:rPr>
              <a:t>такмичења</a:t>
            </a:r>
            <a:endParaRPr altLang="sr-Cyrl-CS" dirty="0" lang="sr-Cyrl-CS" smtClean="0" sz="51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endParaRPr dirty="0" lang="en-US" smtClean="0" sz="32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Натезање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мосора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Драгаче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Из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места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Борба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части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-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мачевање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Стрелање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Џакање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Штулање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Камена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Крбање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Пајванисање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-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натезање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конопца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Ринглање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Канџијање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Вранићи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Пилцике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Чочак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Токач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Козана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Пењање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на</a:t>
            </a:r>
            <a:r>
              <a:rPr b="1" dirty="0" lang="en-US" smtClean="0" sz="3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дрво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Ножичање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b="1" dirty="0" err="1" lang="en-US" smtClean="0" sz="3400">
                <a:latin charset="0" pitchFamily="18" typeface="Times New Roman"/>
                <a:cs charset="0" pitchFamily="18" typeface="Times New Roman"/>
              </a:rPr>
              <a:t>Секирица</a:t>
            </a:r>
            <a:endParaRPr b="1" dirty="0" lang="en-US" smtClean="0" sz="3400">
              <a:latin charset="0" pitchFamily="18" typeface="Times New Roman"/>
              <a:cs charset="0" pitchFamily="18" typeface="Times New Roman"/>
            </a:endParaRPr>
          </a:p>
          <a:p>
            <a:endParaRPr dirty="0" lang="en-US"/>
          </a:p>
        </p:txBody>
      </p:sp>
      <p:pic>
        <p:nvPicPr>
          <p:cNvPr descr="C:\Documents and Settings\Administrator\Desktop\1.jpg" id="5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57620" y="214290"/>
            <a:ext cx="1856043" cy="2779721"/>
          </a:xfrm>
          <a:prstGeom prst="rect">
            <a:avLst/>
          </a:prstGeom>
          <a:noFill/>
        </p:spPr>
      </p:pic>
      <p:pic>
        <p:nvPicPr>
          <p:cNvPr descr="C:\Documents and Settings\Administrator\Desktop\2.jpg" id="6" name="Picture 3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0920" y="4857761"/>
            <a:ext cx="5078797" cy="1643074"/>
          </a:xfrm>
          <a:prstGeom prst="rect">
            <a:avLst/>
          </a:prstGeom>
          <a:noFill/>
        </p:spPr>
      </p:pic>
      <p:pic>
        <p:nvPicPr>
          <p:cNvPr descr="C:\Documents and Settings\Administrator\Desktop\3.jpg" id="7" name="Picture 4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86446" y="214290"/>
            <a:ext cx="3089449" cy="2928958"/>
          </a:xfrm>
          <a:prstGeom prst="rect">
            <a:avLst/>
          </a:prstGeom>
          <a:noFill/>
        </p:spPr>
      </p:pic>
      <p:pic>
        <p:nvPicPr>
          <p:cNvPr descr="C:\Documents and Settings\Administrator\Desktop\4.jpg" id="8" name="Picture 5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43438" y="2928934"/>
            <a:ext cx="4357718" cy="1928826"/>
          </a:xfrm>
          <a:prstGeom prst="rect">
            <a:avLst/>
          </a:prstGeom>
          <a:noFill/>
        </p:spPr>
      </p:pic>
      <p:pic>
        <p:nvPicPr>
          <p:cNvPr descr="C:\Documents and Settings\Administrator\Desktop\8.jpg" id="10" name="Picture 7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00232" y="3500438"/>
            <a:ext cx="258794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19:00h 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Проглашење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победника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и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додела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пехара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Даница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Крстић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уз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пратњу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оркестра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 20:00h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Коктел</a:t>
            </a:r>
            <a:r>
              <a:rPr altLang="sr-Cyrl-CS" dirty="0" lang="sr-Cyrl-C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(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Хавана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клуб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хотел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Леополд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I,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Петроварадинска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тврђава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,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Нови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Сад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)</a:t>
            </a:r>
          </a:p>
          <a:p>
            <a:pPr lvl="0">
              <a:buNone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Гарави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сокак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 lvl="0">
              <a:buNone/>
            </a:pP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Ђорђе</a:t>
            </a:r>
            <a:r>
              <a:rPr dirty="0" lang="en-US" smtClean="0" sz="20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000">
                <a:latin charset="0" pitchFamily="18" typeface="Times New Roman"/>
                <a:cs charset="0" pitchFamily="18" typeface="Times New Roman"/>
              </a:rPr>
              <a:t>Балашевић</a:t>
            </a:r>
            <a:endParaRPr dirty="0" lang="en-US" smtClean="0" sz="2000">
              <a:latin charset="0" pitchFamily="18" typeface="Times New Roman"/>
              <a:cs charset="0" pitchFamily="18" typeface="Times New Roman"/>
            </a:endParaRPr>
          </a:p>
          <a:p>
            <a:pPr>
              <a:buNone/>
            </a:pPr>
            <a:endParaRPr dirty="0" lang="en-US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Documents and Settings\Administrator\Desktop\5.jpg" id="13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3306" y="1857364"/>
            <a:ext cx="2643206" cy="1982405"/>
          </a:xfrm>
          <a:prstGeom prst="rect">
            <a:avLst/>
          </a:prstGeom>
          <a:noFill/>
        </p:spPr>
      </p:pic>
      <p:pic>
        <p:nvPicPr>
          <p:cNvPr descr="C:\Documents and Settings\Administrator\Desktop\6.jpg" id="14" name="Picture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6286512" y="2000240"/>
            <a:ext cx="2643174" cy="198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istrator\Desktop\7.jpg" id="15" name="Picture 6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44" y="2786058"/>
            <a:ext cx="3321168" cy="2200274"/>
          </a:xfrm>
          <a:prstGeom prst="rect">
            <a:avLst/>
          </a:prstGeom>
          <a:noFill/>
        </p:spPr>
      </p:pic>
      <p:pic>
        <p:nvPicPr>
          <p:cNvPr descr="C:\Documents and Settings\Administrator\Desktop\33.jpg" id="18439" name="Picture 7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71868" y="3929066"/>
            <a:ext cx="5357850" cy="2572345"/>
          </a:xfrm>
          <a:prstGeom prst="rect">
            <a:avLst/>
          </a:prstGeom>
          <a:noFill/>
        </p:spPr>
      </p:pic>
      <p:pic>
        <p:nvPicPr>
          <p:cNvPr descr="C:\Documents and Settings\Administrator\Desktop\11.jpg" id="18440" name="Picture 8"/>
          <p:cNvPicPr>
            <a:picLocks noChangeArrowheads="1"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5720" y="5072074"/>
            <a:ext cx="3071834" cy="15768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Flow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b="-30000" l="50000" r="50000" t="1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b="-30000" l="50000" r="50000" t="130000"/>
          </a:path>
        </a:gradFill>
      </a:fillStyleLst>
      <a:lnStyleLst>
        <a:ln algn="ctr" cap="flat" cmpd="sng" w="9525">
          <a:solidFill>
            <a:schemeClr val="phClr">
              <a:shade val="50000"/>
              <a:satMod val="103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fov="0" prst="orthographicFront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h="38100" w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b="100000" l="10000" r="10000" t="11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Company/>
  <Words>515</Words>
  <Paragraphs>94</Paragraphs>
  <Slides>13</Slides>
  <Notes>1</Notes>
  <TotalTime>94</TotalTime>
  <HiddenSlides>1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14">
      <vt:lpstr>Flow</vt:lpstr>
      <vt:lpstr>БАЛКАНСКО ПРВЕНСТВО У СТАРИМ СПОРТОВИМА             Стадион „Карађорђе” Нови Сад, 23-25. август 2013.</vt:lpstr>
      <vt:lpstr>Резиме и циљ</vt:lpstr>
      <vt:lpstr>Добродошли у Нови Сад</vt:lpstr>
      <vt:lpstr>Slide 4</vt:lpstr>
      <vt:lpstr>Туристичке атракције Новог Сада</vt:lpstr>
      <vt:lpstr>Slide 6</vt:lpstr>
      <vt:lpstr>Програм догађаја</vt:lpstr>
      <vt:lpstr>Slide 8</vt:lpstr>
      <vt:lpstr>Slide 9</vt:lpstr>
      <vt:lpstr>Неофицијални – Туристички део</vt:lpstr>
      <vt:lpstr>ХОТЕЛ ЛЕОПОЛД I</vt:lpstr>
      <vt:lpstr>КОТИЗАЦИЈА</vt:lpstr>
      <vt:lpstr>Slide 13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2013-01-11T12:12:16Z</dcterms:created>
  <dc:creator>misa</dc:creator>
  <cp:lastModifiedBy>misa</cp:lastModifiedBy>
  <dcterms:modified xsi:type="dcterms:W3CDTF">2013-01-11T17:34:26Z</dcterms:modified>
  <cp:revision>10</cp:revision>
  <dc:title>БАЛКАНСКО ПРВЕНСТВО У СТАРИМ СПОРТОВИМА             Стадион „Карађорђе” Нови Сад, 23-25. август 2013.</dc:title>
</cp:coreProperties>
</file>