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7" r:id="rId5"/>
    <p:sldMasterId id="2147483748" r:id="rId6"/>
    <p:sldMasterId id="2147483749" r:id="rId7"/>
    <p:sldMasterId id="2147483750" r:id="rId8"/>
    <p:sldMasterId id="2147483751" r:id="rId9"/>
    <p:sldMasterId id="2147483752" r:id="rId10"/>
    <p:sldMasterId id="2147483753" r:id="rId11"/>
    <p:sldMasterId id="2147483754" r:id="rId12"/>
    <p:sldMasterId id="2147483755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pitchFamily="34" typeface="Arial"/>
        <a:ea charset="0" pitchFamily="34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38" Target="slides/slide25.xml" Type="http://schemas.openxmlformats.org/officeDocument/2006/relationships/slide"/><Relationship Id="rId37" Target="slides/slide24.xml" Type="http://schemas.openxmlformats.org/officeDocument/2006/relationships/slide"/><Relationship Id="rId36" Target="slides/slide23.xml" Type="http://schemas.openxmlformats.org/officeDocument/2006/relationships/slide"/><Relationship Id="rId35" Target="slides/slide22.xml" Type="http://schemas.openxmlformats.org/officeDocument/2006/relationships/slide"/><Relationship Id="rId34" Target="slides/slide21.xml" Type="http://schemas.openxmlformats.org/officeDocument/2006/relationships/slide"/><Relationship Id="rId33" Target="slides/slide20.xml" Type="http://schemas.openxmlformats.org/officeDocument/2006/relationships/slide"/><Relationship Id="rId32" Target="slides/slide19.xml" Type="http://schemas.openxmlformats.org/officeDocument/2006/relationships/slide"/><Relationship Id="rId31" Target="slides/slide18.xml" Type="http://schemas.openxmlformats.org/officeDocument/2006/relationships/slide"/><Relationship Id="rId30" Target="slides/slide17.xml" Type="http://schemas.openxmlformats.org/officeDocument/2006/relationships/slide"/><Relationship Id="rId27" Target="slides/slide14.xml" Type="http://schemas.openxmlformats.org/officeDocument/2006/relationships/slide"/><Relationship Id="rId26" Target="slides/slide13.xml" Type="http://schemas.openxmlformats.org/officeDocument/2006/relationships/slide"/><Relationship Id="rId25" Target="slides/slide12.xml" Type="http://schemas.openxmlformats.org/officeDocument/2006/relationships/slide"/><Relationship Id="rId24" Target="slides/slide11.xml" Type="http://schemas.openxmlformats.org/officeDocument/2006/relationships/slide"/><Relationship Id="rId21" Target="slides/slide8.xml" Type="http://schemas.openxmlformats.org/officeDocument/2006/relationships/slide"/><Relationship Id="rId19" Target="slides/slide6.xml" Type="http://schemas.openxmlformats.org/officeDocument/2006/relationships/slide"/><Relationship Id="rId20" Target="slides/slide7.xml" Type="http://schemas.openxmlformats.org/officeDocument/2006/relationships/slide"/><Relationship Id="rId18" Target="slides/slide5.xml" Type="http://schemas.openxmlformats.org/officeDocument/2006/relationships/slide"/><Relationship Id="rId17" Target="slides/slide4.xml" Type="http://schemas.openxmlformats.org/officeDocument/2006/relationships/slide"/><Relationship Id="rId16" Target="slides/slide3.xml" Type="http://schemas.openxmlformats.org/officeDocument/2006/relationships/slide"/><Relationship Id="rId15" Target="slides/slide2.xml" Type="http://schemas.openxmlformats.org/officeDocument/2006/relationships/slide"/><Relationship Id="rId14" Target="slides/slide1.xml" Type="http://schemas.openxmlformats.org/officeDocument/2006/relationships/slide"/><Relationship Id="rId13" Target="slideMasters/slideMaster9.xml" Type="http://schemas.openxmlformats.org/officeDocument/2006/relationships/slideMaster"/><Relationship Id="rId12" Target="slideMasters/slideMaster8.xml" Type="http://schemas.openxmlformats.org/officeDocument/2006/relationships/slideMaster"/><Relationship Id="rId11" Target="slideMasters/slideMaster7.xml" Type="http://schemas.openxmlformats.org/officeDocument/2006/relationships/slideMaster"/><Relationship Id="rId10" Target="slideMasters/slideMaster6.xml" Type="http://schemas.openxmlformats.org/officeDocument/2006/relationships/slideMaster"/><Relationship Id="rId9" Target="slideMasters/slideMaster5.xml" Type="http://schemas.openxmlformats.org/officeDocument/2006/relationships/slideMaster"/><Relationship Id="rId8" Target="slideMasters/slideMaster4.xml" Type="http://schemas.openxmlformats.org/officeDocument/2006/relationships/slideMaster"/><Relationship Id="rId7" Target="slideMasters/slideMaster3.xml" Type="http://schemas.openxmlformats.org/officeDocument/2006/relationships/slideMaster"/><Relationship Id="rId6" Target="slideMasters/slideMaster2.xml" Type="http://schemas.openxmlformats.org/officeDocument/2006/relationships/slide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0.xml" Type="http://schemas.openxmlformats.org/officeDocument/2006/relationships/slide"/><Relationship Id="rId29" Target="slides/slide16.xml" Type="http://schemas.openxmlformats.org/officeDocument/2006/relationships/slide"/><Relationship Id="rId2" Target="viewProps.xml" Type="http://schemas.openxmlformats.org/officeDocument/2006/relationships/viewProps"/><Relationship Id="rId22" Target="slides/slide9.xml" Type="http://schemas.openxmlformats.org/officeDocument/2006/relationships/slide"/><Relationship Id="rId28" Target="slides/slide15.xml" Type="http://schemas.openxmlformats.org/officeDocument/2006/relationships/slide"/><Relationship Id="rId1" Target="theme/theme9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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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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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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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arget="../slideLayouts/slideLayout11.xml" Type="http://schemas.openxmlformats.org/officeDocument/2006/relationships/slideLayout"/><Relationship Id="rId13" Target="../slideLayouts/slideLayout10.xml" Type="http://schemas.openxmlformats.org/officeDocument/2006/relationships/slideLayout"/><Relationship Id="rId12" Target="../slideLayouts/slideLayout9.xml" Type="http://schemas.openxmlformats.org/officeDocument/2006/relationships/slideLayout"/><Relationship Id="rId11" Target="../slideLayouts/slideLayout8.xml" Type="http://schemas.openxmlformats.org/officeDocument/2006/relationships/slideLayout"/><Relationship Id="rId9" Target="../slideLayouts/slideLayout6.xml" Type="http://schemas.openxmlformats.org/officeDocument/2006/relationships/slideLayout"/><Relationship Id="rId10" Target="../slideLayouts/slideLayout7.xml" Type="http://schemas.openxmlformats.org/officeDocument/2006/relationships/slideLayout"/><Relationship Id="rId8" Target="../slideLayouts/slideLayout5.xml" Type="http://schemas.openxmlformats.org/officeDocument/2006/relationships/slideLayout"/><Relationship Id="rId7" Target="../slideLayouts/slideLayout4.xml" Type="http://schemas.openxmlformats.org/officeDocument/2006/relationships/slideLayout"/><Relationship Id="rId6" Target="../slideLayouts/slideLayout3.xml" Type="http://schemas.openxmlformats.org/officeDocument/2006/relationships/slideLayout"/><Relationship Id="rId5" Target="../slideLayouts/slideLayout2.xml" Type="http://schemas.openxmlformats.org/officeDocument/2006/relationships/slideLayout"/><Relationship Id="rId4" Target="../slideLayouts/slideLayout1.xml" Type="http://schemas.openxmlformats.org/officeDocument/2006/relationships/slideLayout"/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theme/theme9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4" Target="../slideLayouts/slideLayout22.xml" Type="http://schemas.openxmlformats.org/officeDocument/2006/relationships/slideLayout"/><Relationship Id="rId13" Target="../slideLayouts/slideLayout21.xml" Type="http://schemas.openxmlformats.org/officeDocument/2006/relationships/slideLayout"/><Relationship Id="rId12" Target="../slideLayouts/slideLayout20.xml" Type="http://schemas.openxmlformats.org/officeDocument/2006/relationships/slideLayout"/><Relationship Id="rId11" Target="../slideLayouts/slideLayout19.xml" Type="http://schemas.openxmlformats.org/officeDocument/2006/relationships/slideLayout"/><Relationship Id="rId10" Target="../slideLayouts/slideLayout18.xml" Type="http://schemas.openxmlformats.org/officeDocument/2006/relationships/slideLayout"/><Relationship Id="rId9" Target="../slideLayouts/slideLayout17.xml" Type="http://schemas.openxmlformats.org/officeDocument/2006/relationships/slideLayout"/><Relationship Id="rId8" Target="../slideLayouts/slideLayout16.xml" Type="http://schemas.openxmlformats.org/officeDocument/2006/relationships/slideLayout"/><Relationship Id="rId7" Target="../slideLayouts/slideLayout15.xml" Type="http://schemas.openxmlformats.org/officeDocument/2006/relationships/slideLayout"/><Relationship Id="rId6" Target="../slideLayouts/slideLayout14.xml" Type="http://schemas.openxmlformats.org/officeDocument/2006/relationships/slideLayout"/><Relationship Id="rId5" Target="../slideLayouts/slideLayout13.xml" Type="http://schemas.openxmlformats.org/officeDocument/2006/relationships/slideLayout"/><Relationship Id="rId4" Target="../slideLayouts/slideLayout12.xml" Type="http://schemas.openxmlformats.org/officeDocument/2006/relationships/slideLayout"/><Relationship Id="rId3" Target="../media/image3.png" Type="http://schemas.openxmlformats.org/officeDocument/2006/relationships/image"/><Relationship Id="rId2" Target="../media/image1.jpeg" Type="http://schemas.openxmlformats.org/officeDocument/2006/relationships/image"/><Relationship Id="rId1" Target="../theme/theme8.xml" Type="http://schemas.openxmlformats.org/officeDocument/2006/relationships/theme"/></Relationships>
</file>

<file path=ppt/slideMasters/_rels/slideMaster3.xml.rels><?xml version="1.0" encoding="UTF-8" standalone="yes"?><Relationships xmlns="http://schemas.openxmlformats.org/package/2006/relationships"><Relationship Id="rId14" Target="../slideLayouts/slideLayout33.xml" Type="http://schemas.openxmlformats.org/officeDocument/2006/relationships/slideLayout"/><Relationship Id="rId13" Target="../slideLayouts/slideLayout32.xml" Type="http://schemas.openxmlformats.org/officeDocument/2006/relationships/slideLayout"/><Relationship Id="rId12" Target="../slideLayouts/slideLayout31.xml" Type="http://schemas.openxmlformats.org/officeDocument/2006/relationships/slideLayout"/><Relationship Id="rId11" Target="../slideLayouts/slideLayout30.xml" Type="http://schemas.openxmlformats.org/officeDocument/2006/relationships/slideLayout"/><Relationship Id="rId10" Target="../slideLayouts/slideLayout29.xml" Type="http://schemas.openxmlformats.org/officeDocument/2006/relationships/slideLayout"/><Relationship Id="rId9" Target="../slideLayouts/slideLayout28.xml" Type="http://schemas.openxmlformats.org/officeDocument/2006/relationships/slideLayout"/><Relationship Id="rId8" Target="../slideLayouts/slideLayout27.xml" Type="http://schemas.openxmlformats.org/officeDocument/2006/relationships/slideLayout"/><Relationship Id="rId7" Target="../slideLayouts/slideLayout26.xml" Type="http://schemas.openxmlformats.org/officeDocument/2006/relationships/slideLayout"/><Relationship Id="rId6" Target="../slideLayouts/slideLayout25.xml" Type="http://schemas.openxmlformats.org/officeDocument/2006/relationships/slideLayout"/><Relationship Id="rId5" Target="../slideLayouts/slideLayout24.xml" Type="http://schemas.openxmlformats.org/officeDocument/2006/relationships/slideLayout"/><Relationship Id="rId4" Target="../slideLayouts/slideLayout23.xml" Type="http://schemas.openxmlformats.org/officeDocument/2006/relationships/slideLayout"/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theme/theme7.xml" Type="http://schemas.openxmlformats.org/officeDocument/2006/relationships/theme"/></Relationships>
</file>

<file path=ppt/slideMasters/_rels/slideMaster4.xml.rels><?xml version="1.0" encoding="UTF-8" standalone="yes"?><Relationships xmlns="http://schemas.openxmlformats.org/package/2006/relationships"><Relationship Id="rId12" Target="../slideLayouts/slideLayout44.xml" Type="http://schemas.openxmlformats.org/officeDocument/2006/relationships/slideLayout"/><Relationship Id="rId11" Target="../slideLayouts/slideLayout43.xml" Type="http://schemas.openxmlformats.org/officeDocument/2006/relationships/slideLayout"/><Relationship Id="rId10" Target="../slideLayouts/slideLayout42.xml" Type="http://schemas.openxmlformats.org/officeDocument/2006/relationships/slideLayout"/><Relationship Id="rId9" Target="../slideLayouts/slideLayout41.xml" Type="http://schemas.openxmlformats.org/officeDocument/2006/relationships/slideLayout"/><Relationship Id="rId8" Target="../slideLayouts/slideLayout40.xml" Type="http://schemas.openxmlformats.org/officeDocument/2006/relationships/slideLayout"/><Relationship Id="rId7" Target="../slideLayouts/slideLayout39.xml" Type="http://schemas.openxmlformats.org/officeDocument/2006/relationships/slideLayout"/><Relationship Id="rId6" Target="../slideLayouts/slideLayout38.xml" Type="http://schemas.openxmlformats.org/officeDocument/2006/relationships/slideLayout"/><Relationship Id="rId5" Target="../slideLayouts/slideLayout37.xml" Type="http://schemas.openxmlformats.org/officeDocument/2006/relationships/slideLayout"/><Relationship Id="rId4" Target="../slideLayouts/slideLayout36.xml" Type="http://schemas.openxmlformats.org/officeDocument/2006/relationships/slideLayout"/><Relationship Id="rId3" Target="../slideLayouts/slideLayout35.xml" Type="http://schemas.openxmlformats.org/officeDocument/2006/relationships/slideLayout"/><Relationship Id="rId2" Target="../slideLayouts/slideLayout34.xml" Type="http://schemas.openxmlformats.org/officeDocument/2006/relationships/slideLayout"/><Relationship Id="rId1" Target="../theme/theme6.xml" Type="http://schemas.openxmlformats.org/officeDocument/2006/relationships/theme"/></Relationships>
</file>

<file path=ppt/slideMasters/_rels/slideMaster5.xml.rels><?xml version="1.0" encoding="UTF-8" standalone="yes"?><Relationships xmlns="http://schemas.openxmlformats.org/package/2006/relationships"><Relationship Id="rId14" Target="../slideLayouts/slideLayout55.xml" Type="http://schemas.openxmlformats.org/officeDocument/2006/relationships/slideLayout"/><Relationship Id="rId13" Target="../slideLayouts/slideLayout54.xml" Type="http://schemas.openxmlformats.org/officeDocument/2006/relationships/slideLayout"/><Relationship Id="rId12" Target="../slideLayouts/slideLayout53.xml" Type="http://schemas.openxmlformats.org/officeDocument/2006/relationships/slideLayout"/><Relationship Id="rId11" Target="../slideLayouts/slideLayout52.xml" Type="http://schemas.openxmlformats.org/officeDocument/2006/relationships/slideLayout"/><Relationship Id="rId10" Target="../slideLayouts/slideLayout51.xml" Type="http://schemas.openxmlformats.org/officeDocument/2006/relationships/slideLayout"/><Relationship Id="rId9" Target="../slideLayouts/slideLayout50.xml" Type="http://schemas.openxmlformats.org/officeDocument/2006/relationships/slideLayout"/><Relationship Id="rId8" Target="../slideLayouts/slideLayout49.xml" Type="http://schemas.openxmlformats.org/officeDocument/2006/relationships/slideLayout"/><Relationship Id="rId7" Target="../slideLayouts/slideLayout48.xml" Type="http://schemas.openxmlformats.org/officeDocument/2006/relationships/slideLayout"/><Relationship Id="rId6" Target="../slideLayouts/slideLayout47.xml" Type="http://schemas.openxmlformats.org/officeDocument/2006/relationships/slideLayout"/><Relationship Id="rId5" Target="../slideLayouts/slideLayout46.xml" Type="http://schemas.openxmlformats.org/officeDocument/2006/relationships/slideLayout"/><Relationship Id="rId4" Target="../slideLayouts/slideLayout45.xml" Type="http://schemas.openxmlformats.org/officeDocument/2006/relationships/slideLayout"/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theme/theme5.xml" Type="http://schemas.openxmlformats.org/officeDocument/2006/relationships/theme"/></Relationships>
</file>

<file path=ppt/slideMasters/_rels/slideMaster6.xml.rels><?xml version="1.0" encoding="UTF-8" standalone="yes"?><Relationships xmlns="http://schemas.openxmlformats.org/package/2006/relationships"><Relationship Id="rId14" Target="../slideLayouts/slideLayout66.xml" Type="http://schemas.openxmlformats.org/officeDocument/2006/relationships/slideLayout"/><Relationship Id="rId13" Target="../slideLayouts/slideLayout65.xml" Type="http://schemas.openxmlformats.org/officeDocument/2006/relationships/slideLayout"/><Relationship Id="rId12" Target="../slideLayouts/slideLayout64.xml" Type="http://schemas.openxmlformats.org/officeDocument/2006/relationships/slideLayout"/><Relationship Id="rId11" Target="../slideLayouts/slideLayout63.xml" Type="http://schemas.openxmlformats.org/officeDocument/2006/relationships/slideLayout"/><Relationship Id="rId10" Target="../slideLayouts/slideLayout62.xml" Type="http://schemas.openxmlformats.org/officeDocument/2006/relationships/slideLayout"/><Relationship Id="rId9" Target="../slideLayouts/slideLayout61.xml" Type="http://schemas.openxmlformats.org/officeDocument/2006/relationships/slideLayout"/><Relationship Id="rId8" Target="../slideLayouts/slideLayout60.xml" Type="http://schemas.openxmlformats.org/officeDocument/2006/relationships/slideLayout"/><Relationship Id="rId7" Target="../slideLayouts/slideLayout59.xml" Type="http://schemas.openxmlformats.org/officeDocument/2006/relationships/slideLayout"/><Relationship Id="rId6" Target="../slideLayouts/slideLayout58.xml" Type="http://schemas.openxmlformats.org/officeDocument/2006/relationships/slideLayout"/><Relationship Id="rId5" Target="../slideLayouts/slideLayout57.xml" Type="http://schemas.openxmlformats.org/officeDocument/2006/relationships/slideLayout"/><Relationship Id="rId4" Target="../slideLayouts/slideLayout56.xml" Type="http://schemas.openxmlformats.org/officeDocument/2006/relationships/slideLayout"/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theme/theme4.xml" Type="http://schemas.openxmlformats.org/officeDocument/2006/relationships/theme"/></Relationships>
</file>

<file path=ppt/slideMasters/_rels/slideMaster7.xml.rels><?xml version="1.0" encoding="UTF-8" standalone="yes"?><Relationships xmlns="http://schemas.openxmlformats.org/package/2006/relationships"><Relationship Id="rId14" Target="../slideLayouts/slideLayout77.xml" Type="http://schemas.openxmlformats.org/officeDocument/2006/relationships/slideLayout"/><Relationship Id="rId13" Target="../slideLayouts/slideLayout76.xml" Type="http://schemas.openxmlformats.org/officeDocument/2006/relationships/slideLayout"/><Relationship Id="rId12" Target="../slideLayouts/slideLayout75.xml" Type="http://schemas.openxmlformats.org/officeDocument/2006/relationships/slideLayout"/><Relationship Id="rId11" Target="../slideLayouts/slideLayout74.xml" Type="http://schemas.openxmlformats.org/officeDocument/2006/relationships/slideLayout"/><Relationship Id="rId10" Target="../slideLayouts/slideLayout73.xml" Type="http://schemas.openxmlformats.org/officeDocument/2006/relationships/slideLayout"/><Relationship Id="rId9" Target="../slideLayouts/slideLayout72.xml" Type="http://schemas.openxmlformats.org/officeDocument/2006/relationships/slideLayout"/><Relationship Id="rId8" Target="../slideLayouts/slideLayout71.xml" Type="http://schemas.openxmlformats.org/officeDocument/2006/relationships/slideLayout"/><Relationship Id="rId7" Target="../slideLayouts/slideLayout70.xml" Type="http://schemas.openxmlformats.org/officeDocument/2006/relationships/slideLayout"/><Relationship Id="rId6" Target="../slideLayouts/slideLayout69.xml" Type="http://schemas.openxmlformats.org/officeDocument/2006/relationships/slideLayout"/><Relationship Id="rId5" Target="../slideLayouts/slideLayout68.xml" Type="http://schemas.openxmlformats.org/officeDocument/2006/relationships/slideLayout"/><Relationship Id="rId4" Target="../slideLayouts/slideLayout67.xml" Type="http://schemas.openxmlformats.org/officeDocument/2006/relationships/slideLayout"/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theme/theme3.xml" Type="http://schemas.openxmlformats.org/officeDocument/2006/relationships/theme"/></Relationships>
</file>

<file path=ppt/slideMasters/_rels/slideMaster8.xml.rels><?xml version="1.0" encoding="UTF-8" standalone="yes"?><Relationships xmlns="http://schemas.openxmlformats.org/package/2006/relationships"><Relationship Id="rId12" Target="../slideLayouts/slideLayout88.xml" Type="http://schemas.openxmlformats.org/officeDocument/2006/relationships/slideLayout"/><Relationship Id="rId11" Target="../slideLayouts/slideLayout87.xml" Type="http://schemas.openxmlformats.org/officeDocument/2006/relationships/slideLayout"/><Relationship Id="rId10" Target="../slideLayouts/slideLayout86.xml" Type="http://schemas.openxmlformats.org/officeDocument/2006/relationships/slideLayout"/><Relationship Id="rId9" Target="../slideLayouts/slideLayout85.xml" Type="http://schemas.openxmlformats.org/officeDocument/2006/relationships/slideLayout"/><Relationship Id="rId8" Target="../slideLayouts/slideLayout84.xml" Type="http://schemas.openxmlformats.org/officeDocument/2006/relationships/slideLayout"/><Relationship Id="rId7" Target="../slideLayouts/slideLayout83.xml" Type="http://schemas.openxmlformats.org/officeDocument/2006/relationships/slideLayout"/><Relationship Id="rId6" Target="../slideLayouts/slideLayout82.xml" Type="http://schemas.openxmlformats.org/officeDocument/2006/relationships/slideLayout"/><Relationship Id="rId5" Target="../slideLayouts/slideLayout81.xml" Type="http://schemas.openxmlformats.org/officeDocument/2006/relationships/slideLayout"/><Relationship Id="rId4" Target="../slideLayouts/slideLayout80.xml" Type="http://schemas.openxmlformats.org/officeDocument/2006/relationships/slideLayout"/><Relationship Id="rId3" Target="../slideLayouts/slideLayout79.xml" Type="http://schemas.openxmlformats.org/officeDocument/2006/relationships/slideLayout"/><Relationship Id="rId2" Target="../slideLayouts/slideLayout78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_rels/slideMaster9.xml.rels><?xml version="1.0" encoding="UTF-8" standalone="yes"?><Relationships xmlns="http://schemas.openxmlformats.org/package/2006/relationships"><Relationship Id="rId13" Target="../slideLayouts/slideLayout99.xml" Type="http://schemas.openxmlformats.org/officeDocument/2006/relationships/slideLayout"/><Relationship Id="rId12" Target="../slideLayouts/slideLayout98.xml" Type="http://schemas.openxmlformats.org/officeDocument/2006/relationships/slideLayout"/><Relationship Id="rId11" Target="../slideLayouts/slideLayout97.xml" Type="http://schemas.openxmlformats.org/officeDocument/2006/relationships/slideLayout"/><Relationship Id="rId10" Target="../slideLayouts/slideLayout96.xml" Type="http://schemas.openxmlformats.org/officeDocument/2006/relationships/slideLayout"/><Relationship Id="rId9" Target="../slideLayouts/slideLayout95.xml" Type="http://schemas.openxmlformats.org/officeDocument/2006/relationships/slideLayout"/><Relationship Id="rId8" Target="../slideLayouts/slideLayout94.xml" Type="http://schemas.openxmlformats.org/officeDocument/2006/relationships/slideLayout"/><Relationship Id="rId7" Target="../slideLayouts/slideLayout93.xml" Type="http://schemas.openxmlformats.org/officeDocument/2006/relationships/slideLayout"/><Relationship Id="rId6" Target="../slideLayouts/slideLayout92.xml" Type="http://schemas.openxmlformats.org/officeDocument/2006/relationships/slideLayout"/><Relationship Id="rId5" Target="../slideLayouts/slideLayout91.xml" Type="http://schemas.openxmlformats.org/officeDocument/2006/relationships/slideLayout"/><Relationship Id="rId4" Target="../slideLayouts/slideLayout90.xml" Type="http://schemas.openxmlformats.org/officeDocument/2006/relationships/slideLayout"/><Relationship Id="rId3" Target="../slideLayouts/slideLayout89.xml" Type="http://schemas.openxmlformats.org/officeDocument/2006/relationships/slideLayout"/><Relationship Id="rId2" Target="../media/image1.jpeg" Type="http://schemas.openxmlformats.org/officeDocument/2006/relationships/image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5" name="Text Box 5"/>
            <p:cNvSpPr txBox="1">
              <a:spLocks/>
            </p:cNvSpPr>
            <p:nvPr/>
          </p:nvSpPr>
          <p:spPr>
            <a:xfrm>
              <a:off x="247" y="236"/>
              <a:ext cx="5264" cy="38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numCol="1"/>
            <a:lstStyle/>
            <a:p>
              <a:endParaRPr/>
            </a:p>
          </p:txBody>
        </p:sp>
      </p:grpSp>
      <p:sp>
        <p:nvSpPr>
          <p:cNvPr id="6" name="Text Box 6"/>
          <p:cNvSpPr>
            <a:spLocks/>
          </p:cNvSpPr>
          <p:nvPr>
            <p:ph idx="3" sz="quarter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" name="Text Box 7"/>
          <p:cNvSpPr>
            <a:spLocks/>
          </p:cNvSpPr>
          <p:nvPr>
            <p:ph idx="2" sz="half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8" name="Text Box 8"/>
          <p:cNvSpPr>
            <a:spLocks/>
          </p:cNvSpPr>
          <p:nvPr>
            <p:ph idx="4" sz="quarter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9" name="Text Box 9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10" name="Text Box 10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/>
        </p:nvGrpSpPr>
        <p:grpSpPr>
          <a:xfrm>
            <a:off x="158750" y="139700"/>
            <a:ext cx="8826500" cy="2517775"/>
            <a:chOff x="100" y="88"/>
            <a:chExt cx="5560" cy="15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" y="88"/>
              <a:ext cx="5560" cy="1586"/>
            </a:xfrm>
            <a:prstGeom prst="rect">
              <a:avLst/>
            </a:prstGeom>
            <a:noFill/>
          </p:spPr>
        </p:pic>
        <p:sp>
          <p:nvSpPr>
            <p:cNvPr id="14" name="Text Box 14"/>
            <p:cNvSpPr txBox="1">
              <a:spLocks/>
            </p:cNvSpPr>
            <p:nvPr/>
          </p:nvSpPr>
          <p:spPr>
            <a:xfrm>
              <a:off x="158" y="147"/>
              <a:ext cx="5444" cy="146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numCol="1"/>
            <a:lstStyle/>
            <a:p>
              <a:endParaRPr/>
            </a:p>
          </p:txBody>
        </p:sp>
      </p:grpSp>
      <p:sp>
        <p:nvSpPr>
          <p:cNvPr id="15" name="Text Box 15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16" name="Text Box 16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7" name="Text Box 17"/>
          <p:cNvSpPr>
            <a:spLocks/>
          </p:cNvSpPr>
          <p:nvPr>
            <p:ph idx="2" sz="half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18" name="Text Box 18"/>
          <p:cNvSpPr>
            <a:spLocks/>
          </p:cNvSpPr>
          <p:nvPr>
            <p:ph idx="4" sz="quarter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19" name="Text Box 19"/>
          <p:cNvSpPr>
            <a:spLocks/>
          </p:cNvSpPr>
          <p:nvPr>
            <p:ph idx="3" sz="quarter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>
            <a:grpSpLocks/>
          </p:cNvGrpSpPr>
          <p:nvPr/>
        </p:nvGrpSpPr>
        <p:grpSpPr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24" name="Text Box 24"/>
            <p:cNvSpPr txBox="1">
              <a:spLocks/>
            </p:cNvSpPr>
            <p:nvPr/>
          </p:nvSpPr>
          <p:spPr>
            <a:xfrm>
              <a:off x="247" y="236"/>
              <a:ext cx="5264" cy="38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numCol="1"/>
            <a:lstStyle/>
            <a:p>
              <a:endParaRPr/>
            </a:p>
          </p:txBody>
        </p:sp>
      </p:grpSp>
      <p:sp>
        <p:nvSpPr>
          <p:cNvPr id="25" name="Text Box 25"/>
          <p:cNvSpPr>
            <a:spLocks/>
          </p:cNvSpPr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26" name="Text Box 26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27" name="Text Box 27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8" name="Text Box 28"/>
          <p:cNvSpPr>
            <a:spLocks/>
          </p:cNvSpPr>
          <p:nvPr>
            <p:ph idx="2" sz="half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29" name="Text Box 29"/>
          <p:cNvSpPr>
            <a:spLocks/>
          </p:cNvSpPr>
          <p:nvPr>
            <p:ph idx="3" sz="quarter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30" name="Text Box 30"/>
          <p:cNvSpPr>
            <a:spLocks/>
          </p:cNvSpPr>
          <p:nvPr>
            <p:ph idx="4" sz="quarter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1"/>
          <p:cNvSpPr>
            <a:spLocks/>
          </p:cNvSpPr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32" name="Text Box 32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33" name="Text Box 33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4" name="Text Box 34"/>
          <p:cNvSpPr>
            <a:spLocks/>
          </p:cNvSpPr>
          <p:nvPr>
            <p:ph idx="2" sz="half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35" name="Text Box 35"/>
          <p:cNvSpPr>
            <a:spLocks/>
          </p:cNvSpPr>
          <p:nvPr>
            <p:ph idx="4" sz="quarter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36" name="Text Box 36"/>
          <p:cNvSpPr>
            <a:spLocks/>
          </p:cNvSpPr>
          <p:nvPr>
            <p:ph idx="3" sz="quarter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>
            <a:grpSpLocks/>
          </p:cNvGrpSpPr>
          <p:nvPr/>
        </p:nvGrpSpPr>
        <p:grpSpPr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41" name="Text Box 41"/>
            <p:cNvSpPr txBox="1">
              <a:spLocks/>
            </p:cNvSpPr>
            <p:nvPr/>
          </p:nvSpPr>
          <p:spPr>
            <a:xfrm>
              <a:off x="247" y="236"/>
              <a:ext cx="5264" cy="38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numCol="1"/>
            <a:lstStyle/>
            <a:p>
              <a:endParaRPr/>
            </a:p>
          </p:txBody>
        </p:sp>
      </p:grpSp>
      <p:sp>
        <p:nvSpPr>
          <p:cNvPr id="42" name="Text Box 42"/>
          <p:cNvSpPr>
            <a:spLocks/>
          </p:cNvSpPr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43" name="Text Box 43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44" name="Text Box 44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5" name="Text Box 45"/>
          <p:cNvSpPr>
            <a:spLocks/>
          </p:cNvSpPr>
          <p:nvPr>
            <p:ph idx="2" sz="half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46" name="Text Box 46"/>
          <p:cNvSpPr>
            <a:spLocks/>
          </p:cNvSpPr>
          <p:nvPr>
            <p:ph idx="3" sz="quarter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47" name="Text Box 47"/>
          <p:cNvSpPr>
            <a:spLocks/>
          </p:cNvSpPr>
          <p:nvPr>
            <p:ph idx="4" sz="quarter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>
            <a:grpSpLocks/>
          </p:cNvGrpSpPr>
          <p:nvPr/>
        </p:nvGrpSpPr>
        <p:grpSpPr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52" name="Text Box 52"/>
            <p:cNvSpPr txBox="1">
              <a:spLocks/>
            </p:cNvSpPr>
            <p:nvPr/>
          </p:nvSpPr>
          <p:spPr>
            <a:xfrm>
              <a:off x="247" y="236"/>
              <a:ext cx="5264" cy="38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numCol="1"/>
            <a:lstStyle/>
            <a:p>
              <a:endParaRPr/>
            </a:p>
          </p:txBody>
        </p:sp>
      </p:grpSp>
      <p:sp>
        <p:nvSpPr>
          <p:cNvPr id="53" name="Text Box 53"/>
          <p:cNvSpPr>
            <a:spLocks/>
          </p:cNvSpPr>
          <p:nvPr/>
        </p:nvSpPr>
        <p:spPr>
          <a:xfrm>
            <a:off x="617537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b" numCol="1"/>
          <a:lstStyle/>
          <a:p>
            <a:endParaRPr/>
          </a:p>
        </p:txBody>
      </p:sp>
      <p:sp>
        <p:nvSpPr>
          <p:cNvPr id="54" name="Text Box 54"/>
          <p:cNvSpPr>
            <a:spLocks/>
          </p:cNvSpPr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b" numCol="1"/>
          <a:lstStyle/>
          <a:p>
            <a:endParaRPr/>
          </a:p>
        </p:txBody>
      </p:sp>
      <p:sp>
        <p:nvSpPr>
          <p:cNvPr id="55" name="Text Box 55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56" name="Text Box 56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7" name="Text Box 57"/>
          <p:cNvSpPr>
            <a:spLocks/>
          </p:cNvSpPr>
          <p:nvPr>
            <p:ph idx="2" sz="half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58" name="Text Box 58"/>
          <p:cNvSpPr>
            <a:spLocks/>
          </p:cNvSpPr>
          <p:nvPr>
            <p:ph idx="3" sz="quarter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59" name="Text Box 59"/>
          <p:cNvSpPr>
            <a:spLocks/>
          </p:cNvSpPr>
          <p:nvPr>
            <p:ph idx="4" sz="quarter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>
            <a:grpSpLocks/>
          </p:cNvGrpSpPr>
          <p:nvPr/>
        </p:nvGrpSpPr>
        <p:grpSpPr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64" name="Text Box 64"/>
            <p:cNvSpPr txBox="1">
              <a:spLocks/>
            </p:cNvSpPr>
            <p:nvPr/>
          </p:nvSpPr>
          <p:spPr>
            <a:xfrm>
              <a:off x="247" y="236"/>
              <a:ext cx="5264" cy="38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numCol="1"/>
            <a:lstStyle/>
            <a:p>
              <a:endParaRPr/>
            </a:p>
          </p:txBody>
        </p:sp>
      </p:grpSp>
      <p:sp>
        <p:nvSpPr>
          <p:cNvPr id="65" name="Text Box 65"/>
          <p:cNvSpPr>
            <a:spLocks/>
          </p:cNvSpPr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66" name="Text Box 66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67" name="Text Box 67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8" name="Text Box 68"/>
          <p:cNvSpPr>
            <a:spLocks/>
          </p:cNvSpPr>
          <p:nvPr>
            <p:ph idx="2" sz="half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69" name="Text Box 69"/>
          <p:cNvSpPr>
            <a:spLocks/>
          </p:cNvSpPr>
          <p:nvPr>
            <p:ph idx="3" sz="quarter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0" name="Text Box 70"/>
          <p:cNvSpPr>
            <a:spLocks/>
          </p:cNvSpPr>
          <p:nvPr>
            <p:ph idx="4" sz="quarter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71"/>
          <p:cNvSpPr>
            <a:spLocks/>
          </p:cNvSpPr>
          <p:nvPr/>
        </p:nvSpPr>
        <p:spPr>
          <a:xfrm>
            <a:off x="5057775" y="1057275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5000"/>
              </a:srgbClr>
            </a:outerShdw>
          </a:effectLst>
        </p:spPr>
        <p:txBody>
          <a:bodyPr anchor="ctr" numCol="1"/>
          <a:lstStyle/>
          <a:p>
            <a:endParaRPr/>
          </a:p>
        </p:txBody>
      </p:sp>
      <p:sp>
        <p:nvSpPr>
          <p:cNvPr id="72" name="Text Box 72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73" name="Text Box 73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4" name="Text Box 74"/>
          <p:cNvSpPr>
            <a:spLocks/>
          </p:cNvSpPr>
          <p:nvPr>
            <p:ph idx="2" sz="half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75" name="Text Box 75"/>
          <p:cNvSpPr>
            <a:spLocks/>
          </p:cNvSpPr>
          <p:nvPr>
            <p:ph idx="4" sz="quarter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76" name="Text Box 76"/>
          <p:cNvSpPr>
            <a:spLocks/>
          </p:cNvSpPr>
          <p:nvPr>
            <p:ph idx="3" sz="quarter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77"/>
          <p:cNvSpPr>
            <a:spLocks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78" name="Text Box 78"/>
          <p:cNvSpPr>
            <a:spLocks/>
          </p:cNvSpPr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9" name="Text Box 79"/>
          <p:cNvSpPr>
            <a:spLocks/>
          </p:cNvSpPr>
          <p:nvPr>
            <p:ph idx="2" sz="half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300">
                <a:solidFill>
                  <a:srgbClr val="B9BBB2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80" name="Text Box 80"/>
          <p:cNvSpPr>
            <a:spLocks/>
          </p:cNvSpPr>
          <p:nvPr>
            <p:ph idx="4" sz="quarter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600">
                <a:solidFill>
                  <a:srgbClr val="DFE0D4"/>
                </a:solidFill>
                <a:latin charset="0" pitchFamily="18" typeface="Rockwell"/>
              </a:rPr>
              <a:t>*</a:t>
            </a:r>
          </a:p>
        </p:txBody>
      </p:sp>
      <p:sp>
        <p:nvSpPr>
          <p:cNvPr id="81" name="Text Box 81"/>
          <p:cNvSpPr>
            <a:spLocks/>
          </p:cNvSpPr>
          <p:nvPr>
            <p:ph idx="3" sz="quarter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r" defTabSz="914400" fontAlgn="base" indent="-53975" marL="53975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600" u="none">
          <a:solidFill>
            <a:srgbClr val="E7EACB"/>
          </a:solidFill>
          <a:latin charset="0" pitchFamily="18" typeface="Rockwell"/>
        </a:defRPr>
      </a:lvl1pPr>
    </p:titleStyle>
    <p:bodyStyle>
      <a:lvl1pPr algn="l" defTabSz="914400" fontAlgn="base" indent="-292100" marL="292100" rtl="0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70000"/>
        <a:buFont charset="2" pitchFamily="18" typeface="Wingdings 2"/>
        <a:buChar char=""/>
        <a:defRPr b="0" baseline="0" dirty="0" i="0" lang="en-US" smtClean="0" sz="3200" u="none">
          <a:solidFill>
            <a:schemeClr val="tx1"/>
          </a:solidFill>
          <a:latin charset="0" pitchFamily="18" typeface="Rockwell"/>
        </a:defRPr>
      </a:lvl1pPr>
      <a:lvl2pPr indent="-228600" marL="639762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Pct val="90000"/>
        <a:buFont charset="2" pitchFamily="18" typeface="Wingdings 2"/>
        <a:buChar char="•"/>
        <a:defRPr b="0" dirty="0" i="0" lang="en-US" smtClean="0" sz="2600" u="none">
          <a:solidFill>
            <a:schemeClr val="tx1"/>
          </a:solidFill>
          <a:latin charset="0" pitchFamily="18" typeface="Rockwell"/>
        </a:defRPr>
      </a:lvl2pPr>
      <a:lvl3pPr indent="-190500" marL="822325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300" u="none">
          <a:solidFill>
            <a:schemeClr val="tx1"/>
          </a:solidFill>
          <a:latin charset="0" pitchFamily="18" typeface="Rockwell"/>
        </a:defRPr>
      </a:lvl3pPr>
      <a:lvl4pPr indent="-182562" marL="1004887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2000" u="none">
          <a:solidFill>
            <a:schemeClr val="tx1"/>
          </a:solidFill>
          <a:latin charset="0" pitchFamily="18" typeface="Rockwell"/>
        </a:defRPr>
      </a:lvl4pPr>
      <a:lvl5pPr indent="-182562" marL="1187450">
        <a:lnSpc>
          <a:spcPct val="100000"/>
        </a:lnSpc>
        <a:spcBef>
          <a:spcPts val="400"/>
        </a:spcBef>
        <a:spcAft>
          <a:spcPct val="0"/>
        </a:spcAft>
        <a:buClr>
          <a:srgbClr val="A8CDD7"/>
        </a:buClr>
        <a:buSzPct val="100000"/>
        <a:buFont charset="2" pitchFamily="18" typeface="Wingdings 2"/>
        <a:buChar char=""/>
        <a:defRPr b="0" dirty="0" i="0" lang="en-US" smtClean="0" sz="1900" u="none">
          <a:solidFill>
            <a:schemeClr val="tx1"/>
          </a:solidFill>
          <a:latin charset="0" pitchFamily="18" typeface="Rockwel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8" typeface="Rockwel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8" typeface="Rockwel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media/image18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media/image19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media/image20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media/image21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media/image22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" Target="../media/image25.jpeg" Type="http://schemas.openxmlformats.org/officeDocument/2006/relationships/image"/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3" Target="../media/image27.jpeg" Type="http://schemas.openxmlformats.org/officeDocument/2006/relationships/image"/><Relationship Id="rId2" Target="../media/image26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4" Target="../media/image30.jpeg" Type="http://schemas.openxmlformats.org/officeDocument/2006/relationships/image"/><Relationship Id="rId3" Target="../media/image29.jpe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4" Target="../media/image32.jpeg" Type="http://schemas.openxmlformats.org/officeDocument/2006/relationships/image"/><Relationship Id="rId3" Target="http://www.google.rs/url?sa=i&amp;rct=j&amp;q=&amp;esrc=s&amp;frm=1&amp;source=images&amp;cd=&amp;cad=rja&amp;docid=eR0coISyC5LrnM&amp;tbnid=hEqBJxjlj6-TJM:&amp;ved=0CAUQjRw&amp;url=http%3A%2F%2Fwww.b2match.eu%2Fenvironmentresearch2011&amp;ei=0-2cUoS0N8HcswaH8IDwCA&amp;bvm=bv.57155469,d.Yms&amp;psig=AFQjCNGTdc38GFRqC8GWC-Sg9MmBw8Wtxg&amp;ust=1386102578120626" TargetMode="External" Type="http://schemas.openxmlformats.org/officeDocument/2006/relationships/hyperlink"/><Relationship Id="rId2" Target="../media/image31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13.pn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9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3550" y="384175"/>
            <a:ext cx="8570912" cy="2541587"/>
          </a:xfrm>
          <a:prstGeom prst="rect">
            <a:avLst/>
          </a:prstGeom>
        </p:spPr>
      </p:pic>
    </p:spTree>
  </p:cSld>
  <p:clrMapOvr>
    <a:masterClrMapping/>
  </p:clrMapOvr>
  <p:transition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57325"/>
          </a:xfrm>
          <a:prstGeom prst="rect">
            <a:avLst/>
          </a:prstGeom>
        </p:spPr>
      </p:pic>
      <p:sp>
        <p:nvSpPr>
          <p:cNvPr id="114" name="Text Box 114"/>
          <p:cNvSpPr>
            <a:spLocks/>
          </p:cNvSpPr>
          <p:nvPr>
            <p:ph type="obj"/>
          </p:nvPr>
        </p:nvSpPr>
        <p:spPr>
          <a:xfrm>
            <a:off x="250825" y="1646237"/>
            <a:ext cx="8497887" cy="46624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Mnogi menadžeri smatraju da je identifikovanje konkurencije jednostavno</a:t>
            </a:r>
          </a:p>
          <a:p>
            <a:pPr indent="-292100" marL="292100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Konkurenti:</a:t>
            </a:r>
          </a:p>
          <a:p>
            <a:pPr indent="-228600" lvl="1" marL="639762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jaki nasuprot </a:t>
            </a: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slabih,</a:t>
            </a:r>
          </a:p>
          <a:p>
            <a:pPr indent="-228600" lvl="1" marL="639762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bliski </a:t>
            </a: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nasuprot </a:t>
            </a: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udaljenih,</a:t>
            </a:r>
          </a:p>
          <a:p>
            <a:pPr indent="-228600" lvl="1" marL="639762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’’dobri’’ nasuprot ’’loših</a:t>
            </a: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’’.</a:t>
            </a:r>
          </a:p>
          <a:p>
            <a:pPr indent="-228600" lvl="1" marL="639762"/>
            <a:endParaRPr dirty="0" lang="en-US" smtClean="0" sz="360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011862" y="3429000"/>
            <a:ext cx="3076575" cy="23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57325"/>
          </a:xfrm>
          <a:prstGeom prst="rect">
            <a:avLst/>
          </a:prstGeom>
        </p:spPr>
      </p:pic>
      <p:sp>
        <p:nvSpPr>
          <p:cNvPr id="119" name="Text Box 119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posećenost događaja koja bi se ostvarila po različitim cenama/ulaznicama na mestu održavanja događaja u vremenu potrebnom za njegovo organizovanje</a:t>
            </a:r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Box 120"/>
          <p:cNvSpPr>
            <a:spLocks/>
          </p:cNvSpPr>
          <p:nvPr>
            <p:ph type="obj"/>
          </p:nvPr>
        </p:nvSpPr>
        <p:spPr>
          <a:xfrm>
            <a:off x="395287" y="1557337"/>
            <a:ext cx="8362950" cy="51196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Y=f (x</a:t>
            </a:r>
            <a:r>
              <a:rPr b="1" baseline="-25000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1</a:t>
            </a:r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, x</a:t>
            </a:r>
            <a:r>
              <a:rPr b="1" baseline="-25000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2</a:t>
            </a:r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, x</a:t>
            </a:r>
            <a:r>
              <a:rPr b="1" baseline="-25000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3</a:t>
            </a:r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,…, x</a:t>
            </a:r>
            <a:r>
              <a:rPr b="1" baseline="-25000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n</a:t>
            </a:r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)</a:t>
            </a:r>
          </a:p>
          <a:p>
            <a:pPr indent="-292100" marL="292100">
              <a:buNone/>
            </a:pPr>
            <a:endParaRPr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endParaRPr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Y označava tražnju za događajima, a x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1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, x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2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, x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3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,…, x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n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 faktore koji utiču na tražnju za događajima</a:t>
            </a:r>
          </a:p>
        </p:txBody>
      </p:sp>
    </p:spTree>
  </p:cSld>
  <p:clrMapOvr>
    <a:masterClrMapping/>
  </p:clrMapOvr>
  <p:transition>
    <p:pull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9537" y="255587"/>
            <a:ext cx="8785225" cy="1360487"/>
          </a:xfrm>
          <a:prstGeom prst="rect">
            <a:avLst/>
          </a:prstGeom>
        </p:spPr>
      </p:pic>
      <p:sp>
        <p:nvSpPr>
          <p:cNvPr id="123" name="Text Box 123"/>
          <p:cNvSpPr>
            <a:spLocks/>
          </p:cNvSpPr>
          <p:nvPr>
            <p:ph type="obj"/>
          </p:nvPr>
        </p:nvSpPr>
        <p:spPr>
          <a:xfrm>
            <a:off x="539750" y="2060575"/>
            <a:ext cx="8208962" cy="42481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</a:t>
            </a:r>
            <a:r>
              <a:rPr dirty="0" lang="en-US" smtClean="0" sz="42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Tri najznačajnija faktora: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Cena/ulaznica za događaj,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Prihodi posetilaca događaja,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Program/proizvod događaja </a:t>
            </a:r>
          </a:p>
          <a:p>
            <a:pPr indent="-228600" lvl="1" marL="639762"/>
            <a:endParaRPr dirty="0" lang="en-US" smtClean="0" sz="40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57325"/>
          </a:xfrm>
          <a:prstGeom prst="rect">
            <a:avLst/>
          </a:prstGeom>
        </p:spPr>
      </p:pic>
      <p:sp>
        <p:nvSpPr>
          <p:cNvPr id="126" name="Text Box 126"/>
          <p:cNvSpPr>
            <a:spLocks/>
          </p:cNvSpPr>
          <p:nvPr>
            <p:ph type="obj"/>
          </p:nvPr>
        </p:nvSpPr>
        <p:spPr>
          <a:xfrm>
            <a:off x="468312" y="2060575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Četiri funkcije </a:t>
            </a: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menadžmenta događaja:</a:t>
            </a:r>
          </a:p>
          <a:p>
            <a:pPr algn="ctr" indent="-228600" lvl="1" marL="639762"/>
            <a:r>
              <a:rPr dirty="0" lang="en-US" smtClean="0" sz="400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Planiranje</a:t>
            </a:r>
          </a:p>
          <a:p>
            <a:pPr algn="ctr" indent="-228600" lvl="1" marL="639762"/>
            <a:r>
              <a:rPr dirty="0" lang="en-US" smtClean="0" sz="400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Organizovanje</a:t>
            </a:r>
          </a:p>
          <a:p>
            <a:pPr algn="ctr" indent="-228600" lvl="1" marL="639762"/>
            <a:r>
              <a:rPr dirty="0" lang="en-US" smtClean="0" sz="400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Upravljanje</a:t>
            </a:r>
          </a:p>
          <a:p>
            <a:pPr algn="ctr" indent="-228600" lvl="1" marL="639762"/>
            <a:r>
              <a:rPr dirty="0" lang="en-US" smtClean="0" sz="400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Kontrola</a:t>
            </a:r>
          </a:p>
          <a:p>
            <a:pPr algn="ctr" indent="-228600" lvl="1" marL="639762"/>
            <a:endParaRPr dirty="0" lang="en-US" smtClean="0" sz="4000">
              <a:solidFill>
                <a:srgbClr val="FFFF00"/>
              </a:solidFill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57325"/>
          </a:xfrm>
          <a:prstGeom prst="rect">
            <a:avLst/>
          </a:prstGeom>
        </p:spPr>
      </p:pic>
      <p:sp>
        <p:nvSpPr>
          <p:cNvPr id="129" name="Text Box 129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suština upravljanja događajima. 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ispoljava se kroz:</a:t>
            </a:r>
          </a:p>
          <a:p>
            <a:pPr indent="-228600" lvl="1" marL="639762"/>
            <a:r>
              <a:rPr dirty="0" lang="en-US" smtClean="0" sz="3200">
                <a:latin charset="0" pitchFamily="18" typeface="Times New Roman"/>
                <a:ea charset="0" pitchFamily="18" typeface="Times New Roman"/>
              </a:rPr>
              <a:t>Predviđanje,</a:t>
            </a:r>
          </a:p>
          <a:p>
            <a:pPr indent="-228600" lvl="1" marL="639762"/>
            <a:r>
              <a:rPr dirty="0" lang="en-US" smtClean="0" sz="3200">
                <a:latin charset="0" pitchFamily="18" typeface="Times New Roman"/>
                <a:ea charset="0" pitchFamily="18" typeface="Times New Roman"/>
              </a:rPr>
              <a:t>Odlučivanje,</a:t>
            </a:r>
          </a:p>
          <a:p>
            <a:pPr indent="-228600" lvl="1" marL="639762"/>
            <a:r>
              <a:rPr dirty="0" lang="en-US" smtClean="0" sz="3200">
                <a:latin charset="0" pitchFamily="18" typeface="Times New Roman"/>
                <a:ea charset="0" pitchFamily="18" typeface="Times New Roman"/>
              </a:rPr>
              <a:t>Strategijsko planiranje (PEST i SWOT analiza),</a:t>
            </a:r>
          </a:p>
          <a:p>
            <a:pPr indent="-228600" lvl="1" marL="639762"/>
            <a:r>
              <a:rPr dirty="0" lang="en-US" smtClean="0" sz="3200">
                <a:latin charset="0" pitchFamily="18" typeface="Times New Roman"/>
                <a:ea charset="0" pitchFamily="18" typeface="Times New Roman"/>
              </a:rPr>
              <a:t>Operativno planiranje.</a:t>
            </a:r>
          </a:p>
          <a:p>
            <a:pPr indent="-228600" lvl="1" marL="639762"/>
            <a:endParaRPr dirty="0" lang="en-US" smtClean="0" sz="32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20812"/>
          </a:xfrm>
          <a:prstGeom prst="rect">
            <a:avLst/>
          </a:prstGeom>
        </p:spPr>
      </p:pic>
      <p:sp>
        <p:nvSpPr>
          <p:cNvPr id="132" name="Text Box 132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proces razvijanja i delegiranja aktivnosti na pojedine izvršioce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organizovanje događaja → koncept događaja. 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koncept događaja: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Zašto se planira događaj? 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Ko su stejkholderi u postavljanju i izvršenju događaja? 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Kada će se događaj realizovati? 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Gde će se događaj realizovati? 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Kakav je sadržaj/program događaja? </a:t>
            </a:r>
          </a:p>
          <a:p>
            <a:pPr indent="-228600" lvl="1" marL="639762"/>
            <a:endParaRPr dirty="0" lang="en-US" smtClean="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Box 133"/>
          <p:cNvSpPr>
            <a:spLocks/>
          </p:cNvSpPr>
          <p:nvPr/>
        </p:nvSpPr>
        <p:spPr>
          <a:xfrm>
            <a:off x="3708400" y="2349500"/>
            <a:ext cx="1368425" cy="100806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b="1" dirty="0" lang="en-US" smtClean="0" sz="2000">
                <a:latin charset="0" pitchFamily="18" typeface="Times New Roman"/>
                <a:ea charset="0" pitchFamily="34" typeface="Arial"/>
              </a:rPr>
              <a:t>događaj</a:t>
            </a:r>
          </a:p>
        </p:txBody>
      </p:sp>
      <p:sp>
        <p:nvSpPr>
          <p:cNvPr id="134" name="Text Box 134"/>
          <p:cNvSpPr>
            <a:spLocks/>
          </p:cNvSpPr>
          <p:nvPr/>
        </p:nvSpPr>
        <p:spPr>
          <a:xfrm>
            <a:off x="3779837" y="765175"/>
            <a:ext cx="1296987" cy="792162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dirty="0" lang="en-US" smtClean="0" sz="1600">
                <a:latin charset="0" pitchFamily="18" typeface="Times New Roman"/>
                <a:ea charset="0" pitchFamily="34" typeface="Arial"/>
              </a:rPr>
              <a:t>Organizator događaja</a:t>
            </a:r>
          </a:p>
        </p:txBody>
      </p:sp>
      <p:sp>
        <p:nvSpPr>
          <p:cNvPr id="135" name="Text Box 135"/>
          <p:cNvSpPr>
            <a:spLocks/>
          </p:cNvSpPr>
          <p:nvPr/>
        </p:nvSpPr>
        <p:spPr>
          <a:xfrm>
            <a:off x="1403350" y="1628775"/>
            <a:ext cx="1296987" cy="863600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dirty="0" lang="en-US" smtClean="0" sz="1600">
                <a:latin charset="0" pitchFamily="18" typeface="Times New Roman"/>
                <a:ea charset="0" pitchFamily="34" typeface="Arial"/>
              </a:rPr>
              <a:t>Učesnici i posetioci događaja</a:t>
            </a:r>
          </a:p>
        </p:txBody>
      </p:sp>
      <p:sp>
        <p:nvSpPr>
          <p:cNvPr id="136" name="Text Box 136"/>
          <p:cNvSpPr>
            <a:spLocks/>
          </p:cNvSpPr>
          <p:nvPr/>
        </p:nvSpPr>
        <p:spPr>
          <a:xfrm>
            <a:off x="1476375" y="3284537"/>
            <a:ext cx="1223962" cy="865187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dirty="0" lang="en-US" smtClean="0" sz="1600">
                <a:latin charset="0" pitchFamily="18" typeface="Times New Roman"/>
                <a:ea charset="0" pitchFamily="34" typeface="Arial"/>
              </a:rPr>
              <a:t>sponzori</a:t>
            </a:r>
          </a:p>
        </p:txBody>
      </p:sp>
      <p:sp>
        <p:nvSpPr>
          <p:cNvPr id="137" name="Text Box 137"/>
          <p:cNvSpPr>
            <a:spLocks/>
          </p:cNvSpPr>
          <p:nvPr/>
        </p:nvSpPr>
        <p:spPr>
          <a:xfrm>
            <a:off x="3708400" y="4508500"/>
            <a:ext cx="1439862" cy="865187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dirty="0" lang="en-US" smtClean="0" sz="1800">
                <a:latin charset="0" pitchFamily="18" typeface="Times New Roman"/>
                <a:ea charset="0" pitchFamily="34" typeface="Arial"/>
              </a:rPr>
              <a:t>mediji</a:t>
            </a:r>
          </a:p>
        </p:txBody>
      </p:sp>
      <p:sp>
        <p:nvSpPr>
          <p:cNvPr id="138" name="Text Box 138"/>
          <p:cNvSpPr>
            <a:spLocks/>
          </p:cNvSpPr>
          <p:nvPr/>
        </p:nvSpPr>
        <p:spPr>
          <a:xfrm>
            <a:off x="6516687" y="1628775"/>
            <a:ext cx="1368425" cy="936625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dirty="0" lang="en-US" smtClean="0" sz="1600">
                <a:latin charset="0" pitchFamily="18" typeface="Times New Roman"/>
                <a:ea charset="0" pitchFamily="34" typeface="Arial"/>
              </a:rPr>
              <a:t>Uže okruženje događaja</a:t>
            </a:r>
          </a:p>
        </p:txBody>
      </p:sp>
      <p:sp>
        <p:nvSpPr>
          <p:cNvPr id="139" name="Text Box 139"/>
          <p:cNvSpPr>
            <a:spLocks/>
          </p:cNvSpPr>
          <p:nvPr/>
        </p:nvSpPr>
        <p:spPr>
          <a:xfrm>
            <a:off x="6516687" y="3500437"/>
            <a:ext cx="1295400" cy="865187"/>
          </a:xfrm>
          <a:prstGeom prst="roundRect">
            <a:avLst>
              <a:gd fmla="val 16667" name="adj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blurRad="63500" dir="0" dist="12700">
              <a:srgbClr val="4E6128">
                <a:alpha val="50000"/>
              </a:srgbClr>
            </a:outerShdw>
          </a:effectLst>
        </p:spPr>
        <p:txBody>
          <a:bodyPr numCol="1"/>
          <a:lstStyle/>
          <a:p>
            <a:pPr algn="ctr" indent="0" marL="0">
              <a:spcAft>
                <a:spcPts val="1000"/>
              </a:spcAft>
              <a:buNone/>
            </a:pPr>
            <a:r>
              <a:rPr dirty="0" lang="en-US" smtClean="0" sz="1600">
                <a:latin charset="0" pitchFamily="18" typeface="Times New Roman"/>
                <a:ea charset="0" pitchFamily="34" typeface="Arial"/>
              </a:rPr>
              <a:t>saradnici</a:t>
            </a:r>
          </a:p>
        </p:txBody>
      </p:sp>
      <p:cxnSp>
        <p:nvCxnSpPr>
          <p:cNvPr id="140" name="Connector 140"/>
          <p:cNvCxnSpPr/>
          <p:nvPr/>
        </p:nvCxnSpPr>
        <p:spPr>
          <a:xfrm rot="5400000">
            <a:off x="4032250" y="1952625"/>
            <a:ext cx="647700" cy="1587"/>
          </a:xfrm>
          <a:prstGeom prst="straightConnector1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cxnSp>
      <p:cxnSp>
        <p:nvCxnSpPr>
          <p:cNvPr id="142" name="Connector 142"/>
          <p:cNvCxnSpPr/>
          <p:nvPr/>
        </p:nvCxnSpPr>
        <p:spPr>
          <a:xfrm>
            <a:off x="2843212" y="1989137"/>
            <a:ext cx="576262" cy="503237"/>
          </a:xfrm>
          <a:prstGeom prst="straightConnector1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cxnSp>
      <p:cxnSp>
        <p:nvCxnSpPr>
          <p:cNvPr id="144" name="Connector 144"/>
          <p:cNvCxnSpPr/>
          <p:nvPr/>
        </p:nvCxnSpPr>
        <p:spPr>
          <a:xfrm flipV="1">
            <a:off x="2916237" y="3213100"/>
            <a:ext cx="647700" cy="360362"/>
          </a:xfrm>
          <a:prstGeom prst="straightConnector1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cxnSp>
      <p:cxnSp>
        <p:nvCxnSpPr>
          <p:cNvPr id="146" name="Connector 146"/>
          <p:cNvCxnSpPr/>
          <p:nvPr/>
        </p:nvCxnSpPr>
        <p:spPr>
          <a:xfrm flipH="1" flipV="1" rot="5400000">
            <a:off x="3995737" y="4005262"/>
            <a:ext cx="720725" cy="1587"/>
          </a:xfrm>
          <a:prstGeom prst="straightConnector1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cxnSp>
      <p:cxnSp>
        <p:nvCxnSpPr>
          <p:cNvPr id="148" name="Connector 148"/>
          <p:cNvCxnSpPr/>
          <p:nvPr/>
        </p:nvCxnSpPr>
        <p:spPr>
          <a:xfrm flipV="1" rot="10800000">
            <a:off x="5580062" y="2060575"/>
            <a:ext cx="647700" cy="577850"/>
          </a:xfrm>
          <a:prstGeom prst="straightConnector1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cxnSp>
      <p:cxnSp>
        <p:nvCxnSpPr>
          <p:cNvPr id="150" name="Connector 150"/>
          <p:cNvCxnSpPr/>
          <p:nvPr/>
        </p:nvCxnSpPr>
        <p:spPr>
          <a:xfrm rot="10800000">
            <a:off x="5364162" y="3284537"/>
            <a:ext cx="863600" cy="576262"/>
          </a:xfrm>
          <a:prstGeom prst="straightConnector1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20812"/>
          </a:xfrm>
          <a:prstGeom prst="rect">
            <a:avLst/>
          </a:prstGeom>
        </p:spPr>
      </p:pic>
      <p:sp>
        <p:nvSpPr>
          <p:cNvPr id="154" name="Text Box 154"/>
          <p:cNvSpPr>
            <a:spLocks/>
          </p:cNvSpPr>
          <p:nvPr>
            <p:ph type="obj"/>
          </p:nvPr>
        </p:nvSpPr>
        <p:spPr>
          <a:xfrm>
            <a:off x="457200" y="1646237"/>
            <a:ext cx="8435975" cy="48783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vođenje</a:t>
            </a:r>
          </a:p>
          <a:p>
            <a:pPr indent="-292100" marL="292100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proces komandovanja i uticanja na saradnike i izvršioce u ostvarivanju ciljeva događaja</a:t>
            </a:r>
          </a:p>
          <a:p>
            <a:pPr algn="just" indent="-292100" marL="292100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r</a:t>
            </a: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aspodela autoriteta i moći između vođe/menadžera događaja i članova organizacije događaja</a:t>
            </a:r>
          </a:p>
          <a:p>
            <a:pPr indent="-292100" marL="292100"/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s</a:t>
            </a: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ložena funkcija</a:t>
            </a:r>
          </a:p>
          <a:p>
            <a:pPr indent="-292100" marL="292100"/>
            <a:endParaRPr dirty="0" lang="en-US" smtClean="0" sz="36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Box 155"/>
          <p:cNvSpPr>
            <a:spLocks/>
          </p:cNvSpPr>
          <p:nvPr>
            <p:ph type="obj"/>
          </p:nvPr>
        </p:nvSpPr>
        <p:spPr>
          <a:xfrm>
            <a:off x="415925" y="1706562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buNone/>
            </a:pPr>
            <a:r>
              <a:rPr b="1" dirty="0" lang="en-US" smtClean="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Pristupi upravljanju događajima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karakteristike vođe/menadžera</a:t>
            </a:r>
          </a:p>
          <a:p>
            <a:pPr indent="-292100" marL="292100">
              <a:buNone/>
            </a:pPr>
            <a:endParaRPr b="1"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r>
              <a:rPr b="1" dirty="0" lang="en-US" smtClean="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Grupe </a:t>
            </a:r>
            <a:r>
              <a:rPr b="1" dirty="0" lang="en-US" smtClean="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u upravljanju događajima</a:t>
            </a:r>
          </a:p>
          <a:p>
            <a:pPr algn="ctr"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Komandne grupe,</a:t>
            </a:r>
          </a:p>
          <a:p>
            <a:pPr algn="ctr"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Odbori, komisije i izvršne,</a:t>
            </a:r>
          </a:p>
          <a:p>
            <a:pPr algn="ctr"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Neformalne grupe.</a:t>
            </a:r>
          </a:p>
          <a:p>
            <a:pPr algn="ctr" indent="-228600" lvl="1" marL="639762"/>
            <a:endParaRPr dirty="0" lang="en-US" smtClean="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372225" y="4700587"/>
            <a:ext cx="2273300" cy="172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39750" y="4149725"/>
            <a:ext cx="2235200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403975" y="549275"/>
            <a:ext cx="2057400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12700"/>
            <a:ext cx="8229600" cy="1382712"/>
          </a:xfrm>
          <a:prstGeom prst="rect">
            <a:avLst/>
          </a:prstGeom>
        </p:spPr>
      </p:pic>
      <p:sp>
        <p:nvSpPr>
          <p:cNvPr id="86" name="Text Box 86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odnos između ponude i tražnje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m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esto na kojem se susreću ponuda i tražnja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izbor programa </a:t>
            </a:r>
            <a:r>
              <a:rPr dirty="0" lang="en-US" smtClean="0"/>
              <a:t> </a:t>
            </a:r>
          </a:p>
          <a:p>
            <a:pPr indent="-292100" marL="292100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Osnovna podela tržišta: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lokalno,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regionalno, 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nacionalno</a:t>
            </a:r>
          </a:p>
          <a:p>
            <a:pPr indent="-228600" lvl="1" marL="639762"/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međunarodno tržište događaja. </a:t>
            </a:r>
          </a:p>
          <a:p>
            <a:pPr indent="-228600" lvl="1" marL="639762"/>
            <a:endParaRPr dirty="0" lang="en-US" smtClean="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" y="255587"/>
            <a:ext cx="8229600" cy="1420812"/>
          </a:xfrm>
          <a:prstGeom prst="rect">
            <a:avLst/>
          </a:prstGeom>
        </p:spPr>
      </p:pic>
      <p:sp>
        <p:nvSpPr>
          <p:cNvPr id="164" name="Text Box 164"/>
          <p:cNvSpPr>
            <a:spLocks/>
          </p:cNvSpPr>
          <p:nvPr>
            <p:ph type="obj"/>
          </p:nvPr>
        </p:nvSpPr>
        <p:spPr>
          <a:xfrm>
            <a:off x="539750" y="2420937"/>
            <a:ext cx="8229600" cy="30781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Kritična funkcija savremenog organizovanja događaja</a:t>
            </a:r>
          </a:p>
          <a:p>
            <a:pPr indent="-292100" marL="292100">
              <a:buNone/>
            </a:pPr>
            <a:endParaRPr dirty="0" lang="en-US" smtClean="0" sz="400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endParaRPr dirty="0" lang="en-US" smtClean="0" sz="400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465512" y="4581525"/>
            <a:ext cx="2114550" cy="20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167"/>
          <p:cNvSpPr>
            <a:spLocks/>
          </p:cNvSpPr>
          <p:nvPr>
            <p:ph type="obj"/>
          </p:nvPr>
        </p:nvSpPr>
        <p:spPr>
          <a:xfrm>
            <a:off x="468312" y="1268412"/>
            <a:ext cx="8218487" cy="49037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Faktor vremena izuzetno značajan za efikasnost i efektivnost kontrolisanja. </a:t>
            </a:r>
          </a:p>
          <a:p>
            <a:pPr indent="-292100" marL="292100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vrste kontrole: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Preliminarna kontrola,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Istovremena kontrola,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Naknadna kontrola,</a:t>
            </a:r>
          </a:p>
          <a:p>
            <a:pPr indent="-228600" lvl="1" marL="639762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Preventivna kontrola.</a:t>
            </a:r>
          </a:p>
          <a:p>
            <a:pPr indent="-228600" lvl="1" marL="639762"/>
            <a:endParaRPr dirty="0" lang="en-US" smtClean="0" sz="40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71475" y="103187"/>
            <a:ext cx="8448675" cy="1420812"/>
          </a:xfrm>
          <a:prstGeom prst="rect">
            <a:avLst/>
          </a:prstGeom>
        </p:spPr>
      </p:pic>
      <p:sp>
        <p:nvSpPr>
          <p:cNvPr id="170" name="Text Box 170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lnSpc>
                <a:spcPct val="90000"/>
              </a:lnSpc>
              <a:buNone/>
            </a:pPr>
            <a:r>
              <a:rPr b="1" dirty="0" lang="en-US" smtClean="0"/>
              <a:t>	</a:t>
            </a:r>
            <a:r>
              <a:rPr b="1" dirty="0" lang="en-US" smtClean="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Ekonomski uticaj događaja</a:t>
            </a:r>
          </a:p>
          <a:p>
            <a:pPr indent="-292100" marL="292100">
              <a:lnSpc>
                <a:spcPct val="90000"/>
              </a:lnSpc>
            </a:pPr>
            <a:r>
              <a:rPr dirty="0" lang="en-US" smtClean="0" sz="3600">
                <a:latin charset="0" pitchFamily="18" typeface="Times New Roman"/>
                <a:ea charset="0" pitchFamily="18" typeface="Times New Roman"/>
              </a:rPr>
              <a:t>Najviše pažnje potrebno je obratiti na sledeće tri karakteristike: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36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Ekonomski položaj potencijalnih posetilaca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36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Ekonomsku situaciju u užem okruženju događaja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36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Aktivnost konkurenata</a:t>
            </a:r>
          </a:p>
          <a:p>
            <a:pPr indent="-228600" lvl="1" marL="639762">
              <a:lnSpc>
                <a:spcPct val="90000"/>
              </a:lnSpc>
            </a:pPr>
            <a:endParaRPr b="1" dirty="0" lang="en-US" smtClean="0" sz="360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171" name="Picture 17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795962" y="4992687"/>
            <a:ext cx="2808287" cy="16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Picture 17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623050" y="1271587"/>
            <a:ext cx="2016125" cy="104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Box 175"/>
          <p:cNvSpPr>
            <a:spLocks/>
          </p:cNvSpPr>
          <p:nvPr>
            <p:ph type="obj"/>
          </p:nvPr>
        </p:nvSpPr>
        <p:spPr>
          <a:xfrm>
            <a:off x="323850" y="476250"/>
            <a:ext cx="8712200" cy="63817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lnSpc>
                <a:spcPct val="80000"/>
              </a:lnSpc>
              <a:buNone/>
            </a:pPr>
            <a:r>
              <a:rPr b="1" dirty="0" lang="en-US" smtClean="0" sz="2700"/>
              <a:t>	</a:t>
            </a:r>
            <a:r>
              <a:rPr b="1" dirty="0" lang="en-US" smtClean="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Socijalni i kulturni uticaji događaja</a:t>
            </a:r>
          </a:p>
          <a:p>
            <a:pPr indent="-292100" marL="292100">
              <a:lnSpc>
                <a:spcPct val="80000"/>
              </a:lnSpc>
              <a:buNone/>
            </a:pPr>
            <a:r>
              <a:rPr dirty="0" lang="en-US" smtClean="0" sz="2700">
                <a:latin charset="0" pitchFamily="18" typeface="Times New Roman"/>
                <a:ea charset="0" pitchFamily="18" typeface="Times New Roman"/>
              </a:rPr>
              <a:t>	</a:t>
            </a:r>
          </a:p>
          <a:p>
            <a:pPr indent="-292100" marL="292100">
              <a:lnSpc>
                <a:spcPct val="80000"/>
              </a:lnSpc>
              <a:buNone/>
            </a:pPr>
            <a:endParaRPr dirty="0" lang="en-US" smtClean="0" sz="270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lnSpc>
                <a:spcPct val="80000"/>
              </a:lnSpc>
              <a:buNone/>
            </a:pPr>
            <a:r>
              <a:rPr dirty="0" lang="en-US" smtClean="0" sz="2700">
                <a:latin charset="0" pitchFamily="18" typeface="Times New Roman"/>
                <a:ea charset="0" pitchFamily="18" typeface="Times New Roman"/>
              </a:rPr>
              <a:t>	</a:t>
            </a:r>
            <a:r>
              <a:rPr dirty="0" lang="en-US" smtClean="0" sz="27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pozitivni: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Raznolikost i prihvaćenost doživljaja,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Obnavljanje tradicije,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Izgrađivanje prepoznatljivog identiteta okruženja,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Potvrđivanje grupa u okruženju,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Prihvatanje novih ideja, običaja, načina ponašanja, životnih stilova i stavova,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Proširivanje socijalnih i kulturnih perspektiva.</a:t>
            </a:r>
          </a:p>
          <a:p>
            <a:pPr indent="-292100" marL="292100">
              <a:lnSpc>
                <a:spcPct val="80000"/>
              </a:lnSpc>
              <a:buNone/>
            </a:pPr>
            <a:endParaRPr dirty="0" lang="en-US" smtClean="0" sz="270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lnSpc>
                <a:spcPct val="80000"/>
              </a:lnSpc>
              <a:buNone/>
            </a:pPr>
            <a:r>
              <a:rPr dirty="0" lang="en-US" smtClean="0" sz="2700">
                <a:latin charset="0" pitchFamily="18" typeface="Times New Roman"/>
                <a:ea charset="0" pitchFamily="18" typeface="Times New Roman"/>
              </a:rPr>
              <a:t>	</a:t>
            </a:r>
            <a:r>
              <a:rPr dirty="0" lang="en-US" smtClean="0" sz="27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n</a:t>
            </a:r>
            <a:r>
              <a:rPr dirty="0" lang="en-US" smtClean="0" sz="27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egativni: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Otuđenost programa u odnosu na okruženje događaja,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Izneverena očekivanja posetilaca,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Negativan imidž programa i posetilaca događaja,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Neprimereno ponašanje posetilaca,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Poremećena socijalna i kulturna vrednost događaja,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200">
                <a:latin charset="0" pitchFamily="18" typeface="Times New Roman"/>
                <a:ea charset="0" pitchFamily="18" typeface="Times New Roman"/>
              </a:rPr>
              <a:t>Gubitak privlačnosti programa događaja.</a:t>
            </a:r>
          </a:p>
          <a:p>
            <a:pPr indent="-228600" lvl="1" marL="639762">
              <a:lnSpc>
                <a:spcPct val="80000"/>
              </a:lnSpc>
            </a:pPr>
            <a:endParaRPr dirty="0" lang="en-US" smtClean="0" sz="22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176"/>
          <p:cNvSpPr>
            <a:spLocks/>
          </p:cNvSpPr>
          <p:nvPr>
            <p:ph type="obj"/>
          </p:nvPr>
        </p:nvSpPr>
        <p:spPr>
          <a:xfrm>
            <a:off x="468312" y="765175"/>
            <a:ext cx="8218487" cy="540702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lnSpc>
                <a:spcPct val="80000"/>
              </a:lnSpc>
              <a:buNone/>
            </a:pPr>
            <a:r>
              <a:rPr b="1" dirty="0" lang="en-US" smtClean="0" sz="2500">
                <a:latin charset="0" pitchFamily="18" typeface="Times New Roman"/>
                <a:ea charset="0" pitchFamily="18" typeface="Times New Roman"/>
              </a:rPr>
              <a:t>	</a:t>
            </a:r>
            <a:r>
              <a:rPr b="1" dirty="0" lang="en-US" smtClean="0" sz="3100">
                <a:solidFill>
                  <a:srgbClr val="FFFF00"/>
                </a:solidFill>
                <a:latin charset="0" pitchFamily="18" typeface="Times New Roman"/>
                <a:ea charset="0" pitchFamily="18" typeface="Times New Roman"/>
              </a:rPr>
              <a:t>Politički uticaji događaja</a:t>
            </a:r>
          </a:p>
          <a:p>
            <a:pPr indent="-292100" marL="292100">
              <a:lnSpc>
                <a:spcPct val="80000"/>
              </a:lnSpc>
              <a:buNone/>
            </a:pPr>
            <a:endParaRPr dirty="0" lang="en-US" smtClean="0" sz="250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lnSpc>
                <a:spcPct val="80000"/>
              </a:lnSpc>
              <a:buNone/>
            </a:pPr>
            <a:r>
              <a:rPr dirty="0" lang="en-US" smtClean="0" sz="2500">
                <a:latin charset="0" pitchFamily="18" typeface="Times New Roman"/>
                <a:ea charset="0" pitchFamily="18" typeface="Times New Roman"/>
              </a:rPr>
              <a:t>	</a:t>
            </a:r>
            <a:r>
              <a:rPr b="1" dirty="0" lang="en-US" smtClean="0" sz="25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Pozitivni uticaji: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Afirmacija društveno prihvatljivih i naprednih političkih programa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Razvoj i unapređivanje političke svesti okruženja,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Promocija pojedinca, programa i društvenih elita,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Ostvarivanje društvene kohezije,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Prevazilaženje problema društvenog raslojavanja,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Ostvarivanje jedinstva u prelomnim situacijama i td.</a:t>
            </a:r>
          </a:p>
          <a:p>
            <a:pPr indent="-292100" marL="292100">
              <a:lnSpc>
                <a:spcPct val="80000"/>
              </a:lnSpc>
              <a:buNone/>
            </a:pPr>
            <a:endParaRPr dirty="0" lang="en-US" smtClean="0" sz="250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lnSpc>
                <a:spcPct val="80000"/>
              </a:lnSpc>
              <a:buNone/>
            </a:pPr>
            <a:r>
              <a:rPr dirty="0" lang="en-US" smtClean="0" sz="2500">
                <a:latin charset="0" pitchFamily="18" typeface="Times New Roman"/>
                <a:ea charset="0" pitchFamily="18" typeface="Times New Roman"/>
              </a:rPr>
              <a:t>	</a:t>
            </a:r>
            <a:r>
              <a:rPr b="1" dirty="0" lang="en-US" smtClean="0" sz="25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Negativni uticaji: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Manipulisanje zajednicom,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Nedostatak društvene odgovornosti u kreiranju programa političkih događaja,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Izazivanje netrpeljivosti između pojedinih društvenih grupa,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Propagiranje društveno neprihvatljivih ideja,</a:t>
            </a:r>
          </a:p>
          <a:p>
            <a:pPr indent="-228600" lvl="1" marL="639762">
              <a:lnSpc>
                <a:spcPct val="80000"/>
              </a:lnSpc>
            </a:pPr>
            <a:r>
              <a:rPr dirty="0" lang="en-US" smtClean="0" sz="2000">
                <a:latin charset="0" pitchFamily="18" typeface="Times New Roman"/>
                <a:ea charset="0" pitchFamily="18" typeface="Times New Roman"/>
              </a:rPr>
              <a:t>Gubljenje identiteta zajednice i sl.</a:t>
            </a:r>
          </a:p>
          <a:p>
            <a:pPr indent="-228600" lvl="1" marL="639762">
              <a:lnSpc>
                <a:spcPct val="80000"/>
              </a:lnSpc>
            </a:pPr>
            <a:endParaRPr dirty="0" lang="en-US" smtClean="0" sz="20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96875" y="762000"/>
            <a:ext cx="8229600" cy="1146175"/>
          </a:xfrm>
          <a:prstGeom prst="rect">
            <a:avLst/>
          </a:prstGeom>
        </p:spPr>
      </p:pic>
      <p:sp>
        <p:nvSpPr>
          <p:cNvPr id="179" name="Text Box 179"/>
          <p:cNvSpPr>
            <a:spLocks/>
          </p:cNvSpPr>
          <p:nvPr>
            <p:ph type="obj"/>
          </p:nvPr>
        </p:nvSpPr>
        <p:spPr>
          <a:xfrm>
            <a:off x="395287" y="2276475"/>
            <a:ext cx="8435975" cy="22875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Edukacije/ edukativni programi</a:t>
            </a:r>
          </a:p>
        </p:txBody>
      </p:sp>
      <p:pic>
        <p:nvPicPr>
          <p:cNvPr id="180" name="Picture 18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132137" y="2997200"/>
            <a:ext cx="26574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55650" y="-36512"/>
            <a:ext cx="7918450" cy="1584325"/>
          </a:xfrm>
          <a:prstGeom prst="rect">
            <a:avLst/>
          </a:prstGeom>
        </p:spPr>
      </p:pic>
      <p:sp>
        <p:nvSpPr>
          <p:cNvPr id="89" name="Text Box 89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lnSpc>
                <a:spcPct val="90000"/>
              </a:lnSpc>
              <a:buNone/>
            </a:pPr>
            <a:r>
              <a:rPr dirty="0" lang="en-US" smtClean="0" sz="3000">
                <a:latin charset="0" pitchFamily="18" typeface="Times New Roman"/>
                <a:ea charset="0" pitchFamily="18" typeface="Times New Roman"/>
              </a:rPr>
              <a:t>	Osnovne dimenzije tržišta događaja se odnose na: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Posetioci događaja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, sa svojim realno iskazanim potrebama za određenim događajima,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Platežna sposobnost 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posetioca događaja,</a:t>
            </a:r>
          </a:p>
          <a:p>
            <a:pPr indent="-228600" lvl="1" marL="639762">
              <a:lnSpc>
                <a:spcPct val="90000"/>
              </a:lnSpc>
            </a:pP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Spremnost posetioca da plate </a:t>
            </a:r>
            <a:r>
              <a:rPr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ulaznicu 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(cenu) određenog događaja,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Organizatori</a:t>
            </a:r>
            <a:r>
              <a:rPr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 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događaja,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Program događaja 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koji se nudi na tržištu događaja,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Prostor</a:t>
            </a:r>
            <a:r>
              <a:rPr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 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na kojem se realizuje postavljanje i izvršenje događaja,</a:t>
            </a:r>
          </a:p>
          <a:p>
            <a:pPr indent="-228600" lvl="1" marL="639762">
              <a:lnSpc>
                <a:spcPct val="90000"/>
              </a:lnSpc>
            </a:pPr>
            <a:r>
              <a:rPr b="1" dirty="0" lang="en-US" smtClean="0" sz="2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Vreme</a:t>
            </a:r>
            <a:r>
              <a:rPr dirty="0" lang="en-US" smtClean="0" sz="2400">
                <a:latin charset="0" pitchFamily="18" typeface="Times New Roman"/>
                <a:ea charset="0" pitchFamily="18" typeface="Times New Roman"/>
              </a:rPr>
              <a:t> potrebno za postavljanje i izvršenje događaja.</a:t>
            </a:r>
          </a:p>
          <a:p>
            <a:pPr indent="-228600" lvl="1" marL="639762">
              <a:lnSpc>
                <a:spcPct val="90000"/>
              </a:lnSpc>
            </a:pPr>
            <a:endParaRPr dirty="0" lang="en-US" smtClean="0" sz="240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524750" y="620712"/>
            <a:ext cx="1463675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524750" y="3644900"/>
            <a:ext cx="12731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0" y="5800725"/>
            <a:ext cx="14033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7056437" y="5807075"/>
            <a:ext cx="2087562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98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/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t</a:t>
            </a: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ržište-dinamično</a:t>
            </a:r>
          </a:p>
          <a:p>
            <a:pPr indent="-228600" lvl="1" marL="639762">
              <a:spcBef>
                <a:spcPct val="0"/>
              </a:spcBef>
              <a:buFont charset="2" pitchFamily="18" typeface="Wingdings 2"/>
              <a:buChar char=""/>
            </a:pP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 </a:t>
            </a: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demografske karakteristike </a:t>
            </a: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- određuju program događaja koji će se ponuditi tom tržištu.</a:t>
            </a:r>
          </a:p>
          <a:p>
            <a:pPr indent="-228600" lvl="1" marL="639762">
              <a:spcBef>
                <a:spcPct val="0"/>
              </a:spcBef>
              <a:buFont charset="2" pitchFamily="18" typeface="Wingdings 2"/>
              <a:buChar char=""/>
            </a:pP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 </a:t>
            </a: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druge karakteristike posetilaca</a:t>
            </a: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 događaja</a:t>
            </a:r>
          </a:p>
        </p:txBody>
      </p:sp>
      <p:pic>
        <p:nvPicPr>
          <p:cNvPr id="99" name="Picture 9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932362" y="260350"/>
            <a:ext cx="17526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403350" y="188912"/>
            <a:ext cx="23241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03"/>
          <p:cNvSpPr>
            <a:spLocks/>
          </p:cNvSpPr>
          <p:nvPr>
            <p:ph type="obj"/>
          </p:nvPr>
        </p:nvSpPr>
        <p:spPr>
          <a:xfrm>
            <a:off x="395287" y="765175"/>
            <a:ext cx="8291512" cy="58324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	</a:t>
            </a:r>
            <a:r>
              <a:rPr dirty="0" lang="en-US" smtClean="0" sz="4800">
                <a:latin charset="0" pitchFamily="18" typeface="Times New Roman"/>
                <a:ea charset="0" pitchFamily="18" typeface="Times New Roman"/>
              </a:rPr>
              <a:t>Tri osnovna nivoa tržišta događaja:</a:t>
            </a:r>
          </a:p>
          <a:p>
            <a:pPr algn="ctr" indent="-228600" lvl="1" marL="639762"/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potencijalno</a:t>
            </a:r>
            <a:r>
              <a:rPr dirty="0" lang="en-US" smtClean="0" sz="4800">
                <a:latin charset="0" pitchFamily="18" typeface="Times New Roman"/>
                <a:ea charset="0" pitchFamily="18" typeface="Times New Roman"/>
              </a:rPr>
              <a:t> tržište događaja,</a:t>
            </a:r>
          </a:p>
          <a:p>
            <a:pPr algn="ctr" indent="-228600" lvl="1" marL="639762"/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raspoloživo</a:t>
            </a:r>
            <a:r>
              <a:rPr dirty="0" lang="en-US" smtClean="0" sz="4800">
                <a:latin charset="0" pitchFamily="18" typeface="Times New Roman"/>
                <a:ea charset="0" pitchFamily="18" typeface="Times New Roman"/>
              </a:rPr>
              <a:t> tržište,</a:t>
            </a:r>
          </a:p>
          <a:p>
            <a:pPr algn="ctr" indent="-228600" lvl="1" marL="639762"/>
            <a:r>
              <a:rPr b="1" dirty="0" lang="en-US" smtClean="0" sz="48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kvalifikovano raspoloživo</a:t>
            </a:r>
            <a:r>
              <a:rPr dirty="0" lang="en-US" smtClean="0" sz="4800">
                <a:latin charset="0" pitchFamily="18" typeface="Times New Roman"/>
                <a:ea charset="0" pitchFamily="18" typeface="Times New Roman"/>
              </a:rPr>
              <a:t> tržište događaja.</a:t>
            </a:r>
          </a:p>
          <a:p>
            <a:pPr indent="-292100" marL="292100">
              <a:buNone/>
            </a:pPr>
            <a:endParaRPr dirty="0" lang="en-US" smtClean="0" sz="480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endParaRPr dirty="0" lang="en-US" smtClean="0" sz="480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38150" y="92075"/>
            <a:ext cx="8450262" cy="1584325"/>
          </a:xfrm>
          <a:prstGeom prst="rect">
            <a:avLst/>
          </a:prstGeom>
        </p:spPr>
      </p:pic>
      <p:sp>
        <p:nvSpPr>
          <p:cNvPr id="106" name="Text Box 106"/>
          <p:cNvSpPr>
            <a:spLocks/>
          </p:cNvSpPr>
          <p:nvPr>
            <p:ph type="obj"/>
          </p:nvPr>
        </p:nvSpPr>
        <p:spPr>
          <a:xfrm>
            <a:off x="323850" y="1646237"/>
            <a:ext cx="8362950" cy="48069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</a:t>
            </a:r>
            <a:r>
              <a:rPr b="1" dirty="0" lang="en-US" smtClean="0" sz="44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potencijal tržišta događaja </a:t>
            </a:r>
            <a:r>
              <a:rPr dirty="0" lang="en-US" smtClean="0" sz="4400">
                <a:latin charset="0" pitchFamily="18" typeface="Times New Roman"/>
                <a:ea charset="0" pitchFamily="18" typeface="Times New Roman"/>
              </a:rPr>
              <a:t>moguća prodaja programa svih vrsta i tipova događaja na određenom tržišnom prostoru u određenom vremenu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07"/>
          <p:cNvSpPr>
            <a:spLocks/>
          </p:cNvSpPr>
          <p:nvPr>
            <p:ph type="obj"/>
          </p:nvPr>
        </p:nvSpPr>
        <p:spPr>
          <a:xfrm>
            <a:off x="179387" y="404812"/>
            <a:ext cx="8713787" cy="61198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Obrazac za izračunavanje potencijala tržišta događaja:</a:t>
            </a:r>
          </a:p>
          <a:p>
            <a:pPr algn="ctr" indent="-292100" marL="292100">
              <a:buNone/>
            </a:pPr>
            <a:endParaRPr b="1" dirty="0" lang="en-US" smtClean="0" sz="4000">
              <a:solidFill>
                <a:srgbClr val="76A776"/>
              </a:solidFill>
              <a:latin charset="0" pitchFamily="18" typeface="Times New Roman"/>
              <a:ea charset="0" pitchFamily="18" typeface="Times New Roman"/>
            </a:endParaRPr>
          </a:p>
          <a:p>
            <a:pPr algn="ctr" indent="-292100" marL="292100">
              <a:buNone/>
            </a:pP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</a:t>
            </a:r>
            <a:r>
              <a:rPr b="1" baseline="-25000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t</a:t>
            </a: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=B</a:t>
            </a:r>
            <a:r>
              <a:rPr b="1" baseline="-25000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</a:t>
            </a: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 x P</a:t>
            </a:r>
            <a:r>
              <a:rPr b="1" baseline="-25000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</a:t>
            </a: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 x C</a:t>
            </a:r>
          </a:p>
          <a:p>
            <a:pPr indent="-292100" marL="292100">
              <a:buNone/>
            </a:pPr>
            <a:endParaRPr b="1"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endParaRPr b="1"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	P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t=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potencijal tržišta događaja</a:t>
            </a:r>
          </a:p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	B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p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=broj posetilaca događaja</a:t>
            </a:r>
          </a:p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	P</a:t>
            </a:r>
            <a:r>
              <a:rPr baseline="-25000" dirty="0" lang="en-US" smtClean="0">
                <a:latin charset="0" pitchFamily="18" typeface="Times New Roman"/>
                <a:ea charset="0" pitchFamily="18" typeface="Times New Roman"/>
              </a:rPr>
              <a:t>p</a:t>
            </a: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 =ponovljene posete</a:t>
            </a:r>
          </a:p>
          <a:p>
            <a:pPr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	C=cena ulaznice određenog događaja</a:t>
            </a:r>
          </a:p>
          <a:p>
            <a:pPr indent="-292100" marL="292100">
              <a:buNone/>
            </a:pPr>
            <a:endParaRPr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-292100" marL="292100">
              <a:buNone/>
            </a:pPr>
            <a:endParaRPr dirty="0" lang="en-US" smtClean="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108"/>
          <p:cNvSpPr>
            <a:spLocks/>
          </p:cNvSpPr>
          <p:nvPr>
            <p:ph type="obj"/>
          </p:nvPr>
        </p:nvSpPr>
        <p:spPr>
          <a:xfrm>
            <a:off x="250825" y="981075"/>
            <a:ext cx="8435975" cy="309562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292100" marL="29210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</a:t>
            </a:r>
          </a:p>
          <a:p>
            <a:pPr algn="ctr" indent="-292100" marL="292100">
              <a:buNone/>
            </a:pP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Potencijal prodaje </a:t>
            </a: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događaja označava prodaju programa jednog organizatora događaja. </a:t>
            </a:r>
          </a:p>
          <a:p>
            <a:pPr algn="ctr" indent="-292100" marL="292100">
              <a:buNone/>
            </a:pPr>
            <a:endParaRPr dirty="0" lang="en-US" smtClean="0" sz="4000">
              <a:latin charset="0" pitchFamily="18" typeface="Times New Roman"/>
              <a:ea charset="0" pitchFamily="18" typeface="Times New Roman"/>
            </a:endParaRPr>
          </a:p>
        </p:txBody>
      </p:sp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916237" y="4365625"/>
            <a:ext cx="2935287" cy="22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111"/>
          <p:cNvSpPr>
            <a:spLocks/>
          </p:cNvSpPr>
          <p:nvPr>
            <p:ph type="obj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0" marL="0">
              <a:buNone/>
            </a:pPr>
            <a:r>
              <a:rPr dirty="0" lang="en-US" smtClean="0">
                <a:latin charset="0" pitchFamily="18" typeface="Times New Roman"/>
                <a:ea charset="0" pitchFamily="18" typeface="Times New Roman"/>
              </a:rPr>
              <a:t>	</a:t>
            </a: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menadžeri – poznavati i potencijal tržišta i 	potencijal prodaje događaja </a:t>
            </a:r>
          </a:p>
          <a:p>
            <a:pPr algn="ctr" indent="0" marL="0">
              <a:buNone/>
            </a:pPr>
            <a:endParaRPr b="1" dirty="0" lang="en-US" smtClean="0" sz="4000">
              <a:solidFill>
                <a:srgbClr val="76A776"/>
              </a:solidFill>
              <a:latin charset="0" pitchFamily="18" typeface="Times New Roman"/>
              <a:ea charset="0" pitchFamily="18" typeface="Times New Roman"/>
            </a:endParaRPr>
          </a:p>
          <a:p>
            <a:pPr algn="ctr" indent="0" marL="0">
              <a:buNone/>
            </a:pPr>
            <a:r>
              <a:rPr b="1" dirty="0" lang="en-US" smtClean="0" sz="4000">
                <a:solidFill>
                  <a:srgbClr val="76A776"/>
                </a:solidFill>
                <a:latin charset="0" pitchFamily="18" typeface="Times New Roman"/>
                <a:ea charset="0" pitchFamily="18" typeface="Times New Roman"/>
              </a:rPr>
              <a:t>↓</a:t>
            </a:r>
          </a:p>
          <a:p>
            <a:pPr algn="ctr" indent="0" marL="0">
              <a:buNone/>
            </a:pP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	</a:t>
            </a:r>
          </a:p>
          <a:p>
            <a:pPr algn="ctr" indent="0" marL="0">
              <a:buNone/>
            </a:pPr>
            <a:r>
              <a:rPr dirty="0" lang="en-US" smtClean="0" sz="4000">
                <a:latin charset="0" pitchFamily="18" typeface="Times New Roman"/>
                <a:ea charset="0" pitchFamily="18" typeface="Times New Roman"/>
              </a:rPr>
              <a:t>planiranje i kontrolu </a:t>
            </a:r>
          </a:p>
          <a:p>
            <a:pPr indent="0" marL="0">
              <a:buNone/>
            </a:pPr>
            <a:endParaRPr dirty="0" lang="en-US" smtClean="0">
              <a:latin charset="0" pitchFamily="18" typeface="Times New Roman"/>
              <a:ea charset="0" pitchFamily="18" typeface="Times New Roman"/>
            </a:endParaRPr>
          </a:p>
          <a:p>
            <a:pPr indent="0" marL="0">
              <a:buNone/>
            </a:pPr>
            <a:endParaRPr dirty="0" lang="en-US" smtClean="0">
              <a:latin charset="0" pitchFamily="18" typeface="Times New Roman"/>
              <a:ea charset="0" pitchFamily="18" typeface="Times New Roman"/>
            </a:endParaRPr>
          </a:p>
        </p:txBody>
      </p:sp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0000"/>
      </a:lt1>
      <a:dk2>
        <a:srgbClr val="EAEBDE"/>
      </a:dk2>
      <a:lt2>
        <a:srgbClr val="676A55"/>
      </a:lt2>
      <a:accent1>
        <a:srgbClr val="72A376"/>
      </a:accent1>
      <a:accent2>
        <a:srgbClr val="B0CCB0"/>
      </a:accent2>
      <a:accent3>
        <a:srgbClr val="000000"/>
      </a:accent3>
      <a:accent4>
        <a:srgbClr val="72A376"/>
      </a:accent4>
      <a:accent5>
        <a:srgbClr val="B0CCB0"/>
      </a:accent5>
      <a:accent6>
        <a:srgbClr val="000000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346</Words>
  <Paragraphs>152</Paragraphs>
  <Slides>25</Slides>
  <Notes>0</Notes>
  <TotalTime>0</TotalTime>
  <HiddenSlides>0</HiddenSlides>
  <ScaleCrop>false</ScaleCrop>
  <HyperlinksChanged>false</HyperlinksChanged>
  <Application>Microsoft Office PowerPoint</Application>
  <PresentationFormat/>
</Properties>
</file>